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slideLayouts/slideLayout41.xml" ContentType="application/vnd.openxmlformats-officedocument.presentationml.slideLayout+xml"/>
  <Override PartName="/ppt/theme/theme9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theme/theme11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2.xml" ContentType="application/vnd.openxmlformats-officedocument.theme+xml"/>
  <Override PartName="/ppt/slideLayouts/slideLayout58.xml" ContentType="application/vnd.openxmlformats-officedocument.presentationml.slideLayout+xml"/>
  <Override PartName="/ppt/theme/theme13.xml" ContentType="application/vnd.openxmlformats-officedocument.theme+xml"/>
  <Override PartName="/ppt/slideLayouts/slideLayout59.xml" ContentType="application/vnd.openxmlformats-officedocument.presentationml.slideLayout+xml"/>
  <Override PartName="/ppt/theme/theme1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5.xml" ContentType="application/vnd.openxmlformats-officedocument.theme+xml"/>
  <Override PartName="/ppt/slideLayouts/slideLayout67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  <p:sldMasterId id="2147483708" r:id="rId3"/>
    <p:sldMasterId id="2147483710" r:id="rId4"/>
    <p:sldMasterId id="2147483712" r:id="rId5"/>
    <p:sldMasterId id="2147483720" r:id="rId6"/>
    <p:sldMasterId id="2147483722" r:id="rId7"/>
    <p:sldMasterId id="2147483733" r:id="rId8"/>
    <p:sldMasterId id="2147483735" r:id="rId9"/>
    <p:sldMasterId id="2147483737" r:id="rId10"/>
    <p:sldMasterId id="2147483745" r:id="rId11"/>
    <p:sldMasterId id="2147483747" r:id="rId12"/>
    <p:sldMasterId id="2147483756" r:id="rId13"/>
    <p:sldMasterId id="2147483758" r:id="rId14"/>
    <p:sldMasterId id="2147483760" r:id="rId15"/>
    <p:sldMasterId id="2147483768" r:id="rId16"/>
  </p:sldMasterIdLst>
  <p:notesMasterIdLst>
    <p:notesMasterId r:id="rId57"/>
  </p:notesMasterIdLst>
  <p:sldIdLst>
    <p:sldId id="256" r:id="rId17"/>
    <p:sldId id="296" r:id="rId18"/>
    <p:sldId id="257" r:id="rId19"/>
    <p:sldId id="259" r:id="rId20"/>
    <p:sldId id="297" r:id="rId21"/>
    <p:sldId id="260" r:id="rId22"/>
    <p:sldId id="277" r:id="rId23"/>
    <p:sldId id="276" r:id="rId24"/>
    <p:sldId id="279" r:id="rId25"/>
    <p:sldId id="298" r:id="rId26"/>
    <p:sldId id="258" r:id="rId27"/>
    <p:sldId id="273" r:id="rId28"/>
    <p:sldId id="275" r:id="rId29"/>
    <p:sldId id="271" r:id="rId30"/>
    <p:sldId id="280" r:id="rId31"/>
    <p:sldId id="278" r:id="rId32"/>
    <p:sldId id="281" r:id="rId33"/>
    <p:sldId id="282" r:id="rId34"/>
    <p:sldId id="283" r:id="rId35"/>
    <p:sldId id="284" r:id="rId36"/>
    <p:sldId id="261" r:id="rId37"/>
    <p:sldId id="262" r:id="rId38"/>
    <p:sldId id="263" r:id="rId39"/>
    <p:sldId id="285" r:id="rId40"/>
    <p:sldId id="286" r:id="rId41"/>
    <p:sldId id="300" r:id="rId42"/>
    <p:sldId id="287" r:id="rId43"/>
    <p:sldId id="264" r:id="rId44"/>
    <p:sldId id="266" r:id="rId45"/>
    <p:sldId id="269" r:id="rId46"/>
    <p:sldId id="274" r:id="rId47"/>
    <p:sldId id="288" r:id="rId48"/>
    <p:sldId id="268" r:id="rId49"/>
    <p:sldId id="270" r:id="rId50"/>
    <p:sldId id="289" r:id="rId51"/>
    <p:sldId id="290" r:id="rId52"/>
    <p:sldId id="272" r:id="rId53"/>
    <p:sldId id="291" r:id="rId54"/>
    <p:sldId id="292" r:id="rId55"/>
    <p:sldId id="294" r:id="rId5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85"/>
    <p:restoredTop sz="95645"/>
  </p:normalViewPr>
  <p:slideViewPr>
    <p:cSldViewPr>
      <p:cViewPr varScale="1">
        <p:scale>
          <a:sx n="71" d="100"/>
          <a:sy n="71" d="100"/>
        </p:scale>
        <p:origin x="184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55" Type="http://schemas.openxmlformats.org/officeDocument/2006/relationships/slide" Target="slides/slide39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3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slide" Target="slides/slide3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" Target="slides/slide3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56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59" Type="http://schemas.openxmlformats.org/officeDocument/2006/relationships/viewProps" Target="viewProps.xml"/><Relationship Id="rId20" Type="http://schemas.openxmlformats.org/officeDocument/2006/relationships/slide" Target="slides/slide4.xml"/><Relationship Id="rId41" Type="http://schemas.openxmlformats.org/officeDocument/2006/relationships/slide" Target="slides/slide25.xml"/><Relationship Id="rId54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57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slide" Target="slides/slide3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EAEE-5DAA-8745-AC49-CBC61D3518EC}" type="datetimeFigureOut">
              <a:rPr lang="en-US" smtClean="0"/>
              <a:t>3/26/22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61A5D-E063-E148-B17F-DF5E50FBB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61A5D-E063-E148-B17F-DF5E50FBB7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1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ESG=Patagonia.  In general, media companies have a poor </a:t>
            </a:r>
            <a:r>
              <a:rPr lang="en-US"/>
              <a:t>ESG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61A5D-E063-E148-B17F-DF5E50FBB7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DB73-C3B9-A147-9277-D1CAE8C0E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64C9B-2A30-9E46-A621-CC958C7F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97F9-A5FB-8948-9E43-B263F81F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2F7A7-E46D-684C-9E38-F6865727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15C2-5D8C-624F-B273-CF186B57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B6D-6F08-F741-A00B-AE316057EF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9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05ED-3B7B-4141-950F-ADD87F37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55867-B177-CE42-A007-B55DC09C4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C356-EE7A-C845-A77E-B5994391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5B0C0-D530-7A42-B4DA-5463E97C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2820D-D7AE-3D43-91E3-61AD1FE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2B39-98DA-0A40-89A5-D013D8E8E0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73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01D01-0357-D24A-A37E-DFEBC11E5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5FBBE-E722-2C43-8BDB-DCE0974B3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8FE-1206-894F-8337-DB61ACCA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9941-80EE-074B-9419-CCAC2B80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DD84-6047-954E-A9AF-9C2DAEC5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F76A-3B6F-6B40-8A26-9E24A861A8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7F5756-0013-8C43-8D92-CF6A7C4FAD3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6BBB0CC-C28A-2849-BA59-1B78FD204861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FAFAA3-F360-F24E-9C17-6A81336B5A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129E1-BF73-0C40-8EDE-66AEE8C68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58AB5F-446B-D04D-AA8A-73090CBAC3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78426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7B2430B-C625-1043-89C0-69D193F577C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B1E9077-F129-C248-B209-608445F9F3AD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BC5612-20EB-3E4D-8466-FB4F2CEE936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17B073-8DF4-994E-AE3C-B01F50F72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D0E675F-A24B-8541-9D9A-3812B14B87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61762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5D66E40-0F4A-BE41-8CA9-292CADE0F4AB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AFEA-9E68-2E40-9FDC-116A06912E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BC534-CD73-3A41-A134-1B4F1671C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C5A3E44-ADE7-934C-82DE-A9B5D382EEB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4058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55D2A4-7A03-7A45-B930-0FEA3209AC27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F71F42-1CC6-9F4D-9186-994D57A45E4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F2A6F1-CD44-C443-BE69-2669B964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927CC08-134A-534D-AF90-B418D17BCF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582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09A0587-5F2C-4749-92EA-5E5107459DCA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B192ED-9E47-3344-B49C-69E64EB049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FB7C0D-F8A4-0B44-A442-E9C751504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DB6BB55-8ADA-794D-ADB8-BF10A7658B4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00841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DAC3-B907-314F-935D-0FEC369B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B05D561E-19F4-464C-AF37-0AF6EFC7FA4F}" type="datetime1">
              <a:rPr lang="en-US" altLang="en-US"/>
              <a:pPr>
                <a:defRPr/>
              </a:pPr>
              <a:t>3/26/22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ED4E-E25D-C34B-9A9A-97778F7C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CFEB-A74B-214F-9275-A834A540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63C38-CC8D-2545-80BD-59D9483E0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6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 baseline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384576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29BF-CDF9-EB4C-9F8A-4EC8434E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MS PGothic" charset="0"/>
              </a:defRPr>
            </a:lvl1pPr>
          </a:lstStyle>
          <a:p>
            <a:pPr>
              <a:defRPr/>
            </a:pPr>
            <a:fld id="{535FCC6E-583A-9340-A58A-E84E07D0C7B9}" type="datetime1">
              <a:rPr lang="en-US" altLang="en-US"/>
              <a:pPr>
                <a:defRPr/>
              </a:pPr>
              <a:t>3/26/22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27E2E-6550-FC40-8A3C-52C6CD4A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E8E0-34FE-DD4A-89D8-9108A40F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1DE3D1-8E91-3A42-B095-4F9D478F4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35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3D9B-A67B-954E-9F10-65A52044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4051-3790-214C-9064-7F5AD37B6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94F3-EA15-ED42-B7D4-B1D817B8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52B8-9409-BD4A-B8E0-51DE6286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13813-3FB0-9A46-ABCC-1701C13E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54F5-D53C-C24D-801F-37D5A9572B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741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4F76D-29EE-A04A-8320-DC6696A9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932C8A-83D4-F942-9AA7-2A1E55EBFD7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36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C26A0-3BA0-8640-B757-EBC757A750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866E3A-2BD7-5F42-B559-C06A4CB7CE1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75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AC2059C-25AD-6C44-A787-67DD112BDEB2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2755334-5236-C542-B53E-728F43F2B435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A1261-824C-554C-8262-B2F8884FD7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F3A2-81BC-3F49-9E48-413BF2A6B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08372A8C-ADDD-344F-B9EB-176C5A265E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597503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429F80-214B-2E45-AAF6-2313C35D2D0C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D52BA79-0FDA-1645-8250-4843971BC958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F0E0AF-81F1-5047-BB17-D50BA1D700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5645-C019-404D-ADF2-9198B081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7703855-BF88-1142-B91E-D0CDFE4BB75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125679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2F6A51-BD0D-B847-95EB-701C6D6B9B4E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CBC3-438A-814B-BA9C-8D1FB6037D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8240-C05B-6146-A7FC-BC652092A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51947CE-7AA7-9643-AF72-001C4467EB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966031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07DCFAD-70CA-CF4B-8BED-071B7E960709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A93454-AED9-C643-AC2B-60671AF641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3965-A176-7D49-A60A-07F479128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8DCAE0F-B145-6D4A-9E86-C315AD15E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014700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A487819-9E71-DE49-982B-D3BC23600BD1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A1DCCE1-6A50-714D-88A3-FD4FD44C97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34CD-C8AB-3245-A744-A6EF95454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5541417-7F7D-5E40-B5CA-16E6D2FFC5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565959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2548-90B9-8F45-9EFB-4788ADAB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313231"/>
                </a:solidFill>
                <a:latin typeface="+mn-lt"/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4FD2-D0D8-1B47-9421-14517ECC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0D5E3-31A4-E644-A17F-0A2B5590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A879-BDB3-3D46-B550-6E379DBF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25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5916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A1F-6450-FD44-B29C-D48F4B48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FBA89D2-C365-BE49-8220-84ECEB7908B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6018-1453-DB49-93C4-F4F77986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CCDD4-03FF-6A4B-B6B8-3CE198C4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826C0-9651-9E4A-8A7B-D8DA3296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78DE-4A50-3341-BE4D-054E83B8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19F6-DB30-3E49-A4A3-CE3FD273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AC10-6B17-9D41-9E73-C8338E1B8D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18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55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6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0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1B6D-6F08-F741-A00B-AE316057EF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707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1374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4F5-D53C-C24D-801F-37D5A9572B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07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A37B9-2BF3-E34A-AF80-E09B8C5A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6CA89-A578-A84E-A6EA-C76BB2EB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0813C-A803-1D45-938D-724852D7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D5B3-6ECB-FC48-984F-1521A7C77E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365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DBF8-D011-2842-A561-CCA1D5CF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FD1A0-52AD-2A46-9546-9CFE6574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CEF9F-0D4F-2B44-B9FB-050601BA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060EA-CA94-DC48-A6B6-BCD9639A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3A5B-FEA0-2543-9BCE-87E5996F40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09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17FF-AB33-4244-8D46-F72FBD4D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93DB-1CE6-4148-9E5B-7139B0417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AC9C0-3D6D-3344-9800-EB7EDB9E9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5AC3-8CA8-5444-85B0-7F727FEF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AC67C-42B8-C64E-B758-B4B5F002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26EAB-2920-9C41-9362-F8642817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E05-0BB8-204A-B3CE-95E044A019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5418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2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082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90292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4501227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6341819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932489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5010690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73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2293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1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33E-A7FD-C948-8D9B-EE75207A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33740-7911-4048-B6C7-4BF09C9D1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6FADF-D930-D840-9496-82EEBDDEB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731CF-52C7-4346-B7BB-45A92DE05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FEBA2-A2F2-734C-9BA5-0AC74D8FC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A5361-CA12-C745-B82D-E1909372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C6310-263E-8941-874B-0667F89F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5BED6-AA11-614D-8EA2-F06897C6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B060-4FB7-AA47-99F0-9B478C62C0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4243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10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497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02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03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71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1B6D-6F08-F741-A00B-AE316057EF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124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4151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4F5-D53C-C24D-801F-37D5A9572B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8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179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5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DBF8-D011-2842-A561-CCA1D5CF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FD1A0-52AD-2A46-9546-9CFE6574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CEF9F-0D4F-2B44-B9FB-050601BA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060EA-CA94-DC48-A6B6-BCD9639A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3A5B-FEA0-2543-9BCE-87E5996F40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9876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8484815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410723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615833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6622981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7031221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116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931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2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A37B9-2BF3-E34A-AF80-E09B8C5A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6CA89-A578-A84E-A6EA-C76BB2EB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0813C-A803-1D45-938D-724852D7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D5B3-6ECB-FC48-984F-1521A7C77E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79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E58-2A68-6540-810D-823D8FA1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F05A8-930F-8E45-8DC5-E65B130D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F7781-D85E-3F40-9D6C-43470F263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E9D1-3478-2540-8B17-AA30BD98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99287-6D37-7848-8C0B-A01BD9FD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A269-BE2D-3D42-8E39-5C5531E4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22C-20CB-924F-8E74-F0322428C3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05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A14F-189F-F644-B282-A59A64DE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62942-E73E-5E4A-8165-50BC3FF34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EFDE1-49EA-CD4F-ACEC-445A5D1D0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767C6-35E1-C94C-9412-FDB14CD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E5D3F-938E-4B47-9958-D7BD01A4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B9AE6-6BA9-2246-A839-F1C7F595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94B2-E43D-7E46-84B5-DB4FE582ED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77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Relationship Id="rId9" Type="http://schemas.openxmlformats.org/officeDocument/2006/relationships/image" Target="../media/image1.emf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5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58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59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Relationship Id="rId9" Type="http://schemas.openxmlformats.org/officeDocument/2006/relationships/image" Target="../media/image1.emf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6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4529B-B8B4-084B-969A-CF3077C7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4BDB-0BDF-844B-BC6C-5CA94AC2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DDD8-0A3F-CC49-A5E7-2F94EBA1E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9217-2869-A848-AF63-8A7006A4F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DA3C-857D-3947-8B79-F0D165A6A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950A33C-371B-DA44-B07E-6BDF9CFAC4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81200" y="4419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ECA38DD-5E62-F84C-BE69-68B2FA9CAF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33600" y="4114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888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4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4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33B4804E-38B6-F948-BE8F-58F96C9C8B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81200" y="4419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90A207F8-9BF6-5E4D-88EC-4711F67D06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33600" y="4114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4895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13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65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18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2C3205F-1824-F645-9525-8A9FCE5E6CBE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20483" name="Title Placeholder 15">
            <a:extLst>
              <a:ext uri="{FF2B5EF4-FFF2-40B4-BE49-F238E27FC236}">
                <a16:creationId xmlns:a16="http://schemas.microsoft.com/office/drawing/2014/main" id="{A6FCCDB3-37B0-3841-B478-3120BB7D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F2A21CE4-5F0A-8143-A369-739C30778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B5FC85-4562-7649-A45E-D3637559B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A3CA6352-DCF1-F74D-B24D-857707768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ABC2E96-FF50-E04F-BE88-CA6441D82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9E5A07CD-C8F3-A34E-9B14-A8CAA4CAA66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57509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6EFA-3888-C44F-914F-94C93E575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8C0A6F8-BE69-6C4C-B01C-FA9E03280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07" name="Picture 4" descr="TNS_Logo3_Large_White.eps">
            <a:extLst>
              <a:ext uri="{FF2B5EF4-FFF2-40B4-BE49-F238E27FC236}">
                <a16:creationId xmlns:a16="http://schemas.microsoft.com/office/drawing/2014/main" id="{F0BCD967-0CFE-8F46-929C-5CCE99FE6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3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738F9-8BF5-FA4F-ABC9-7F3FEEAF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522F01C-98AE-1847-9898-F85E35C53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531" name="Picture 4" descr="TNS_Logo3_Large_White.eps">
            <a:extLst>
              <a:ext uri="{FF2B5EF4-FFF2-40B4-BE49-F238E27FC236}">
                <a16:creationId xmlns:a16="http://schemas.microsoft.com/office/drawing/2014/main" id="{BBFCD4B8-2D68-B24C-99C7-70F7D1CFB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0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C3D55D3-00DC-2B4F-A0B0-8DF7E908A51F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23555" name="Title Placeholder 15">
            <a:extLst>
              <a:ext uri="{FF2B5EF4-FFF2-40B4-BE49-F238E27FC236}">
                <a16:creationId xmlns:a16="http://schemas.microsoft.com/office/drawing/2014/main" id="{960DD805-2118-AD49-8180-1E168E947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3556" name="Picture 1">
            <a:extLst>
              <a:ext uri="{FF2B5EF4-FFF2-40B4-BE49-F238E27FC236}">
                <a16:creationId xmlns:a16="http://schemas.microsoft.com/office/drawing/2014/main" id="{7E7C8535-08AD-9D46-B92C-9DE8985F8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A518F7-E69C-5846-AF57-7C4892D59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FE0E2BD-E3A7-A24D-9BCB-624D8322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563BB12-1F77-F84F-B1CE-43FD65F39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B1245B05-9BAC-8148-8B6C-712A0FDE2FB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F1E5-01C4-8740-8A60-9C8BFAE28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37E7A4-2957-3A48-B860-7CAACCE06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79" name="Picture 4" descr="TNS_Logo3_Large_White.eps">
            <a:extLst>
              <a:ext uri="{FF2B5EF4-FFF2-40B4-BE49-F238E27FC236}">
                <a16:creationId xmlns:a16="http://schemas.microsoft.com/office/drawing/2014/main" id="{012469F7-E18D-9B4D-94ED-03A1CADF0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9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B4C77360-14A0-CE4C-B9B3-96B92E92E0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1D315DB-85DA-2F40-82ED-0DD86BF5A7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81200" y="4419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11031508-8CAD-4741-8760-D027FAFFE0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33600" y="4114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1484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77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18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parsons.edu/elab/" TargetMode="Externa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6F977D48-14C2-7D4D-B63F-15122D4542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Media Economics and Media Structure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AB13C469-CED7-8D41-A8C5-21EAC953B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spd="slow" advTm="4052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64CC8-9DFE-E947-9D1A-6D812E9C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Post-Internet Media Highly Profitable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095C1-B460-0F40-8706-5449B47A1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Content aggregators’ cost of content is $0 (free)</a:t>
            </a:r>
          </a:p>
          <a:p>
            <a:pPr lvl="1"/>
            <a:r>
              <a:rPr lang="en-US" sz="2400" dirty="0"/>
              <a:t>Google</a:t>
            </a:r>
          </a:p>
          <a:p>
            <a:pPr lvl="1"/>
            <a:r>
              <a:rPr lang="en-US" sz="2400" dirty="0"/>
              <a:t>Facebook</a:t>
            </a:r>
          </a:p>
          <a:p>
            <a:r>
              <a:rPr lang="en-US" sz="2800" dirty="0"/>
              <a:t>Internet distribution costs minimal (almost free).</a:t>
            </a:r>
          </a:p>
          <a:p>
            <a:r>
              <a:rPr lang="en-US" sz="2800" dirty="0"/>
              <a:t>Cost of sales are low.</a:t>
            </a:r>
          </a:p>
          <a:p>
            <a:pPr lvl="1"/>
            <a:r>
              <a:rPr lang="en-US" sz="2400" dirty="0"/>
              <a:t>Self-serve ads (Google, Facebook)</a:t>
            </a:r>
          </a:p>
          <a:p>
            <a:pPr lvl="1"/>
            <a:r>
              <a:rPr lang="en-US" sz="2400" dirty="0"/>
              <a:t>Automated buying and selling (programmatic)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122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A8EF360C-86CA-7849-9D7F-F0EC048616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153400" cy="985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Four Post-Internet Media Business Models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C9C63FE4-5D48-634A-A8FF-81F90860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2057400" cy="132343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Advertising Only</a:t>
            </a:r>
            <a:b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</a:t>
            </a:r>
            <a:r>
              <a:rPr lang="en-US" sz="20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Single Revenue Stream)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5363" name="Text Box 7">
            <a:extLst>
              <a:ext uri="{FF2B5EF4-FFF2-40B4-BE49-F238E27FC236}">
                <a16:creationId xmlns:a16="http://schemas.microsoft.com/office/drawing/2014/main" id="{C950107C-79A2-0745-B0F9-C51AB30EC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90625"/>
            <a:ext cx="2286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Advertising/</a:t>
            </a:r>
            <a:b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Hybrid (Dual</a:t>
            </a:r>
            <a:b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Stream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364" name="Text Box 9">
            <a:extLst>
              <a:ext uri="{FF2B5EF4-FFF2-40B4-BE49-F238E27FC236}">
                <a16:creationId xmlns:a16="http://schemas.microsoft.com/office/drawing/2014/main" id="{1D97E887-8FD8-F646-85C6-FE2A4EC89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19201"/>
            <a:ext cx="2057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</a:t>
            </a:r>
            <a:b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b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Revenue Stream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8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Text Box 10">
            <a:extLst>
              <a:ext uri="{FF2B5EF4-FFF2-40B4-BE49-F238E27FC236}">
                <a16:creationId xmlns:a16="http://schemas.microsoft.com/office/drawing/2014/main" id="{A03124A2-E63C-BE4F-BCB9-36439F7A6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09420"/>
            <a:ext cx="220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</a:t>
            </a:r>
            <a:b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Revenue Stream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6DE11861-6708-964F-9600-5FC1E0E6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90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>
              <a:effectLst>
                <a:outerShdw blurRad="38100" dist="38100" dir="2700000" algn="tl">
                  <a:srgbClr val="1F497D"/>
                </a:outerShdw>
              </a:effectLst>
              <a:latin typeface="Tahoma" charset="0"/>
              <a:ea typeface="ＭＳ Ｐゴシック" charset="-128"/>
            </a:endParaRPr>
          </a:p>
        </p:txBody>
      </p:sp>
      <p:sp>
        <p:nvSpPr>
          <p:cNvPr id="15367" name="Text Box 14">
            <a:extLst>
              <a:ext uri="{FF2B5EF4-FFF2-40B4-BE49-F238E27FC236}">
                <a16:creationId xmlns:a16="http://schemas.microsoft.com/office/drawing/2014/main" id="{2C8F0129-B9EF-B641-ADD7-0EB16D09C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99" y="2626895"/>
            <a:ext cx="1752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</a:p>
        </p:txBody>
      </p:sp>
      <p:sp>
        <p:nvSpPr>
          <p:cNvPr id="15368" name="Text Box 15">
            <a:extLst>
              <a:ext uri="{FF2B5EF4-FFF2-40B4-BE49-F238E27FC236}">
                <a16:creationId xmlns:a16="http://schemas.microsoft.com/office/drawing/2014/main" id="{11A3F39D-DB3E-F749-BD24-B17F641D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90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5369" name="Text Box 16">
            <a:extLst>
              <a:ext uri="{FF2B5EF4-FFF2-40B4-BE49-F238E27FC236}">
                <a16:creationId xmlns:a16="http://schemas.microsoft.com/office/drawing/2014/main" id="{11C10E0C-6A71-2C4D-B058-0FB6F0DFD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14600"/>
            <a:ext cx="1752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Cable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Newspapers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Magazines</a:t>
            </a:r>
          </a:p>
        </p:txBody>
      </p:sp>
      <p:sp>
        <p:nvSpPr>
          <p:cNvPr id="15370" name="Text Box 17">
            <a:extLst>
              <a:ext uri="{FF2B5EF4-FFF2-40B4-BE49-F238E27FC236}">
                <a16:creationId xmlns:a16="http://schemas.microsoft.com/office/drawing/2014/main" id="{FA658037-D179-D54B-B0FA-A1D063A6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90800"/>
            <a:ext cx="1447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Netflix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Newsletters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</a:p>
        </p:txBody>
      </p:sp>
      <p:sp>
        <p:nvSpPr>
          <p:cNvPr id="15371" name="Line 25">
            <a:extLst>
              <a:ext uri="{FF2B5EF4-FFF2-40B4-BE49-F238E27FC236}">
                <a16:creationId xmlns:a16="http://schemas.microsoft.com/office/drawing/2014/main" id="{0EA8C216-2092-824A-9ED7-80012B36B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26">
            <a:extLst>
              <a:ext uri="{FF2B5EF4-FFF2-40B4-BE49-F238E27FC236}">
                <a16:creationId xmlns:a16="http://schemas.microsoft.com/office/drawing/2014/main" id="{3CE72176-1CC8-D743-8726-6A2FFAA7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91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Content access is free</a:t>
            </a:r>
          </a:p>
        </p:txBody>
      </p:sp>
      <p:sp>
        <p:nvSpPr>
          <p:cNvPr id="15373" name="Line 27">
            <a:extLst>
              <a:ext uri="{FF2B5EF4-FFF2-40B4-BE49-F238E27FC236}">
                <a16:creationId xmlns:a16="http://schemas.microsoft.com/office/drawing/2014/main" id="{E7DD2776-C24F-144B-B290-478365F7C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33210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28">
            <a:extLst>
              <a:ext uri="{FF2B5EF4-FFF2-40B4-BE49-F238E27FC236}">
                <a16:creationId xmlns:a16="http://schemas.microsoft.com/office/drawing/2014/main" id="{7031BD46-03CF-6942-83E7-287F198F3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903185"/>
            <a:ext cx="1143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Content access cost is low</a:t>
            </a:r>
          </a:p>
        </p:txBody>
      </p:sp>
      <p:sp>
        <p:nvSpPr>
          <p:cNvPr id="15375" name="Line 29">
            <a:extLst>
              <a:ext uri="{FF2B5EF4-FFF2-40B4-BE49-F238E27FC236}">
                <a16:creationId xmlns:a16="http://schemas.microsoft.com/office/drawing/2014/main" id="{9D3D0068-0575-C64C-B481-60FBF4935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39289"/>
            <a:ext cx="0" cy="9613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30">
            <a:extLst>
              <a:ext uri="{FF2B5EF4-FFF2-40B4-BE49-F238E27FC236}">
                <a16:creationId xmlns:a16="http://schemas.microsoft.com/office/drawing/2014/main" id="{5A9CB42E-6C25-8649-9D39-C101A5AEB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0"/>
            <a:ext cx="1143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Content access cost is higher</a:t>
            </a:r>
          </a:p>
        </p:txBody>
      </p:sp>
      <p:sp>
        <p:nvSpPr>
          <p:cNvPr id="15377" name="Text Box 31">
            <a:extLst>
              <a:ext uri="{FF2B5EF4-FFF2-40B4-BE49-F238E27FC236}">
                <a16:creationId xmlns:a16="http://schemas.microsoft.com/office/drawing/2014/main" id="{CA05FE84-C256-2642-B37D-31852AFF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799" y="2667000"/>
            <a:ext cx="17525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Theatrical films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Music concerts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</a:p>
        </p:txBody>
      </p:sp>
      <p:sp>
        <p:nvSpPr>
          <p:cNvPr id="15378" name="Line 32">
            <a:extLst>
              <a:ext uri="{FF2B5EF4-FFF2-40B4-BE49-F238E27FC236}">
                <a16:creationId xmlns:a16="http://schemas.microsoft.com/office/drawing/2014/main" id="{3BDBC971-0D41-3A46-9CFD-9E784D55E3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3867329"/>
            <a:ext cx="1" cy="857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33">
            <a:extLst>
              <a:ext uri="{FF2B5EF4-FFF2-40B4-BE49-F238E27FC236}">
                <a16:creationId xmlns:a16="http://schemas.microsoft.com/office/drawing/2014/main" id="{C4CE4494-AC29-8540-8C5D-29A1CBF8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708525"/>
            <a:ext cx="1371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Content ownership cost is highest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7F0E119-C2E2-9C4F-AFEC-D6089A45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Media Industry Structure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0722" name="AutoShape 4">
            <a:extLst>
              <a:ext uri="{FF2B5EF4-FFF2-40B4-BE49-F238E27FC236}">
                <a16:creationId xmlns:a16="http://schemas.microsoft.com/office/drawing/2014/main" id="{C4BC91C1-3A13-554A-A8D2-015D7A63D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2286000" cy="838200"/>
          </a:xfrm>
          <a:prstGeom prst="homePlate">
            <a:avLst>
              <a:gd name="adj" fmla="val 681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0723" name="Text Box 5">
            <a:extLst>
              <a:ext uri="{FF2B5EF4-FFF2-40B4-BE49-F238E27FC236}">
                <a16:creationId xmlns:a16="http://schemas.microsoft.com/office/drawing/2014/main" id="{F1A650ED-BA3E-5947-8634-8185D9CEA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00200"/>
            <a:ext cx="10823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30724" name="AutoShape 6">
            <a:extLst>
              <a:ext uri="{FF2B5EF4-FFF2-40B4-BE49-F238E27FC236}">
                <a16:creationId xmlns:a16="http://schemas.microsoft.com/office/drawing/2014/main" id="{CEE7B3F6-56A3-4544-95A6-07C2AA105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447800"/>
            <a:ext cx="2286000" cy="838200"/>
          </a:xfrm>
          <a:prstGeom prst="homePlate">
            <a:avLst>
              <a:gd name="adj" fmla="val 6818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0725" name="Text Box 7">
            <a:extLst>
              <a:ext uri="{FF2B5EF4-FFF2-40B4-BE49-F238E27FC236}">
                <a16:creationId xmlns:a16="http://schemas.microsoft.com/office/drawing/2014/main" id="{0CAA45CF-4B04-F641-8CBF-70840A26F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600200"/>
            <a:ext cx="1383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</a:p>
        </p:txBody>
      </p:sp>
      <p:sp>
        <p:nvSpPr>
          <p:cNvPr id="30726" name="AutoShape 8">
            <a:extLst>
              <a:ext uri="{FF2B5EF4-FFF2-40B4-BE49-F238E27FC236}">
                <a16:creationId xmlns:a16="http://schemas.microsoft.com/office/drawing/2014/main" id="{5EE247C6-C263-5243-A57A-CA5681ABB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2133600" cy="838200"/>
          </a:xfrm>
          <a:prstGeom prst="homePlate">
            <a:avLst>
              <a:gd name="adj" fmla="val 6363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0727" name="Text Box 9">
            <a:extLst>
              <a:ext uri="{FF2B5EF4-FFF2-40B4-BE49-F238E27FC236}">
                <a16:creationId xmlns:a16="http://schemas.microsoft.com/office/drawing/2014/main" id="{05E59894-CCC6-D14D-BE65-052E9B36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600200"/>
            <a:ext cx="84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Retai</a:t>
            </a:r>
            <a:r>
              <a:rPr lang="en-US" altLang="en-US" sz="2000" dirty="0"/>
              <a:t>l</a:t>
            </a:r>
          </a:p>
        </p:txBody>
      </p:sp>
      <p:sp>
        <p:nvSpPr>
          <p:cNvPr id="30728" name="Text Box 10">
            <a:extLst>
              <a:ext uri="{FF2B5EF4-FFF2-40B4-BE49-F238E27FC236}">
                <a16:creationId xmlns:a16="http://schemas.microsoft.com/office/drawing/2014/main" id="{6C21E6A4-C6BC-C04C-9672-2C1D7DE73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606550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</a:p>
        </p:txBody>
      </p:sp>
      <p:sp>
        <p:nvSpPr>
          <p:cNvPr id="30729" name="Text Box 11">
            <a:extLst>
              <a:ext uri="{FF2B5EF4-FFF2-40B4-BE49-F238E27FC236}">
                <a16:creationId xmlns:a16="http://schemas.microsoft.com/office/drawing/2014/main" id="{1BA0131D-0EE8-D64A-8251-80267E0B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825750"/>
            <a:ext cx="11689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</a:p>
        </p:txBody>
      </p:sp>
      <p:sp>
        <p:nvSpPr>
          <p:cNvPr id="30730" name="Text Box 12">
            <a:extLst>
              <a:ext uri="{FF2B5EF4-FFF2-40B4-BE49-F238E27FC236}">
                <a16:creationId xmlns:a16="http://schemas.microsoft.com/office/drawing/2014/main" id="{1AFE07DA-1C12-E84D-8DE8-BCF7A8839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273550"/>
            <a:ext cx="13115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30731" name="Text Box 13">
            <a:extLst>
              <a:ext uri="{FF2B5EF4-FFF2-40B4-BE49-F238E27FC236}">
                <a16:creationId xmlns:a16="http://schemas.microsoft.com/office/drawing/2014/main" id="{77F1B71B-D240-A84F-BE13-9DE0CD5D8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2735263"/>
            <a:ext cx="2263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*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Creative             production</a:t>
            </a:r>
          </a:p>
        </p:txBody>
      </p:sp>
      <p:sp>
        <p:nvSpPr>
          <p:cNvPr id="30732" name="Text Box 15">
            <a:extLst>
              <a:ext uri="{FF2B5EF4-FFF2-40B4-BE49-F238E27FC236}">
                <a16:creationId xmlns:a16="http://schemas.microsoft.com/office/drawing/2014/main" id="{C4D82BEB-1B13-1845-BB94-02114AC32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2698750"/>
            <a:ext cx="18240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/>
              <a:t>*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Aggregation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Marketing and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promotion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Wholesale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distribution</a:t>
            </a:r>
          </a:p>
        </p:txBody>
      </p:sp>
      <p:sp>
        <p:nvSpPr>
          <p:cNvPr id="30733" name="Text Box 16">
            <a:extLst>
              <a:ext uri="{FF2B5EF4-FFF2-40B4-BE49-F238E27FC236}">
                <a16:creationId xmlns:a16="http://schemas.microsoft.com/office/drawing/2014/main" id="{92485D87-53AE-114C-BAB7-066F7CEDB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2698750"/>
            <a:ext cx="1824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/>
              <a:t>*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Delivery to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final customer</a:t>
            </a:r>
          </a:p>
          <a:p>
            <a:endParaRPr lang="en-US" altLang="en-US" sz="1800" dirty="0"/>
          </a:p>
        </p:txBody>
      </p:sp>
      <p:sp>
        <p:nvSpPr>
          <p:cNvPr id="30734" name="Text Box 17">
            <a:extLst>
              <a:ext uri="{FF2B5EF4-FFF2-40B4-BE49-F238E27FC236}">
                <a16:creationId xmlns:a16="http://schemas.microsoft.com/office/drawing/2014/main" id="{3716F9A6-FF92-C74C-837F-B74D4AF3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4222750"/>
            <a:ext cx="19929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Artist/production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company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Author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Journalist</a:t>
            </a:r>
          </a:p>
        </p:txBody>
      </p:sp>
      <p:sp>
        <p:nvSpPr>
          <p:cNvPr id="30735" name="Text Box 18">
            <a:extLst>
              <a:ext uri="{FF2B5EF4-FFF2-40B4-BE49-F238E27FC236}">
                <a16:creationId xmlns:a16="http://schemas.microsoft.com/office/drawing/2014/main" id="{34694CDE-76B6-244D-9B68-0530E8637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4222750"/>
            <a:ext cx="23775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Cable channel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Book publisher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Newspaper/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magazine publisher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TV/radio network</a:t>
            </a:r>
          </a:p>
          <a:p>
            <a:endParaRPr lang="en-US" altLang="en-US" sz="1800" dirty="0"/>
          </a:p>
        </p:txBody>
      </p:sp>
      <p:sp>
        <p:nvSpPr>
          <p:cNvPr id="30736" name="Text Box 19">
            <a:extLst>
              <a:ext uri="{FF2B5EF4-FFF2-40B4-BE49-F238E27FC236}">
                <a16:creationId xmlns:a16="http://schemas.microsoft.com/office/drawing/2014/main" id="{1CD4CCF4-2BA9-9842-A403-9AD4E33B1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910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/>
          </a:p>
        </p:txBody>
      </p:sp>
      <p:sp>
        <p:nvSpPr>
          <p:cNvPr id="30737" name="Text Box 20">
            <a:extLst>
              <a:ext uri="{FF2B5EF4-FFF2-40B4-BE49-F238E27FC236}">
                <a16:creationId xmlns:a16="http://schemas.microsoft.com/office/drawing/2014/main" id="{8FF20449-F503-B94A-97D2-D97B366A8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4222750"/>
            <a:ext cx="23590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Cable systems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Book retailer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Newsstands/postal 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services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Newspaper delivery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Local TV/radio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stations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Billboards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87E00527-B931-8D43-9D83-0E5C6D97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Competitive Advantage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F0507CCE-9BD2-4B4C-A1F2-15FBE6AA6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Historically, the main source of competitive advantage was barrier to entry.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Hard to achieve now in the internet age except by mergers, consolidation and buy-outs, which create huge companies that are near monopolies.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Bad for smaller competitors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Current Covid-19 crisis makes the rich richer – Amazon, Google, Facebook, Apple, Microsoft,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WalMart</a:t>
            </a:r>
            <a:r>
              <a:rPr lang="en-US" altLang="en-US" sz="2400" dirty="0">
                <a:ea typeface="ＭＳ Ｐゴシック" panose="020B0600070205080204" pitchFamily="34" charset="-128"/>
              </a:rPr>
              <a:t>, Target.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F3774-FD8E-0540-BFDC-8C8599A5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Competitive Advantage 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8E6C3341-EC5A-654F-B4CA-C6ECFD4C2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7" y="1371600"/>
            <a:ext cx="7878345" cy="4800600"/>
          </a:xfrm>
        </p:spPr>
        <p:txBody>
          <a:bodyPr/>
          <a:lstStyle/>
          <a:p>
            <a:pPr>
              <a:lnSpc>
                <a:spcPct val="80000"/>
              </a:lnSpc>
              <a:buSzPct val="200000"/>
            </a:pPr>
            <a:r>
              <a:rPr lang="en-US" altLang="en-US" sz="1600" dirty="0">
                <a:ea typeface="ＭＳ Ｐゴシック" panose="020B0600070205080204" pitchFamily="34" charset="-128"/>
              </a:rPr>
              <a:t>.</a:t>
            </a:r>
            <a:r>
              <a:rPr lang="en-US" altLang="en-US" sz="2800" dirty="0">
                <a:ea typeface="ＭＳ Ｐゴシック" panose="020B0600070205080204" pitchFamily="34" charset="-128"/>
              </a:rPr>
              <a:t>Network effects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altLang="en-US" sz="2000" dirty="0">
                <a:ea typeface="ＭＳ Ｐゴシック" panose="020B0600070205080204" pitchFamily="34" charset="-128"/>
              </a:rPr>
              <a:t>Word, Facebook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Customer captivity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Habit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Switching costs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Search costs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Customer delight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Proprietary technology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AI, machine learning replaces people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Government protection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Licenses, patents e.g.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ESG (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E</a:t>
            </a:r>
            <a:r>
              <a:rPr lang="en-US" altLang="en-US" sz="2800" dirty="0">
                <a:ea typeface="ＭＳ Ｐゴシック" panose="020B0600070205080204" pitchFamily="34" charset="-128"/>
              </a:rPr>
              <a:t>nvironment,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S</a:t>
            </a:r>
            <a:r>
              <a:rPr lang="en-US" altLang="en-US" sz="2800" dirty="0">
                <a:ea typeface="ＭＳ Ｐゴシック" panose="020B0600070205080204" pitchFamily="34" charset="-128"/>
              </a:rPr>
              <a:t>ocial,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G</a:t>
            </a:r>
            <a:r>
              <a:rPr lang="en-US" altLang="en-US" sz="2800" dirty="0">
                <a:ea typeface="ＭＳ Ｐゴシック" panose="020B0600070205080204" pitchFamily="34" charset="-128"/>
              </a:rPr>
              <a:t>overnance)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Does the Money Come From?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97BC-4F9A-DE46-A654-EBB169CF0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Banks (Debt)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63DF2-F5A8-934A-8980-E20A04C9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Banks only lend money to companies that don’t need it.</a:t>
            </a:r>
          </a:p>
          <a:p>
            <a:pPr lvl="1"/>
            <a:r>
              <a:rPr lang="en-US" sz="2400" dirty="0"/>
              <a:t>That have good credit and collateral.</a:t>
            </a:r>
          </a:p>
          <a:p>
            <a:pPr lvl="1"/>
            <a:r>
              <a:rPr lang="en-US" sz="2400" dirty="0"/>
              <a:t>Therefore, banks don’t lend money to startups.</a:t>
            </a:r>
          </a:p>
          <a:p>
            <a:r>
              <a:rPr lang="en-US" sz="2800" dirty="0"/>
              <a:t>Banks lend in return for interest on a loan.</a:t>
            </a:r>
          </a:p>
          <a:p>
            <a:pPr lvl="1"/>
            <a:r>
              <a:rPr lang="en-US" sz="2400" dirty="0"/>
              <a:t>Bonds.</a:t>
            </a:r>
          </a:p>
          <a:p>
            <a:pPr lvl="1"/>
            <a:r>
              <a:rPr lang="en-US" sz="2400" dirty="0"/>
              <a:t>The higher the risk, the higher the interest.</a:t>
            </a:r>
          </a:p>
          <a:p>
            <a:pPr lvl="2"/>
            <a:r>
              <a:rPr lang="en-US" sz="2000" dirty="0"/>
              <a:t>Junk bonds.</a:t>
            </a:r>
          </a:p>
        </p:txBody>
      </p:sp>
    </p:spTree>
    <p:extLst>
      <p:ext uri="{BB962C8B-B14F-4D97-AF65-F5344CB8AC3E}">
        <p14:creationId xmlns:p14="http://schemas.microsoft.com/office/powerpoint/2010/main" val="187710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Investors (Equity)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 investors want?</a:t>
            </a:r>
          </a:p>
          <a:p>
            <a:pPr lvl="1"/>
            <a:r>
              <a:rPr lang="en-US" sz="2400" dirty="0"/>
              <a:t>Better returns (ROI) than they could get from traditional, safe investments.</a:t>
            </a:r>
          </a:p>
          <a:p>
            <a:pPr lvl="2"/>
            <a:r>
              <a:rPr lang="en-US" sz="2000" dirty="0"/>
              <a:t>Safe = index funds, bonds, bond funds, mutual funds, bank CDs</a:t>
            </a:r>
          </a:p>
          <a:p>
            <a:pPr lvl="1"/>
            <a:r>
              <a:rPr lang="en-US" sz="2400" dirty="0"/>
              <a:t>Seeking 15-40% return on investment (ROI) or more.</a:t>
            </a:r>
          </a:p>
          <a:p>
            <a:pPr lvl="1"/>
            <a:r>
              <a:rPr lang="en-US" sz="2400" dirty="0"/>
              <a:t>Invest in return for equity – share of ownership (stock, warrants)</a:t>
            </a:r>
          </a:p>
        </p:txBody>
      </p:sp>
    </p:spTree>
    <p:extLst>
      <p:ext uri="{BB962C8B-B14F-4D97-AF65-F5344CB8AC3E}">
        <p14:creationId xmlns:p14="http://schemas.microsoft.com/office/powerpoint/2010/main" val="2036433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Investment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Hedge Funds</a:t>
            </a:r>
          </a:p>
          <a:p>
            <a:pPr lvl="1"/>
            <a:r>
              <a:rPr lang="en-US" sz="2400" dirty="0"/>
              <a:t>Typically require $1 - $10 million or more initial investment which has be left in the fund for at least a year.</a:t>
            </a:r>
          </a:p>
          <a:p>
            <a:pPr lvl="1"/>
            <a:r>
              <a:rPr lang="en-US" sz="2400" dirty="0"/>
              <a:t>Management fees – 1-4% of capital per annum (2% standard)</a:t>
            </a:r>
          </a:p>
          <a:p>
            <a:pPr lvl="1"/>
            <a:r>
              <a:rPr lang="en-US" sz="2400" dirty="0"/>
              <a:t>Performance fees – 10-50% of fund’s profit per annum (20% standard)</a:t>
            </a:r>
          </a:p>
          <a:p>
            <a:pPr lvl="1"/>
            <a:r>
              <a:rPr lang="en-US" sz="2400" dirty="0"/>
              <a:t>Share only profits, not losses</a:t>
            </a:r>
          </a:p>
          <a:p>
            <a:pPr lvl="1"/>
            <a:r>
              <a:rPr lang="en-US" sz="2400" dirty="0"/>
              <a:t>Loss carry forward provision – i.e. profits after losses from previous years have been recovered.</a:t>
            </a:r>
          </a:p>
        </p:txBody>
      </p:sp>
    </p:spTree>
    <p:extLst>
      <p:ext uri="{BB962C8B-B14F-4D97-AF65-F5344CB8AC3E}">
        <p14:creationId xmlns:p14="http://schemas.microsoft.com/office/powerpoint/2010/main" val="1812006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Many performance fees include a hurdle.  Hurdles are a minimum ROI (typically 12-15%) only after which a fund can take a performance fee, i.e. if the hurdle is 15%, a fund would take 20% of the profits over a 15% return to investors.</a:t>
            </a:r>
          </a:p>
          <a:p>
            <a:pPr lvl="1"/>
            <a:r>
              <a:rPr lang="en-US" sz="2400" dirty="0"/>
              <a:t>Hedge funds are short-term investors.  Make money trading, shorting stocks, etc.</a:t>
            </a:r>
          </a:p>
          <a:p>
            <a:pPr lvl="3"/>
            <a:r>
              <a:rPr lang="en-US" dirty="0"/>
              <a:t>Michael Lewis’ </a:t>
            </a:r>
            <a:r>
              <a:rPr lang="en-US" i="1" dirty="0"/>
              <a:t>The Big Short.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8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3FB38F-95A9-A047-A7FE-355D88E26A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1436F9-0FC9-C64F-B88B-B9AD4A087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Media = Business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C5EBB-FFC8-7B41-AF34-777E2634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vast majority of media are businesses.</a:t>
            </a:r>
          </a:p>
          <a:p>
            <a:pPr lvl="1"/>
            <a:r>
              <a:rPr lang="en-US" sz="2400" dirty="0"/>
              <a:t>They must generate revenue in order to operate.</a:t>
            </a:r>
          </a:p>
          <a:p>
            <a:pPr lvl="1"/>
            <a:r>
              <a:rPr lang="en-US" sz="2400" dirty="0"/>
              <a:t>They must have profits to survive.</a:t>
            </a:r>
          </a:p>
          <a:p>
            <a:pPr lvl="2"/>
            <a:r>
              <a:rPr lang="en-US" sz="2000" dirty="0"/>
              <a:t>Non-profits = funding</a:t>
            </a:r>
          </a:p>
        </p:txBody>
      </p:sp>
    </p:spTree>
    <p:extLst>
      <p:ext uri="{BB962C8B-B14F-4D97-AF65-F5344CB8AC3E}">
        <p14:creationId xmlns:p14="http://schemas.microsoft.com/office/powerpoint/2010/main" val="152767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Private Equity (PE) Funds </a:t>
            </a:r>
          </a:p>
          <a:p>
            <a:pPr lvl="1"/>
            <a:r>
              <a:rPr lang="en-US" sz="2400" dirty="0"/>
              <a:t>Raise a pool of money from wealthy individuals or institutional investors (i.e. </a:t>
            </a:r>
            <a:r>
              <a:rPr lang="en-US" sz="2400" dirty="0" err="1"/>
              <a:t>CALPers</a:t>
            </a:r>
            <a:r>
              <a:rPr lang="en-US" sz="2400" dirty="0"/>
              <a:t>) and make investments in the equity of an operating company using:</a:t>
            </a:r>
          </a:p>
          <a:p>
            <a:pPr lvl="2"/>
            <a:r>
              <a:rPr lang="en-US" sz="2000" dirty="0"/>
              <a:t>Leveraged buyouts (debt)</a:t>
            </a:r>
          </a:p>
          <a:p>
            <a:pPr lvl="2"/>
            <a:r>
              <a:rPr lang="en-US" sz="2000" dirty="0"/>
              <a:t>Growth capital (C and D rounds)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2636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Private equity funds take a management fee – 2% typical.</a:t>
            </a:r>
          </a:p>
          <a:p>
            <a:pPr lvl="1"/>
            <a:r>
              <a:rPr lang="en-US" sz="2400" dirty="0"/>
              <a:t>Share of profits earned from investments in companies, which are typically fairly low.</a:t>
            </a:r>
          </a:p>
          <a:p>
            <a:pPr lvl="2"/>
            <a:r>
              <a:rPr lang="en-US" sz="2000" dirty="0"/>
              <a:t>Make their money when the company is sold.</a:t>
            </a:r>
          </a:p>
          <a:p>
            <a:pPr lvl="1"/>
            <a:r>
              <a:rPr lang="en-US" sz="2400" dirty="0"/>
              <a:t>Take a controlling or substantial minority position in a company, then look to maximize their investment.</a:t>
            </a:r>
          </a:p>
          <a:p>
            <a:pPr lvl="2"/>
            <a:r>
              <a:rPr lang="en-US" sz="2000" dirty="0"/>
              <a:t>Typically by cutting costs</a:t>
            </a:r>
          </a:p>
        </p:txBody>
      </p:sp>
    </p:spTree>
    <p:extLst>
      <p:ext uri="{BB962C8B-B14F-4D97-AF65-F5344CB8AC3E}">
        <p14:creationId xmlns:p14="http://schemas.microsoft.com/office/powerpoint/2010/main" val="2141564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Typically take a majority of board seats and often take and active role in the management of the companies they invest in.</a:t>
            </a:r>
          </a:p>
          <a:p>
            <a:pPr lvl="1"/>
            <a:r>
              <a:rPr lang="en-US" sz="2400" dirty="0"/>
              <a:t>PE firms take a long-term view – typically five years.</a:t>
            </a:r>
          </a:p>
          <a:p>
            <a:pPr lvl="1"/>
            <a:r>
              <a:rPr lang="en-US" sz="2400" dirty="0"/>
              <a:t>From the outset, they have a clear </a:t>
            </a:r>
            <a:r>
              <a:rPr lang="en-US" sz="2400" i="1" dirty="0"/>
              <a:t>exit strategy.</a:t>
            </a:r>
          </a:p>
        </p:txBody>
      </p:sp>
    </p:spTree>
    <p:extLst>
      <p:ext uri="{BB962C8B-B14F-4D97-AF65-F5344CB8AC3E}">
        <p14:creationId xmlns:p14="http://schemas.microsoft.com/office/powerpoint/2010/main" val="918307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Exit strategies:</a:t>
            </a:r>
            <a:endParaRPr lang="en-US" dirty="0"/>
          </a:p>
          <a:p>
            <a:pPr lvl="2"/>
            <a:r>
              <a:rPr lang="en-US" sz="2000" dirty="0"/>
              <a:t>IPO</a:t>
            </a:r>
          </a:p>
          <a:p>
            <a:pPr lvl="2"/>
            <a:r>
              <a:rPr lang="en-US" sz="2000" dirty="0"/>
              <a:t>Merger or acquisition – sold to another company for cash or stock (no capital-gains taxes)</a:t>
            </a:r>
          </a:p>
          <a:p>
            <a:pPr lvl="2"/>
            <a:r>
              <a:rPr lang="en-US" sz="2000" dirty="0"/>
              <a:t>Recapitalization – Refinanced using debt and cash given to investors (like 2</a:t>
            </a:r>
            <a:r>
              <a:rPr lang="en-US" sz="2000" baseline="30000" dirty="0"/>
              <a:t>nd</a:t>
            </a:r>
            <a:r>
              <a:rPr lang="en-US" sz="2000" dirty="0"/>
              <a:t> mortgage on a home).</a:t>
            </a:r>
          </a:p>
          <a:p>
            <a:pPr lvl="2"/>
            <a:r>
              <a:rPr lang="en-US" sz="2000" dirty="0"/>
              <a:t>Typically leaves company with huge debt (i.e. </a:t>
            </a:r>
            <a:r>
              <a:rPr lang="en-US" sz="2000" dirty="0" err="1"/>
              <a:t>iHeart</a:t>
            </a:r>
            <a:r>
              <a:rPr lang="en-US" sz="2000" dirty="0"/>
              <a:t> Media).</a:t>
            </a:r>
          </a:p>
        </p:txBody>
      </p:sp>
    </p:spTree>
    <p:extLst>
      <p:ext uri="{BB962C8B-B14F-4D97-AF65-F5344CB8AC3E}">
        <p14:creationId xmlns:p14="http://schemas.microsoft.com/office/powerpoint/2010/main" val="2491413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2C8F-96D8-F742-9F30-0E61C04F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99EB-4E63-834B-9745-AAF6D08FC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Venture Capital (VC) Funds</a:t>
            </a:r>
          </a:p>
          <a:p>
            <a:pPr lvl="1"/>
            <a:r>
              <a:rPr lang="en-US" sz="2400" dirty="0"/>
              <a:t>Raise a pool of money primarily from wealthy individuals and make investments in the equity (stock) of a new company using:</a:t>
            </a:r>
          </a:p>
          <a:p>
            <a:pPr lvl="2"/>
            <a:r>
              <a:rPr lang="en-US" sz="2000" dirty="0"/>
              <a:t>Startup funding (A and B rounds)</a:t>
            </a:r>
          </a:p>
          <a:p>
            <a:pPr lvl="1"/>
            <a:r>
              <a:rPr lang="en-US" sz="2400" dirty="0"/>
              <a:t>Venture capital funds take a management fee – 2% typical.</a:t>
            </a:r>
          </a:p>
          <a:p>
            <a:pPr lvl="1"/>
            <a:r>
              <a:rPr lang="en-US" sz="2400" dirty="0"/>
              <a:t>Take a controlling or substantial minority position in a company, then look to maximize their investment.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62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E0D5-1255-F546-9D28-73C53621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51CAA-92A8-FE43-BE3D-1A60989AE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Typically take board seats and act as major strategic and financial advisers.</a:t>
            </a:r>
          </a:p>
          <a:p>
            <a:pPr lvl="1"/>
            <a:r>
              <a:rPr lang="en-US" sz="2400" dirty="0"/>
              <a:t>Take a long-term view.</a:t>
            </a:r>
          </a:p>
          <a:p>
            <a:pPr lvl="2"/>
            <a:r>
              <a:rPr lang="en-US" sz="2000" dirty="0"/>
              <a:t>Kleiner Perkins = Google</a:t>
            </a:r>
          </a:p>
        </p:txBody>
      </p:sp>
    </p:spTree>
    <p:extLst>
      <p:ext uri="{BB962C8B-B14F-4D97-AF65-F5344CB8AC3E}">
        <p14:creationId xmlns:p14="http://schemas.microsoft.com/office/powerpoint/2010/main" val="2629866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C32E-6375-0A4E-A938-E20CBEC1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0C9EA-822F-A447-8D8B-5B1180AA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Accelerators </a:t>
            </a:r>
          </a:p>
          <a:p>
            <a:pPr lvl="1"/>
            <a:r>
              <a:rPr lang="en-US" sz="2400" dirty="0"/>
              <a:t>A startup accelerator, sometimes referred to as a seed accelerator, is a business program that supports early-stage, growth-driven companies through education, mentorship and financing. Y-Combinator, the largest.</a:t>
            </a:r>
          </a:p>
          <a:p>
            <a:pPr lvl="1"/>
            <a:r>
              <a:rPr lang="en-US" sz="2400" dirty="0"/>
              <a:t>Startups typically enter accelerators for a fixed period of time and as part of a cohort of companies. </a:t>
            </a:r>
          </a:p>
          <a:p>
            <a:pPr lvl="1"/>
            <a:r>
              <a:rPr lang="en-US" sz="2400" dirty="0"/>
              <a:t>While accelerator programs can provide beneficial resources to organizations at all stages of development, most focus on those that are pre-revenue.</a:t>
            </a:r>
          </a:p>
          <a:p>
            <a:pPr lvl="2"/>
            <a:r>
              <a:rPr lang="en-US" sz="2000" dirty="0"/>
              <a:t>The New School’s Parsons </a:t>
            </a:r>
            <a:r>
              <a:rPr lang="en-US" sz="2000" dirty="0" err="1"/>
              <a:t>Elab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https://parsons.edu/elab/</a:t>
            </a:r>
            <a:r>
              <a:rPr lang="en-US" sz="2000" dirty="0">
                <a:solidFill>
                  <a:srgbClr val="0070C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94084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6D2FF6-3437-9240-92CF-7F5D3001A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Business Models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120C8AC-A254-AF4B-9072-4EECE8B8B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3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2265"/>
            <a:ext cx="7886700" cy="1315756"/>
          </a:xfrm>
        </p:spPr>
        <p:txBody>
          <a:bodyPr/>
          <a:lstStyle/>
          <a:p>
            <a:r>
              <a:rPr lang="en-US" sz="3600" dirty="0"/>
              <a:t>Peer-to-Peer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Connecting buyers and sellers (i.e., Airbnb, Uber) and taking a piece of the action.</a:t>
            </a:r>
          </a:p>
          <a:p>
            <a:pPr lvl="1"/>
            <a:r>
              <a:rPr lang="en-US" sz="2400" dirty="0"/>
              <a:t>Airbnb raised $120 million (valuation $1 billion) after five years using advanced customer payments, making Airbnb less dependent on early outside financing.</a:t>
            </a:r>
          </a:p>
          <a:p>
            <a:pPr lvl="1"/>
            <a:r>
              <a:rPr lang="en-US" sz="2400" dirty="0"/>
              <a:t>Advanced customer payments are like a retainer to a law firm – paying in advance for service you haven’t received.</a:t>
            </a:r>
          </a:p>
          <a:p>
            <a:pPr lvl="1"/>
            <a:r>
              <a:rPr lang="en-US" sz="2400" dirty="0"/>
              <a:t>Companies that wait longer for outside funding get higher valuations; raise money easier.</a:t>
            </a:r>
          </a:p>
        </p:txBody>
      </p:sp>
    </p:spTree>
    <p:extLst>
      <p:ext uri="{BB962C8B-B14F-4D97-AF65-F5344CB8AC3E}">
        <p14:creationId xmlns:p14="http://schemas.microsoft.com/office/powerpoint/2010/main" val="129404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Subscription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Repeating, predictable monthly payments regardless of usage.</a:t>
            </a:r>
          </a:p>
          <a:p>
            <a:pPr lvl="1"/>
            <a:r>
              <a:rPr lang="en-US" sz="2400" dirty="0"/>
              <a:t>Netflix, Disney+, HBO Max</a:t>
            </a:r>
          </a:p>
          <a:p>
            <a:pPr lvl="1"/>
            <a:r>
              <a:rPr lang="en-US" sz="2400" dirty="0"/>
              <a:t>Salesforce</a:t>
            </a:r>
          </a:p>
          <a:p>
            <a:pPr lvl="1"/>
            <a:r>
              <a:rPr lang="en-US" sz="2400" dirty="0"/>
              <a:t>Amazon Prime</a:t>
            </a:r>
          </a:p>
          <a:p>
            <a:r>
              <a:rPr lang="en-US" sz="2800" dirty="0"/>
              <a:t>Typically monthly payments with discounts for paying up front.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Monthly = $7.99, Year upfront = $79 (21% discount because 12 X $7.99 = $95.88)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6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0CE959E2-C1B4-7445-ABF6-B3BEF239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Are Media Economics?</a:t>
            </a:r>
          </a:p>
        </p:txBody>
      </p:sp>
      <p:sp>
        <p:nvSpPr>
          <p:cNvPr id="14338" name="Rectangle 5">
            <a:extLst>
              <a:ext uri="{FF2B5EF4-FFF2-40B4-BE49-F238E27FC236}">
                <a16:creationId xmlns:a16="http://schemas.microsoft.com/office/drawing/2014/main" id="{D9C0CC35-B5AC-F540-9B68-B1A3674D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The commercial media consist of enterprises that:</a:t>
            </a:r>
          </a:p>
          <a:p>
            <a:pPr marL="914400" lvl="1" indent="-457200" eaLnBrk="1" hangingPunct="1">
              <a:buSzPct val="75000"/>
              <a:buFont typeface="Wingdings" pitchFamily="2" charset="2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Create or acquire content.</a:t>
            </a:r>
          </a:p>
          <a:p>
            <a:pPr marL="914400" lvl="1" indent="-457200" eaLnBrk="1" hangingPunct="1">
              <a:buSzPct val="75000"/>
              <a:buFont typeface="Wingdings" pitchFamily="2" charset="2"/>
              <a:buAutoNum type="arabicPeriod"/>
            </a:pPr>
            <a:r>
              <a:rPr lang="en-US" altLang="en-US" sz="2400" dirty="0">
                <a:ea typeface="ＭＳ Ｐゴシック" panose="020B0600070205080204" pitchFamily="34" charset="-128"/>
              </a:rPr>
              <a:t>Distribute content (news, information or entertainment) to an audience.</a:t>
            </a:r>
          </a:p>
          <a:p>
            <a:pPr marL="533400" indent="-533400" eaLnBrk="1" hangingPunct="1">
              <a:buSzPct val="75000"/>
            </a:pPr>
            <a:r>
              <a:rPr lang="en-US" altLang="en-US" dirty="0">
                <a:ea typeface="ＭＳ Ｐゴシック" panose="020B0600070205080204" pitchFamily="34" charset="-128"/>
              </a:rPr>
              <a:t>Content      Medium       Audience</a:t>
            </a:r>
          </a:p>
          <a:p>
            <a:pPr marL="533400" indent="-533400" eaLnBrk="1" hangingPunct="1">
              <a:buSzPct val="75000"/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</a:t>
            </a:r>
          </a:p>
          <a:p>
            <a:pPr marL="533400" indent="-533400" eaLnBrk="1" hangingPunct="1">
              <a:buSzPct val="75000"/>
              <a:buFont typeface="Wingdings" pitchFamily="2" charset="2"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                                   </a:t>
            </a:r>
            <a:r>
              <a:rPr lang="en-US" altLang="en-US" sz="2400" dirty="0">
                <a:ea typeface="ＭＳ Ｐゴシック" panose="020B0600070205080204" pitchFamily="34" charset="-128"/>
              </a:rPr>
              <a:t>(Method of distribution)</a:t>
            </a:r>
          </a:p>
        </p:txBody>
      </p:sp>
      <p:cxnSp>
        <p:nvCxnSpPr>
          <p:cNvPr id="14340" name="Straight Arrow Connector 4">
            <a:extLst>
              <a:ext uri="{FF2B5EF4-FFF2-40B4-BE49-F238E27FC236}">
                <a16:creationId xmlns:a16="http://schemas.microsoft.com/office/drawing/2014/main" id="{2519A45E-F3EE-6648-BABB-0630AB5DB2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6576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Straight Arrow Connector 17">
            <a:extLst>
              <a:ext uri="{FF2B5EF4-FFF2-40B4-BE49-F238E27FC236}">
                <a16:creationId xmlns:a16="http://schemas.microsoft.com/office/drawing/2014/main" id="{6CD44E1D-B981-7B45-9062-C393D4D272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95800" y="36576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B66907B-0F78-F349-81EE-B72B040900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7600" y="3962400"/>
            <a:ext cx="0" cy="42511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3688"/>
            <a:ext cx="7886700" cy="1325563"/>
          </a:xfrm>
        </p:spPr>
        <p:txBody>
          <a:bodyPr/>
          <a:lstStyle/>
          <a:p>
            <a:r>
              <a:rPr lang="en-US" sz="3600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/>
              <a:t>Primarily dependent on selling ads.</a:t>
            </a:r>
          </a:p>
          <a:p>
            <a:pPr lvl="1"/>
            <a:r>
              <a:rPr lang="en-US" sz="2600" dirty="0"/>
              <a:t>Television networks and TV stations, radio networks and radio stations.</a:t>
            </a:r>
          </a:p>
          <a:p>
            <a:pPr lvl="1"/>
            <a:r>
              <a:rPr lang="en-US" sz="2600" dirty="0"/>
              <a:t>Podcasts </a:t>
            </a:r>
          </a:p>
          <a:p>
            <a:pPr lvl="1"/>
            <a:r>
              <a:rPr lang="en-US" sz="2600" dirty="0"/>
              <a:t>Google, Facebook, Instagram, Snapchat, Tik Tok, Twitter, </a:t>
            </a:r>
            <a:r>
              <a:rPr lang="en-US" sz="2600" dirty="0" err="1"/>
              <a:t>ESPN.com</a:t>
            </a:r>
            <a:r>
              <a:rPr lang="en-US" sz="2600" dirty="0"/>
              <a:t>, BuzzFeed</a:t>
            </a:r>
          </a:p>
          <a:p>
            <a:pPr lvl="2"/>
            <a:r>
              <a:rPr lang="en-US" sz="2200" dirty="0"/>
              <a:t>Google and Facebook/Instagram completely dominate the digital advertising business and are increasing their dominance.</a:t>
            </a:r>
          </a:p>
          <a:p>
            <a:pPr lvl="2"/>
            <a:r>
              <a:rPr lang="en-US" sz="2200" dirty="0"/>
              <a:t>Exceptionally difficult to compete with the Google-Facebook duopoly with an advertising revenue model.</a:t>
            </a:r>
          </a:p>
          <a:p>
            <a:pPr lvl="3"/>
            <a:r>
              <a:rPr lang="en-US" sz="2200" dirty="0"/>
              <a:t>Tech tax for non-duopoly company is high.</a:t>
            </a:r>
          </a:p>
        </p:txBody>
      </p:sp>
    </p:spTree>
    <p:extLst>
      <p:ext uri="{BB962C8B-B14F-4D97-AF65-F5344CB8AC3E}">
        <p14:creationId xmlns:p14="http://schemas.microsoft.com/office/powerpoint/2010/main" val="2042789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7750-AAB9-8E41-9431-F713819C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Subscription/Advertising Hybrid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E988-2008-7049-BC9F-117A2343E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0" y="2096146"/>
            <a:ext cx="8229600" cy="4525963"/>
          </a:xfrm>
        </p:spPr>
        <p:txBody>
          <a:bodyPr/>
          <a:lstStyle/>
          <a:p>
            <a:r>
              <a:rPr lang="en-US" sz="2800" dirty="0"/>
              <a:t>Subscription payments plus advertising.</a:t>
            </a:r>
          </a:p>
          <a:p>
            <a:pPr lvl="1"/>
            <a:r>
              <a:rPr lang="en-US" sz="2400" dirty="0"/>
              <a:t>NY Times, Wall Street Journal, Washington Post, The Economist.</a:t>
            </a:r>
          </a:p>
          <a:p>
            <a:pPr lvl="1"/>
            <a:r>
              <a:rPr lang="en-US" sz="2400" dirty="0"/>
              <a:t>Cable TV networks: Fox News, ESPN, MSNBC, HGTV, etc.</a:t>
            </a:r>
          </a:p>
        </p:txBody>
      </p:sp>
    </p:spTree>
    <p:extLst>
      <p:ext uri="{BB962C8B-B14F-4D97-AF65-F5344CB8AC3E}">
        <p14:creationId xmlns:p14="http://schemas.microsoft.com/office/powerpoint/2010/main" val="3168759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4B07-9706-924D-B8E4-252AEFA0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533400"/>
            <a:ext cx="8229600" cy="1143000"/>
          </a:xfrm>
        </p:spPr>
        <p:txBody>
          <a:bodyPr/>
          <a:lstStyle/>
          <a:p>
            <a:r>
              <a:rPr lang="en-US" sz="3600" dirty="0"/>
              <a:t>Pay-As-You-Go (PAYG) Usage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443B9-ABDE-F44A-9ED3-9786BD987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0" y="2189136"/>
            <a:ext cx="8229600" cy="4525963"/>
          </a:xfrm>
        </p:spPr>
        <p:txBody>
          <a:bodyPr/>
          <a:lstStyle/>
          <a:p>
            <a:r>
              <a:rPr lang="en-US" sz="2800" dirty="0"/>
              <a:t>Only pay when you use a product or service.</a:t>
            </a:r>
          </a:p>
          <a:p>
            <a:pPr lvl="1"/>
            <a:r>
              <a:rPr lang="en-US" sz="2400" dirty="0"/>
              <a:t>Amazon Web Services (AWS), Microsoft Azure</a:t>
            </a:r>
          </a:p>
          <a:p>
            <a:pPr lvl="1"/>
            <a:r>
              <a:rPr lang="en-US" sz="2400" dirty="0"/>
              <a:t>Many SaaS businesses.</a:t>
            </a:r>
          </a:p>
          <a:p>
            <a:pPr lvl="1"/>
            <a:r>
              <a:rPr lang="en-US" sz="2400" dirty="0"/>
              <a:t>FedEx, UPS</a:t>
            </a:r>
          </a:p>
        </p:txBody>
      </p:sp>
    </p:spTree>
    <p:extLst>
      <p:ext uri="{BB962C8B-B14F-4D97-AF65-F5344CB8AC3E}">
        <p14:creationId xmlns:p14="http://schemas.microsoft.com/office/powerpoint/2010/main" val="274658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Scarcity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Gets customers to buy and pay for a limited number of fashionable items.</a:t>
            </a:r>
          </a:p>
          <a:p>
            <a:pPr lvl="2"/>
            <a:r>
              <a:rPr lang="en-US" sz="2400" dirty="0"/>
              <a:t>Hermes Birkin handbag - $17,395</a:t>
            </a:r>
          </a:p>
          <a:p>
            <a:pPr lvl="2"/>
            <a:r>
              <a:rPr lang="en-US" sz="2400" dirty="0"/>
              <a:t>Patek Phillippe Nautilus Chronometer - $70,000 </a:t>
            </a:r>
          </a:p>
          <a:p>
            <a:pPr lvl="2"/>
            <a:r>
              <a:rPr lang="en-US" sz="2400" dirty="0" err="1"/>
              <a:t>Veepee</a:t>
            </a:r>
            <a:r>
              <a:rPr lang="en-US" sz="2400" dirty="0"/>
              <a:t> – Limited number of overstocked fashion items</a:t>
            </a:r>
          </a:p>
        </p:txBody>
      </p:sp>
    </p:spTree>
    <p:extLst>
      <p:ext uri="{BB962C8B-B14F-4D97-AF65-F5344CB8AC3E}">
        <p14:creationId xmlns:p14="http://schemas.microsoft.com/office/powerpoint/2010/main" val="2972836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 Share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Revenue comes from sharing revenue .</a:t>
            </a:r>
          </a:p>
          <a:p>
            <a:pPr lvl="1"/>
            <a:r>
              <a:rPr lang="en-US" sz="2400" dirty="0"/>
              <a:t>Google shares Ad Sense revenue often 50/50, or 50%, on clicked ads with a publisher.</a:t>
            </a:r>
          </a:p>
          <a:p>
            <a:pPr lvl="1"/>
            <a:r>
              <a:rPr lang="en-US" sz="2400" dirty="0"/>
              <a:t>Apple takes a percentage of app sales in its App Store, Google on Google Play apps.</a:t>
            </a:r>
          </a:p>
          <a:p>
            <a:pPr lvl="1"/>
            <a:r>
              <a:rPr lang="en-US" sz="2400" dirty="0"/>
              <a:t>Sometimes a revenue share hurdle has been set up. In other words, revenue sharing only starts after a minimum amount has been reached.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92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2263"/>
            <a:ext cx="7886700" cy="1325563"/>
          </a:xfrm>
        </p:spPr>
        <p:txBody>
          <a:bodyPr/>
          <a:lstStyle/>
          <a:p>
            <a:r>
              <a:rPr lang="en-US" sz="3600" dirty="0"/>
              <a:t>Free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Offer a service/app/game/program free in order to build traffic, then figure out how to monetize traffic.</a:t>
            </a:r>
          </a:p>
          <a:p>
            <a:pPr lvl="1"/>
            <a:r>
              <a:rPr lang="en-US" sz="2400" dirty="0"/>
              <a:t>Facebook, Google, YouTube, Twitter, Instagram all began as free services, and eventually monetized with advertising.</a:t>
            </a:r>
          </a:p>
          <a:p>
            <a:pPr lvl="1"/>
            <a:r>
              <a:rPr lang="en-US" sz="2400" dirty="0"/>
              <a:t>Free is risky because once people get something for nothing, it’s hard to subsequently charge for it.</a:t>
            </a:r>
          </a:p>
          <a:p>
            <a:pPr lvl="2"/>
            <a:r>
              <a:rPr lang="en-US" sz="2000" dirty="0"/>
              <a:t>Product has to be exceptional to get people to pay.</a:t>
            </a:r>
          </a:p>
        </p:txBody>
      </p:sp>
    </p:spTree>
    <p:extLst>
      <p:ext uri="{BB962C8B-B14F-4D97-AF65-F5344CB8AC3E}">
        <p14:creationId xmlns:p14="http://schemas.microsoft.com/office/powerpoint/2010/main" val="173923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CD89-9709-FB41-AF3C-9870D5B7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Freemium + Upsell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D7D66-446C-A14E-9892-23E365E84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Offer a service/app/game/program free, get people to love to use and then charge for a premium, enhanced offering.</a:t>
            </a:r>
          </a:p>
          <a:p>
            <a:pPr lvl="1"/>
            <a:r>
              <a:rPr lang="en-US" sz="2400" dirty="0"/>
              <a:t>Pandora, Dropbox, MailChimp.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30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License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Develop an app/service/game, then license the use of it to other companies to use under the umbrella of their own brand.</a:t>
            </a:r>
          </a:p>
          <a:p>
            <a:pPr lvl="1"/>
            <a:r>
              <a:rPr lang="en-US" sz="2400" dirty="0"/>
              <a:t>Google Maps charges Uber a license fee.</a:t>
            </a:r>
          </a:p>
          <a:p>
            <a:pPr lvl="1"/>
            <a:r>
              <a:rPr lang="en-US" sz="2400" dirty="0"/>
              <a:t>Sony, Universal and Warner Music charges Spotify a license fee each time one of their songs is played.</a:t>
            </a:r>
          </a:p>
          <a:p>
            <a:pPr lvl="1"/>
            <a:r>
              <a:rPr lang="en-US" sz="2400" dirty="0"/>
              <a:t>Getty Images charges users a license fee for using many of its photos.</a:t>
            </a:r>
          </a:p>
        </p:txBody>
      </p:sp>
    </p:spTree>
    <p:extLst>
      <p:ext uri="{BB962C8B-B14F-4D97-AF65-F5344CB8AC3E}">
        <p14:creationId xmlns:p14="http://schemas.microsoft.com/office/powerpoint/2010/main" val="894053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CAC6-FD75-FF42-BDE4-BE271495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Affiliate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9BBF-6CAE-A248-94F7-968FA833E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affiliate gets paid when a user clicks on a link to buy something on another website.</a:t>
            </a:r>
          </a:p>
          <a:p>
            <a:pPr lvl="1"/>
            <a:r>
              <a:rPr lang="en-US" sz="2400" dirty="0"/>
              <a:t>For example, a blogger has a link to a book to buy on Amazon.  If a user clicks on the link and buys the book, the blogger get a percentage of the sale price, usually under 30%.</a:t>
            </a:r>
          </a:p>
          <a:p>
            <a:pPr lvl="2"/>
            <a:r>
              <a:rPr lang="en-US" sz="2000" dirty="0"/>
              <a:t>And only gets paid when affiliate amounts reach a minimum, typically $100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1081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C6F8D9-3B10-C945-ABD9-744A675D2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Is Your Future?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CD262E9-6FD9-9344-9F9E-A4133B971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AC5678C-5918-8E4C-AD0A-B3675C83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Media Content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11309F9-5043-294C-8B71-22A395C76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There are many types of content: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Entertainment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News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Information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Opinion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Pornography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Games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D64FB7-ACD6-3144-9BB8-E1B5ECCD7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1A7A8C-54D0-AC4D-824E-2A5F0579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C1241-0498-EF4F-A41A-598ECE500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do you want to do?</a:t>
            </a:r>
          </a:p>
          <a:p>
            <a:pPr marL="0" indent="0">
              <a:buNone/>
            </a:pPr>
            <a:r>
              <a:rPr lang="en-US" sz="280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919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CCE-D09C-5748-B43D-BCD4A914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Media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8A23F-F404-FC4A-B7B1-87311F3D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Over the air (electromagnetic spectrum)</a:t>
            </a:r>
          </a:p>
          <a:p>
            <a:pPr lvl="1"/>
            <a:r>
              <a:rPr lang="en-US" sz="2000" dirty="0"/>
              <a:t>Radio, television, mobile phones</a:t>
            </a:r>
          </a:p>
          <a:p>
            <a:pPr lvl="1"/>
            <a:r>
              <a:rPr lang="en-US" sz="2400" dirty="0"/>
              <a:t>U.S. Mail</a:t>
            </a:r>
          </a:p>
          <a:p>
            <a:pPr lvl="2"/>
            <a:r>
              <a:rPr lang="en-US" sz="2000" dirty="0"/>
              <a:t>Magazines, catalogs, brochures, flyers</a:t>
            </a:r>
          </a:p>
          <a:p>
            <a:pPr lvl="1"/>
            <a:r>
              <a:rPr lang="en-US" sz="2400" dirty="0"/>
              <a:t>Retail</a:t>
            </a:r>
          </a:p>
          <a:p>
            <a:pPr lvl="2"/>
            <a:r>
              <a:rPr lang="en-US" sz="2000" dirty="0"/>
              <a:t>Newsstands, supermarkets</a:t>
            </a:r>
          </a:p>
          <a:p>
            <a:pPr lvl="1"/>
            <a:r>
              <a:rPr lang="en-US" sz="2400" dirty="0"/>
              <a:t>Trucks, trains, carriers</a:t>
            </a:r>
          </a:p>
          <a:p>
            <a:pPr lvl="2"/>
            <a:r>
              <a:rPr lang="en-US" sz="2000" dirty="0"/>
              <a:t>Newspapers, magazines</a:t>
            </a:r>
          </a:p>
        </p:txBody>
      </p:sp>
    </p:spTree>
    <p:extLst>
      <p:ext uri="{BB962C8B-B14F-4D97-AF65-F5344CB8AC3E}">
        <p14:creationId xmlns:p14="http://schemas.microsoft.com/office/powerpoint/2010/main" val="292788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10EC54B-CAA7-DF44-AFF4-FD42A054C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Audience = Consumers/Customers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3774BF8-D5D6-3540-9EF9-EE3DD1032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588" y="12954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A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consumer</a:t>
            </a:r>
            <a:r>
              <a:rPr lang="en-US" altLang="en-US" sz="2800" dirty="0">
                <a:ea typeface="ＭＳ Ｐゴシック" panose="020B0600070205080204" pitchFamily="34" charset="-128"/>
              </a:rPr>
              <a:t> uses a product.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Audience or readers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A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customer </a:t>
            </a:r>
            <a:r>
              <a:rPr lang="en-US" altLang="en-US" sz="2800" dirty="0">
                <a:ea typeface="ＭＳ Ｐゴシック" panose="020B0600070205080204" pitchFamily="34" charset="-128"/>
              </a:rPr>
              <a:t>buys a product: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Advertisers are customers for radio, TV, magazines, newspapers, websites—they buy access to audience/readers/users.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Who is P&amp;G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customer</a:t>
            </a:r>
            <a:r>
              <a:rPr lang="en-US" altLang="ja-JP" sz="2000" dirty="0">
                <a:ea typeface="ＭＳ Ｐゴシック" panose="020B0600070205080204" pitchFamily="34" charset="-128"/>
              </a:rPr>
              <a:t>?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In some businesses the consumer and the customer are the same person.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Detergent, razors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0DD-63C8-0F41-8E55-4DA09786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Why the Economics of the Media Are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04BE-5BC6-C74B-B047-7ABC3EC26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0" y="1981200"/>
            <a:ext cx="8229600" cy="4525963"/>
          </a:xfrm>
        </p:spPr>
        <p:txBody>
          <a:bodyPr/>
          <a:lstStyle/>
          <a:p>
            <a:r>
              <a:rPr lang="en-US" sz="2800" dirty="0"/>
              <a:t>Media are potentially more profitable than manufacturing or retail.</a:t>
            </a:r>
          </a:p>
          <a:p>
            <a:r>
              <a:rPr lang="en-US" sz="2800" dirty="0"/>
              <a:t>In the 1980s and early 1990s (pre-Internet) more of the Forbes 400 richest people came from the media than any other industry.  Retail was number two.</a:t>
            </a:r>
          </a:p>
          <a:p>
            <a:r>
              <a:rPr lang="en-US" sz="2800" dirty="0"/>
              <a:t>Pre-internet, media business scaled well.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9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70FE02-4749-0745-9F70-9110B5B16E7D}"/>
              </a:ext>
            </a:extLst>
          </p:cNvPr>
          <p:cNvSpPr txBox="1"/>
          <p:nvPr/>
        </p:nvSpPr>
        <p:spPr>
          <a:xfrm>
            <a:off x="685800" y="914400"/>
            <a:ext cx="2465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EDBE9F-14F9-9F4F-89BC-2D541BD77F6A}"/>
              </a:ext>
            </a:extLst>
          </p:cNvPr>
          <p:cNvSpPr/>
          <p:nvPr/>
        </p:nvSpPr>
        <p:spPr>
          <a:xfrm>
            <a:off x="6310527" y="945573"/>
            <a:ext cx="1165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A0FABC-D094-3A4D-A6F5-201D730DFCD8}"/>
              </a:ext>
            </a:extLst>
          </p:cNvPr>
          <p:cNvCxnSpPr/>
          <p:nvPr/>
        </p:nvCxnSpPr>
        <p:spPr>
          <a:xfrm flipV="1">
            <a:off x="685800" y="1600200"/>
            <a:ext cx="2465740" cy="137160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DF7B5E-B121-DB44-9D60-825C0F65E362}"/>
              </a:ext>
            </a:extLst>
          </p:cNvPr>
          <p:cNvCxnSpPr>
            <a:cxnSpLocks/>
          </p:cNvCxnSpPr>
          <p:nvPr/>
        </p:nvCxnSpPr>
        <p:spPr>
          <a:xfrm flipV="1">
            <a:off x="990600" y="1981200"/>
            <a:ext cx="2590800" cy="1447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384307C-A45E-5541-A6DE-4AB6D3358A93}"/>
              </a:ext>
            </a:extLst>
          </p:cNvPr>
          <p:cNvSpPr txBox="1"/>
          <p:nvPr/>
        </p:nvSpPr>
        <p:spPr>
          <a:xfrm>
            <a:off x="3123831" y="143762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24AC21-9237-C046-B57A-A1C1419127D8}"/>
              </a:ext>
            </a:extLst>
          </p:cNvPr>
          <p:cNvSpPr/>
          <p:nvPr/>
        </p:nvSpPr>
        <p:spPr>
          <a:xfrm>
            <a:off x="3545401" y="1827311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9E8708-CC3C-574E-B37D-78384CB85547}"/>
              </a:ext>
            </a:extLst>
          </p:cNvPr>
          <p:cNvCxnSpPr/>
          <p:nvPr/>
        </p:nvCxnSpPr>
        <p:spPr>
          <a:xfrm flipV="1">
            <a:off x="4269821" y="1726864"/>
            <a:ext cx="2465740" cy="137160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EEB8BE3-942B-994F-81B1-4739534D367E}"/>
              </a:ext>
            </a:extLst>
          </p:cNvPr>
          <p:cNvSpPr/>
          <p:nvPr/>
        </p:nvSpPr>
        <p:spPr>
          <a:xfrm>
            <a:off x="6685811" y="1505679"/>
            <a:ext cx="7521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CF2D25-0374-914B-9C3B-43B2DB5D32BE}"/>
              </a:ext>
            </a:extLst>
          </p:cNvPr>
          <p:cNvCxnSpPr>
            <a:cxnSpLocks/>
          </p:cNvCxnSpPr>
          <p:nvPr/>
        </p:nvCxnSpPr>
        <p:spPr>
          <a:xfrm flipV="1">
            <a:off x="4620859" y="2819400"/>
            <a:ext cx="1170341" cy="6630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209EBC0-275F-8F44-BB77-6D4B7D29E3FF}"/>
              </a:ext>
            </a:extLst>
          </p:cNvPr>
          <p:cNvSpPr/>
          <p:nvPr/>
        </p:nvSpPr>
        <p:spPr>
          <a:xfrm>
            <a:off x="6845602" y="2664023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E90C4E-B817-BE4D-8C60-F7A648955352}"/>
              </a:ext>
            </a:extLst>
          </p:cNvPr>
          <p:cNvCxnSpPr>
            <a:endCxn id="22" idx="1"/>
          </p:cNvCxnSpPr>
          <p:nvPr/>
        </p:nvCxnSpPr>
        <p:spPr>
          <a:xfrm>
            <a:off x="5791200" y="2817911"/>
            <a:ext cx="1054402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54488B7-128C-2540-B77C-B3E03FED1FBA}"/>
              </a:ext>
            </a:extLst>
          </p:cNvPr>
          <p:cNvSpPr txBox="1"/>
          <p:nvPr/>
        </p:nvSpPr>
        <p:spPr>
          <a:xfrm>
            <a:off x="381000" y="3572498"/>
            <a:ext cx="2486578" cy="11695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Profits go up at same rate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costs because with every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unit sold cost of material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labor are involved = high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marginal costs.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A2B3A3-1168-2C4E-8468-88CE26E959D7}"/>
              </a:ext>
            </a:extLst>
          </p:cNvPr>
          <p:cNvSpPr/>
          <p:nvPr/>
        </p:nvSpPr>
        <p:spPr>
          <a:xfrm>
            <a:off x="3886199" y="3539627"/>
            <a:ext cx="2849362" cy="116955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After basic operational costs are covered, there is no or very little cost involved with each additional ad or subscription sold = low marginal costs.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1C1C93-9C67-104A-A98E-A202ED5C57CF}"/>
              </a:ext>
            </a:extLst>
          </p:cNvPr>
          <p:cNvSpPr txBox="1"/>
          <p:nvPr/>
        </p:nvSpPr>
        <p:spPr>
          <a:xfrm>
            <a:off x="1872828" y="254313"/>
            <a:ext cx="4913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Profitability = Scale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2BAC7C-E3A3-C74F-85CD-EB1FC94F7182}"/>
              </a:ext>
            </a:extLst>
          </p:cNvPr>
          <p:cNvSpPr txBox="1"/>
          <p:nvPr/>
        </p:nvSpPr>
        <p:spPr>
          <a:xfrm>
            <a:off x="685800" y="5240712"/>
            <a:ext cx="634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Products that </a:t>
            </a:r>
            <a:r>
              <a:rPr lang="en-US" b="1" dirty="0">
                <a:solidFill>
                  <a:srgbClr val="FF0000"/>
                </a:solidFill>
              </a:rPr>
              <a:t>scale</a:t>
            </a:r>
            <a:r>
              <a:rPr lang="en-US" dirty="0">
                <a:solidFill>
                  <a:srgbClr val="FF0000"/>
                </a:solidFill>
              </a:rPr>
              <a:t> are created once, then are sold over and over </a:t>
            </a:r>
          </a:p>
          <a:p>
            <a:r>
              <a:rPr lang="en-US" dirty="0">
                <a:solidFill>
                  <a:srgbClr val="FF0000"/>
                </a:solidFill>
              </a:rPr>
              <a:t>again with no or low additional (marginal) costs.</a:t>
            </a:r>
          </a:p>
        </p:txBody>
      </p:sp>
    </p:spTree>
    <p:extLst>
      <p:ext uri="{BB962C8B-B14F-4D97-AF65-F5344CB8AC3E}">
        <p14:creationId xmlns:p14="http://schemas.microsoft.com/office/powerpoint/2010/main" val="207939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6B76-C149-6A46-AD9B-C199E893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Pre-Internet Media Profitable = Scale and High Barriers of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DBF01-5D25-D84B-A034-029423A2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0" y="20574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Newspapers</a:t>
            </a:r>
          </a:p>
          <a:p>
            <a:pPr lvl="1"/>
            <a:r>
              <a:rPr lang="en-US" dirty="0"/>
              <a:t>High cost of content creation/acquisition, printing and distribution. Two revenue streams. Most markets had newspaper monopolies, thus ad rates were very high.</a:t>
            </a:r>
          </a:p>
          <a:p>
            <a:r>
              <a:rPr lang="en-US" dirty="0"/>
              <a:t>TV and radio stations</a:t>
            </a:r>
          </a:p>
          <a:p>
            <a:pPr lvl="1"/>
            <a:r>
              <a:rPr lang="en-US" dirty="0"/>
              <a:t>For technological reasons stations were FCC licensed and license-application process was expensive. TV rates were high, radio rates low.</a:t>
            </a:r>
          </a:p>
          <a:p>
            <a:r>
              <a:rPr lang="en-US" dirty="0"/>
              <a:t>Cable systems</a:t>
            </a:r>
          </a:p>
          <a:p>
            <a:pPr lvl="1"/>
            <a:r>
              <a:rPr lang="en-US" dirty="0"/>
              <a:t>Municipally licensed monopolies, very high initial costs of laying cable. Sub rates high, ad rates low. Two revenue streams.</a:t>
            </a:r>
          </a:p>
          <a:p>
            <a:r>
              <a:rPr lang="en-US" dirty="0"/>
              <a:t>Magazines</a:t>
            </a:r>
          </a:p>
          <a:p>
            <a:pPr lvl="1"/>
            <a:r>
              <a:rPr lang="en-US" dirty="0"/>
              <a:t>High cost of content creation, printing and distribution (newsstands and USPS). High differentiation, high rates, two revenue streams.</a:t>
            </a:r>
          </a:p>
        </p:txBody>
      </p:sp>
    </p:spTree>
    <p:extLst>
      <p:ext uri="{BB962C8B-B14F-4D97-AF65-F5344CB8AC3E}">
        <p14:creationId xmlns:p14="http://schemas.microsoft.com/office/powerpoint/2010/main" val="2327072306"/>
      </p:ext>
    </p:extLst>
  </p:cSld>
  <p:clrMapOvr>
    <a:masterClrMapping/>
  </p:clrMapOvr>
</p:sld>
</file>

<file path=ppt/theme/theme1.xml><?xml version="1.0" encoding="utf-8"?>
<a:theme xmlns:a="http://schemas.openxmlformats.org/drawingml/2006/main" name="PlainRedBla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otoTimes.ppt" id="{593BDA67-F8C3-F24A-B3D4-D03857E12EB1}" vid="{9D17750B-4EBD-B243-B322-FE1F082C4204}"/>
    </a:ext>
  </a:extLst>
</a:theme>
</file>

<file path=ppt/theme/theme10.xml><?xml version="1.0" encoding="utf-8"?>
<a:theme xmlns:a="http://schemas.openxmlformats.org/drawingml/2006/main" name="9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FFBC0B30-E758-FA4F-AD59-04F072496DFD}"/>
    </a:ext>
  </a:extLst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D49CE71-F3C8-F44A-9F60-43A08E59AB75}"/>
    </a:ext>
  </a:extLst>
</a:theme>
</file>

<file path=ppt/theme/theme12.xml><?xml version="1.0" encoding="utf-8"?>
<a:theme xmlns:a="http://schemas.openxmlformats.org/drawingml/2006/main" name="1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51038EEE-D33F-E142-A8ED-759A82546C6B}"/>
    </a:ext>
  </a:extLst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1508E9D-F89B-E54E-B88E-DEDDF2B81635}"/>
    </a:ext>
  </a:extLst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E8BC7828-BB94-1F4A-AB3B-A4924C17A0A5}"/>
    </a:ext>
  </a:extLst>
</a:theme>
</file>

<file path=ppt/theme/theme15.xml><?xml version="1.0" encoding="utf-8"?>
<a:theme xmlns:a="http://schemas.openxmlformats.org/drawingml/2006/main" name="1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FFBC0B30-E758-FA4F-AD59-04F072496DFD}"/>
    </a:ext>
  </a:extLst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D49CE71-F3C8-F44A-9F60-43A08E59AB75}"/>
    </a:ext>
  </a:ext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C252B29E-9ADE-E745-AE59-48D856745BE3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0320F54C-B228-0548-843F-FF79E5782EBD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4266815-2226-D245-96A1-5E93EF79A4A5}"/>
    </a:ext>
  </a:extLst>
</a:theme>
</file>

<file path=ppt/theme/theme5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D3B8C09B-4365-DE4C-96CA-5BE90C11B579}"/>
    </a:ext>
  </a:extLst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BEF1AC3-D496-E847-9E84-9AA51374A619}"/>
    </a:ext>
  </a:extLst>
</a:theme>
</file>

<file path=ppt/theme/theme7.xml><?xml version="1.0" encoding="utf-8"?>
<a:theme xmlns:a="http://schemas.openxmlformats.org/drawingml/2006/main" name="5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51038EEE-D33F-E142-A8ED-759A82546C6B}"/>
    </a:ext>
  </a:extLst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1508E9D-F89B-E54E-B88E-DEDDF2B81635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E8BC7828-BB94-1F4A-AB3B-A4924C17A0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PlainRedBlack</Template>
  <TotalTime>7008</TotalTime>
  <Words>2133</Words>
  <Application>Microsoft Macintosh PowerPoint</Application>
  <PresentationFormat>On-screen Show (4:3)</PresentationFormat>
  <Paragraphs>267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40</vt:i4>
      </vt:variant>
    </vt:vector>
  </HeadingPairs>
  <TitlesOfParts>
    <vt:vector size="66" baseType="lpstr">
      <vt:lpstr>Arial</vt:lpstr>
      <vt:lpstr>Calibri</vt:lpstr>
      <vt:lpstr>Calibri Light</vt:lpstr>
      <vt:lpstr>Garamond</vt:lpstr>
      <vt:lpstr>Neue Bold</vt:lpstr>
      <vt:lpstr>Neue Display Black</vt:lpstr>
      <vt:lpstr>Neue Light</vt:lpstr>
      <vt:lpstr>Neue Regular</vt:lpstr>
      <vt:lpstr>Tahoma</vt:lpstr>
      <vt:lpstr>Wingdings</vt:lpstr>
      <vt:lpstr>PlainRedBlack</vt:lpstr>
      <vt:lpstr>1_Office Theme</vt:lpstr>
      <vt:lpstr>2_Office Theme</vt:lpstr>
      <vt:lpstr>3_Office Theme</vt:lpstr>
      <vt:lpstr>4_Office Theme</vt:lpstr>
      <vt:lpstr>7_Office Theme</vt:lpstr>
      <vt:lpstr>5_Office Theme</vt:lpstr>
      <vt:lpstr>6_Office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Media Economics and Media Structure</vt:lpstr>
      <vt:lpstr>Media = Business</vt:lpstr>
      <vt:lpstr>What Are Media Economics?</vt:lpstr>
      <vt:lpstr>Media Content</vt:lpstr>
      <vt:lpstr>Media Distribution</vt:lpstr>
      <vt:lpstr>Audience = Consumers/Customers</vt:lpstr>
      <vt:lpstr>Why the Economics of the Media Are Different</vt:lpstr>
      <vt:lpstr>PowerPoint Presentation</vt:lpstr>
      <vt:lpstr>Pre-Internet Media Profitable = Scale and High Barriers of Entry</vt:lpstr>
      <vt:lpstr>Post-Internet Media Highly Profitable</vt:lpstr>
      <vt:lpstr>  Four Post-Internet Media Business Models</vt:lpstr>
      <vt:lpstr>Media Industry Structure *</vt:lpstr>
      <vt:lpstr>Competitive Advantage</vt:lpstr>
      <vt:lpstr>Competitive Advantage </vt:lpstr>
      <vt:lpstr>Where Does the Money Come From? </vt:lpstr>
      <vt:lpstr>Banks (Debt)</vt:lpstr>
      <vt:lpstr>Investors (Equity)</vt:lpstr>
      <vt:lpstr>Investment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Business Models</vt:lpstr>
      <vt:lpstr>Peer-to-Peer Model</vt:lpstr>
      <vt:lpstr>Subscription Model </vt:lpstr>
      <vt:lpstr>Advertising</vt:lpstr>
      <vt:lpstr>Subscription/Advertising Hybrid Model</vt:lpstr>
      <vt:lpstr>Pay-As-You-Go (PAYG) Usage Model </vt:lpstr>
      <vt:lpstr>Scarcity Model</vt:lpstr>
      <vt:lpstr>Rev Share Model</vt:lpstr>
      <vt:lpstr>Free Model</vt:lpstr>
      <vt:lpstr>Freemium + Upsell Model</vt:lpstr>
      <vt:lpstr>License Model</vt:lpstr>
      <vt:lpstr>Affiliate Model</vt:lpstr>
      <vt:lpstr>Where Is Your Future?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Business Are You In?</dc:title>
  <dc:creator>Charles Warner</dc:creator>
  <cp:lastModifiedBy>Charles Warner</cp:lastModifiedBy>
  <cp:revision>56</cp:revision>
  <cp:lastPrinted>2020-05-11T18:27:58Z</cp:lastPrinted>
  <dcterms:created xsi:type="dcterms:W3CDTF">2007-12-30T11:59:58Z</dcterms:created>
  <dcterms:modified xsi:type="dcterms:W3CDTF">2022-03-26T18:12:34Z</dcterms:modified>
</cp:coreProperties>
</file>