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7" r:id="rId2"/>
    <p:sldMasterId id="2147483669" r:id="rId3"/>
    <p:sldMasterId id="2147483671" r:id="rId4"/>
    <p:sldMasterId id="2147483679" r:id="rId5"/>
  </p:sldMasterIdLst>
  <p:notesMasterIdLst>
    <p:notesMasterId r:id="rId28"/>
  </p:notesMasterIdLst>
  <p:handoutMasterIdLst>
    <p:handoutMasterId r:id="rId29"/>
  </p:handoutMasterIdLst>
  <p:sldIdLst>
    <p:sldId id="267" r:id="rId6"/>
    <p:sldId id="281" r:id="rId7"/>
    <p:sldId id="282" r:id="rId8"/>
    <p:sldId id="285" r:id="rId9"/>
    <p:sldId id="284" r:id="rId10"/>
    <p:sldId id="287" r:id="rId11"/>
    <p:sldId id="288" r:id="rId12"/>
    <p:sldId id="286" r:id="rId13"/>
    <p:sldId id="269" r:id="rId14"/>
    <p:sldId id="270" r:id="rId15"/>
    <p:sldId id="271" r:id="rId16"/>
    <p:sldId id="272" r:id="rId17"/>
    <p:sldId id="273" r:id="rId18"/>
    <p:sldId id="259" r:id="rId19"/>
    <p:sldId id="260" r:id="rId20"/>
    <p:sldId id="261" r:id="rId21"/>
    <p:sldId id="262" r:id="rId22"/>
    <p:sldId id="263" r:id="rId23"/>
    <p:sldId id="264" r:id="rId24"/>
    <p:sldId id="265" r:id="rId25"/>
    <p:sldId id="266" r:id="rId26"/>
    <p:sldId id="289"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62"/>
    <p:restoredTop sz="94634"/>
  </p:normalViewPr>
  <p:slideViewPr>
    <p:cSldViewPr snapToGrid="0" snapToObjects="1">
      <p:cViewPr varScale="1">
        <p:scale>
          <a:sx n="90" d="100"/>
          <a:sy n="90" d="100"/>
        </p:scale>
        <p:origin x="1928"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C47D85-20F7-384D-B44A-C37E4776020A}" type="datetimeFigureOut">
              <a:rPr lang="en-US" smtClean="0"/>
              <a:t>3/4/22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F4F07E-95F7-D14F-A494-95509A6CA47C}" type="slidenum">
              <a:rPr lang="en-US" smtClean="0"/>
              <a:t>‹#›</a:t>
            </a:fld>
            <a:endParaRPr lang="en-US"/>
          </a:p>
        </p:txBody>
      </p:sp>
    </p:spTree>
    <p:extLst>
      <p:ext uri="{BB962C8B-B14F-4D97-AF65-F5344CB8AC3E}">
        <p14:creationId xmlns:p14="http://schemas.microsoft.com/office/powerpoint/2010/main" val="3451866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736B2-B2AB-2143-9D7B-9BCEEDE5FDEC}" type="datetimeFigureOut">
              <a:rPr lang="en-US" smtClean="0"/>
              <a:t>3/4/22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87D28-1A7D-F54C-A90E-BA2F1FAA00A0}" type="slidenum">
              <a:rPr lang="en-US" smtClean="0"/>
              <a:t>‹#›</a:t>
            </a:fld>
            <a:endParaRPr lang="en-US"/>
          </a:p>
        </p:txBody>
      </p:sp>
    </p:spTree>
    <p:extLst>
      <p:ext uri="{BB962C8B-B14F-4D97-AF65-F5344CB8AC3E}">
        <p14:creationId xmlns:p14="http://schemas.microsoft.com/office/powerpoint/2010/main" val="2878276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87D28-1A7D-F54C-A90E-BA2F1FAA00A0}" type="slidenum">
              <a:rPr lang="en-US" smtClean="0"/>
              <a:t>2</a:t>
            </a:fld>
            <a:endParaRPr lang="en-US"/>
          </a:p>
        </p:txBody>
      </p:sp>
    </p:spTree>
    <p:extLst>
      <p:ext uri="{BB962C8B-B14F-4D97-AF65-F5344CB8AC3E}">
        <p14:creationId xmlns:p14="http://schemas.microsoft.com/office/powerpoint/2010/main" val="224963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87D28-1A7D-F54C-A90E-BA2F1FAA00A0}" type="slidenum">
              <a:rPr lang="en-US" smtClean="0"/>
              <a:t>16</a:t>
            </a:fld>
            <a:endParaRPr lang="en-US"/>
          </a:p>
        </p:txBody>
      </p:sp>
    </p:spTree>
    <p:extLst>
      <p:ext uri="{BB962C8B-B14F-4D97-AF65-F5344CB8AC3E}">
        <p14:creationId xmlns:p14="http://schemas.microsoft.com/office/powerpoint/2010/main" val="74076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6" name="Title 15"/>
          <p:cNvSpPr>
            <a:spLocks noGrp="1"/>
          </p:cNvSpPr>
          <p:nvPr>
            <p:ph type="title"/>
          </p:nvPr>
        </p:nvSpPr>
        <p:spPr>
          <a:xfrm>
            <a:off x="298450" y="457200"/>
            <a:ext cx="8229600" cy="800100"/>
          </a:xfrm>
        </p:spPr>
        <p:txBody>
          <a:bodyPr/>
          <a:lstStyle/>
          <a:p>
            <a:r>
              <a:rPr lang="en-US"/>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fld id="{56652C5B-D3AD-F14A-9A93-27B90969BDEC}" type="slidenum">
              <a:rPr lang="en-US" smtClean="0"/>
              <a:t>‹#›</a:t>
            </a:fld>
            <a:endParaRPr lang="en-US"/>
          </a:p>
        </p:txBody>
      </p:sp>
      <p:sp>
        <p:nvSpPr>
          <p:cNvPr id="9"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116918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prstClr val="white"/>
                </a:solidFill>
                <a:latin typeface="Neue Bold" charset="0"/>
                <a:cs typeface="Neue Bold" charset="0"/>
              </a:rPr>
              <a:t>04.07.2015</a:t>
            </a:r>
            <a:endParaRPr lang="en-US" sz="1300" dirty="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34701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6" name="Title 15"/>
          <p:cNvSpPr>
            <a:spLocks noGrp="1"/>
          </p:cNvSpPr>
          <p:nvPr>
            <p:ph type="title"/>
          </p:nvPr>
        </p:nvSpPr>
        <p:spPr>
          <a:xfrm>
            <a:off x="298450" y="457200"/>
            <a:ext cx="8229600" cy="800100"/>
          </a:xfrm>
        </p:spPr>
        <p:txBody>
          <a:bodyPr/>
          <a:lstStyle/>
          <a:p>
            <a:r>
              <a:rPr lang="en-US"/>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CDAB6C86-1141-104A-8FFC-684B045D9347}"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5441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9ABBFA5B-7006-614B-A6B3-7B9D68F9C01B}"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81029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C9F67B3F-C95E-0446-9ADC-E8B5C40DA36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27352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3789DA18-7816-0D43-B738-69171C5F2962}"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538403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B8473F58-0BB1-9740-9F97-DFA741A9D9B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982258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3E164F1E-FD20-FE42-8687-2BA083E07F95}" type="datetimeFigureOut">
              <a:rPr lang="en-US"/>
              <a:pPr>
                <a:defRPr/>
              </a:pPr>
              <a:t>3/4/22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B36C8-5241-C448-8934-0F6AB37CDA73}" type="slidenum">
              <a:rPr lang="en-US"/>
              <a:pPr>
                <a:defRPr/>
              </a:pPr>
              <a:t>‹#›</a:t>
            </a:fld>
            <a:endParaRPr lang="en-US"/>
          </a:p>
        </p:txBody>
      </p:sp>
    </p:spTree>
    <p:extLst>
      <p:ext uri="{BB962C8B-B14F-4D97-AF65-F5344CB8AC3E}">
        <p14:creationId xmlns:p14="http://schemas.microsoft.com/office/powerpoint/2010/main" val="728869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59847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prstClr val="white"/>
                </a:solidFill>
                <a:latin typeface="Neue Bold" charset="0"/>
                <a:cs typeface="Neue Bold" charset="0"/>
              </a:rPr>
              <a:t>04.07.2015</a:t>
            </a:r>
            <a:endParaRPr lang="en-US" sz="1300" dirty="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73653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7" name="Slide Number Placeholder 5"/>
          <p:cNvSpPr>
            <a:spLocks noGrp="1"/>
          </p:cNvSpPr>
          <p:nvPr>
            <p:ph type="sldNum" sz="quarter" idx="14"/>
          </p:nvPr>
        </p:nvSpPr>
        <p:spPr/>
        <p:txBody>
          <a:bodyPr/>
          <a:lstStyle>
            <a:lvl1pPr>
              <a:defRPr/>
            </a:lvl1pPr>
          </a:lstStyle>
          <a:p>
            <a:fld id="{56652C5B-D3AD-F14A-9A93-27B90969BDEC}"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47054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6" name="Slide Number Placeholder 5"/>
          <p:cNvSpPr>
            <a:spLocks noGrp="1"/>
          </p:cNvSpPr>
          <p:nvPr>
            <p:ph type="sldNum" sz="quarter" idx="15"/>
          </p:nvPr>
        </p:nvSpPr>
        <p:spPr/>
        <p:txBody>
          <a:bodyPr/>
          <a:lstStyle>
            <a:lvl1pPr>
              <a:defRPr/>
            </a:lvl1pPr>
          </a:lstStyle>
          <a:p>
            <a:fld id="{56652C5B-D3AD-F14A-9A93-27B90969BDEC}" type="slidenum">
              <a:rPr lang="en-US" smtClean="0"/>
              <a:t>‹#›</a:t>
            </a:fld>
            <a:endParaRPr lang="en-US"/>
          </a:p>
        </p:txBody>
      </p:sp>
      <p:sp>
        <p:nvSpPr>
          <p:cNvPr id="7"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127315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7" name="Slide Number Placeholder 5"/>
          <p:cNvSpPr>
            <a:spLocks noGrp="1"/>
          </p:cNvSpPr>
          <p:nvPr>
            <p:ph type="sldNum" sz="quarter" idx="14"/>
          </p:nvPr>
        </p:nvSpPr>
        <p:spPr/>
        <p:txBody>
          <a:bodyPr/>
          <a:lstStyle>
            <a:lvl1pPr>
              <a:defRPr/>
            </a:lvl1pPr>
          </a:lstStyle>
          <a:p>
            <a:fld id="{56652C5B-D3AD-F14A-9A93-27B90969BDEC}"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62635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fld id="{56652C5B-D3AD-F14A-9A93-27B90969BDEC}" type="slidenum">
              <a:rPr lang="en-US" smtClean="0"/>
              <a:t>‹#›</a:t>
            </a:fld>
            <a:endParaRPr lang="en-US"/>
          </a:p>
        </p:txBody>
      </p:sp>
      <p:sp>
        <p:nvSpPr>
          <p:cNvPr id="9"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223735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8CDE5C8D-9138-AB46-9E44-CEDC96D3CAEB}" type="datetimeFigureOut">
              <a:rPr lang="en-US" smtClean="0"/>
              <a:t>3/4/22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652C5B-D3AD-F14A-9A93-27B90969BDEC}" type="slidenum">
              <a:rPr lang="en-US" smtClean="0"/>
              <a:t>‹#›</a:t>
            </a:fld>
            <a:endParaRPr lang="en-US"/>
          </a:p>
        </p:txBody>
      </p:sp>
    </p:spTree>
    <p:extLst>
      <p:ext uri="{BB962C8B-B14F-4D97-AF65-F5344CB8AC3E}">
        <p14:creationId xmlns:p14="http://schemas.microsoft.com/office/powerpoint/2010/main" val="363731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251575"/>
            <a:ext cx="2133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F000BD9-6872-ED43-B845-97B673F92F3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41332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329CC2B-0F28-DB4C-AFB9-7FEC6C60E0EB}" type="slidenum">
              <a:rPr lang="en-US"/>
              <a:pPr>
                <a:defRPr/>
              </a:pPr>
              <a:t>‹#›</a:t>
            </a:fld>
            <a:endParaRPr lang="en-US"/>
          </a:p>
        </p:txBody>
      </p:sp>
    </p:spTree>
    <p:extLst>
      <p:ext uri="{BB962C8B-B14F-4D97-AF65-F5344CB8AC3E}">
        <p14:creationId xmlns:p14="http://schemas.microsoft.com/office/powerpoint/2010/main" val="35585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schemeClr val="bg1"/>
                </a:solidFill>
                <a:latin typeface="Neue Bold" charset="0"/>
                <a:cs typeface="Neue Bold" charset="0"/>
              </a:rPr>
              <a:t>04.07.2015</a:t>
            </a:r>
            <a:endParaRPr lang="en-US" sz="1300" dirty="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24404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307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3076" name="Pictur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fld id="{56652C5B-D3AD-F14A-9A93-27B90969BDEC}" type="slidenum">
              <a:rPr lang="en-US" smtClean="0"/>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endParaRPr lang="en-US"/>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1" r:id="rId7"/>
    <p:sldLayoutId id="2147483682" r:id="rId8"/>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F5C5E1-7DE5-4841-83C2-BC3D7D3C024F}" type="slidenum">
              <a:rPr lang="en-US"/>
              <a:pPr>
                <a:defRPr/>
              </a:pPr>
              <a:t>‹#›</a:t>
            </a:fld>
            <a:endParaRPr lang="en-US"/>
          </a:p>
        </p:txBody>
      </p:sp>
      <p:pic>
        <p:nvPicPr>
          <p:cNvPr id="102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8"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B5ECC8-859D-7549-AAEB-C378699C10E7}" type="slidenum">
              <a:rPr lang="en-US"/>
              <a:pPr>
                <a:defRPr/>
              </a:pPr>
              <a:t>‹#›</a:t>
            </a:fld>
            <a:endParaRPr lang="en-US"/>
          </a:p>
        </p:txBody>
      </p:sp>
      <p:pic>
        <p:nvPicPr>
          <p:cNvPr id="1024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12291"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2292"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1F8B4E1C-956D-3343-AC0A-D13983CCA574}"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67669C1D-F2D8-9C4C-95C5-6E57E657AE7F}" type="slidenum">
              <a:rPr lang="en-US"/>
              <a:pPr>
                <a:defRPr/>
              </a:pPr>
              <a:t>‹#›</a:t>
            </a:fld>
            <a:endParaRPr lang="en-US"/>
          </a:p>
        </p:txBody>
      </p:sp>
      <p:pic>
        <p:nvPicPr>
          <p:cNvPr id="348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400" dirty="0">
                <a:latin typeface="Arial" panose="020B0604020202020204" pitchFamily="34" charset="0"/>
                <a:cs typeface="Arial" panose="020B0604020202020204" pitchFamily="34" charset="0"/>
              </a:rPr>
              <a:t>Tips on Creating a Killer Presentation</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29254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en-US" sz="3600" dirty="0">
                <a:latin typeface="Arial" panose="020B0604020202020204" pitchFamily="34" charset="0"/>
                <a:cs typeface="Arial" panose="020B0604020202020204" pitchFamily="34" charset="0"/>
              </a:rPr>
              <a:t>Delivery Tips</a:t>
            </a:r>
          </a:p>
        </p:txBody>
      </p:sp>
      <p:sp>
        <p:nvSpPr>
          <p:cNvPr id="83971" name="Rectangle 3"/>
          <p:cNvSpPr>
            <a:spLocks noGrp="1" noChangeArrowheads="1"/>
          </p:cNvSpPr>
          <p:nvPr>
            <p:ph type="body" idx="1"/>
          </p:nvPr>
        </p:nvSpPr>
        <p:spPr/>
        <p:txBody>
          <a:bodyPr/>
          <a:lstStyle/>
          <a:p>
            <a:pPr>
              <a:lnSpc>
                <a:spcPct val="90000"/>
              </a:lnSpc>
            </a:pPr>
            <a:r>
              <a:rPr lang="en-US" sz="2800" dirty="0"/>
              <a:t>Fit your delivery style to audience expectations.</a:t>
            </a:r>
          </a:p>
          <a:p>
            <a:pPr>
              <a:lnSpc>
                <a:spcPct val="90000"/>
              </a:lnSpc>
            </a:pPr>
            <a:r>
              <a:rPr lang="en-US" sz="2800" dirty="0"/>
              <a:t>Dress one level up from average audience style.</a:t>
            </a:r>
          </a:p>
          <a:p>
            <a:pPr>
              <a:lnSpc>
                <a:spcPct val="90000"/>
              </a:lnSpc>
            </a:pPr>
            <a:r>
              <a:rPr lang="en-US" sz="2800" dirty="0"/>
              <a:t>Poise and confidence</a:t>
            </a:r>
          </a:p>
          <a:p>
            <a:pPr>
              <a:lnSpc>
                <a:spcPct val="90000"/>
              </a:lnSpc>
            </a:pPr>
            <a:r>
              <a:rPr lang="en-US" sz="2800" dirty="0"/>
              <a:t>Love your product.</a:t>
            </a:r>
          </a:p>
          <a:p>
            <a:pPr>
              <a:lnSpc>
                <a:spcPct val="90000"/>
              </a:lnSpc>
            </a:pPr>
            <a:r>
              <a:rPr lang="en-US" sz="2800" dirty="0"/>
              <a:t>Be concise.</a:t>
            </a:r>
          </a:p>
          <a:p>
            <a:pPr>
              <a:lnSpc>
                <a:spcPct val="90000"/>
              </a:lnSpc>
            </a:pPr>
            <a:r>
              <a:rPr lang="en-US" sz="2800" dirty="0"/>
              <a:t>Keep jargon to a minimum.</a:t>
            </a:r>
          </a:p>
        </p:txBody>
      </p:sp>
    </p:spTree>
    <p:extLst>
      <p:ext uri="{BB962C8B-B14F-4D97-AF65-F5344CB8AC3E}">
        <p14:creationId xmlns:p14="http://schemas.microsoft.com/office/powerpoint/2010/main" val="1926871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r>
              <a:rPr lang="en-US" sz="3600" dirty="0">
                <a:latin typeface="Arial" panose="020B0604020202020204" pitchFamily="34" charset="0"/>
                <a:cs typeface="Arial" panose="020B0604020202020204" pitchFamily="34" charset="0"/>
              </a:rPr>
              <a:t>Delivery Tips</a:t>
            </a:r>
          </a:p>
        </p:txBody>
      </p:sp>
      <p:sp>
        <p:nvSpPr>
          <p:cNvPr id="84995" name="Rectangle 3"/>
          <p:cNvSpPr>
            <a:spLocks noGrp="1" noChangeArrowheads="1"/>
          </p:cNvSpPr>
          <p:nvPr>
            <p:ph type="body" idx="1"/>
          </p:nvPr>
        </p:nvSpPr>
        <p:spPr/>
        <p:txBody>
          <a:bodyPr/>
          <a:lstStyle/>
          <a:p>
            <a:pPr>
              <a:lnSpc>
                <a:spcPct val="90000"/>
              </a:lnSpc>
            </a:pPr>
            <a:r>
              <a:rPr lang="en-US" sz="2800" dirty="0"/>
              <a:t>No negatives</a:t>
            </a:r>
          </a:p>
          <a:p>
            <a:pPr>
              <a:lnSpc>
                <a:spcPct val="90000"/>
              </a:lnSpc>
            </a:pPr>
            <a:r>
              <a:rPr lang="en-US" sz="2800" dirty="0"/>
              <a:t>Don</a:t>
            </a:r>
            <a:r>
              <a:rPr lang="en-US" sz="2800" dirty="0">
                <a:latin typeface="Arial"/>
              </a:rPr>
              <a:t>’</a:t>
            </a:r>
            <a:r>
              <a:rPr lang="en-US" sz="2800" dirty="0"/>
              <a:t>t be defensive. </a:t>
            </a:r>
          </a:p>
          <a:p>
            <a:r>
              <a:rPr lang="en-US" sz="2800" dirty="0"/>
              <a:t>Smile</a:t>
            </a:r>
          </a:p>
          <a:p>
            <a:r>
              <a:rPr lang="en-US" sz="2800" dirty="0"/>
              <a:t>Establish eye contact with everyone.</a:t>
            </a:r>
          </a:p>
          <a:p>
            <a:r>
              <a:rPr lang="en-US" sz="2800" dirty="0"/>
              <a:t>Vary your voice.</a:t>
            </a:r>
          </a:p>
          <a:p>
            <a:r>
              <a:rPr lang="en-US" sz="2800" dirty="0"/>
              <a:t>Use people</a:t>
            </a:r>
            <a:r>
              <a:rPr lang="en-US" sz="2800" dirty="0">
                <a:latin typeface="Arial"/>
              </a:rPr>
              <a:t>’</a:t>
            </a:r>
            <a:r>
              <a:rPr lang="en-US" sz="2800" dirty="0"/>
              <a:t>s names.</a:t>
            </a:r>
          </a:p>
          <a:p>
            <a:r>
              <a:rPr lang="en-US" sz="2800" dirty="0"/>
              <a:t>Be careful about injecting humor.</a:t>
            </a:r>
          </a:p>
        </p:txBody>
      </p:sp>
    </p:spTree>
    <p:extLst>
      <p:ext uri="{BB962C8B-B14F-4D97-AF65-F5344CB8AC3E}">
        <p14:creationId xmlns:p14="http://schemas.microsoft.com/office/powerpoint/2010/main" val="3673715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r>
              <a:rPr lang="en-US" sz="3600" dirty="0">
                <a:latin typeface="Arial" panose="020B0604020202020204" pitchFamily="34" charset="0"/>
                <a:cs typeface="Arial" panose="020B0604020202020204" pitchFamily="34" charset="0"/>
              </a:rPr>
              <a:t>Delivery Tips</a:t>
            </a:r>
          </a:p>
        </p:txBody>
      </p:sp>
      <p:sp>
        <p:nvSpPr>
          <p:cNvPr id="79875" name="Rectangle 3"/>
          <p:cNvSpPr>
            <a:spLocks noGrp="1" noChangeArrowheads="1"/>
          </p:cNvSpPr>
          <p:nvPr>
            <p:ph type="body" idx="1"/>
          </p:nvPr>
        </p:nvSpPr>
        <p:spPr/>
        <p:txBody>
          <a:bodyPr/>
          <a:lstStyle/>
          <a:p>
            <a:r>
              <a:rPr lang="en-US" sz="2800" dirty="0"/>
              <a:t>Use slides as a prompt for your narrative –</a:t>
            </a:r>
            <a:r>
              <a:rPr lang="en-US" sz="2800" i="1" dirty="0"/>
              <a:t>don</a:t>
            </a:r>
            <a:r>
              <a:rPr lang="en-US" sz="2800" i="1" dirty="0">
                <a:latin typeface="Arial"/>
              </a:rPr>
              <a:t>’</a:t>
            </a:r>
            <a:r>
              <a:rPr lang="en-US" sz="2800" i="1" dirty="0"/>
              <a:t>t read slides.</a:t>
            </a:r>
          </a:p>
          <a:p>
            <a:pPr lvl="1"/>
            <a:r>
              <a:rPr lang="en-US" sz="2400" dirty="0"/>
              <a:t>Use visuals as prompts, hand out text versions afterwards.</a:t>
            </a:r>
          </a:p>
          <a:p>
            <a:r>
              <a:rPr lang="en-US" sz="2800" dirty="0"/>
              <a:t>Face the audience, talk to individuals (especially the decision maker if there is one)</a:t>
            </a:r>
          </a:p>
          <a:p>
            <a:r>
              <a:rPr lang="en-US" sz="2800" dirty="0"/>
              <a:t>Announce up front how you</a:t>
            </a:r>
            <a:r>
              <a:rPr lang="en-US" sz="2800" dirty="0">
                <a:latin typeface="Arial"/>
              </a:rPr>
              <a:t>’</a:t>
            </a:r>
            <a:r>
              <a:rPr lang="en-US" sz="2800" dirty="0"/>
              <a:t>re going to handle questions.</a:t>
            </a:r>
          </a:p>
          <a:p>
            <a:r>
              <a:rPr lang="en-US" sz="2800" dirty="0"/>
              <a:t>Don</a:t>
            </a:r>
            <a:r>
              <a:rPr lang="en-US" sz="2800" dirty="0">
                <a:latin typeface="Arial"/>
              </a:rPr>
              <a:t>’</a:t>
            </a:r>
            <a:r>
              <a:rPr lang="en-US" sz="2800" dirty="0"/>
              <a:t>t hand out hard copies of presentation beforehand.</a:t>
            </a:r>
          </a:p>
          <a:p>
            <a:pPr>
              <a:buFont typeface="Wingdings" charset="0"/>
              <a:buNone/>
            </a:pPr>
            <a:endParaRPr lang="en-US" dirty="0"/>
          </a:p>
        </p:txBody>
      </p:sp>
    </p:spTree>
    <p:extLst>
      <p:ext uri="{BB962C8B-B14F-4D97-AF65-F5344CB8AC3E}">
        <p14:creationId xmlns:p14="http://schemas.microsoft.com/office/powerpoint/2010/main" val="2407342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Delivery Tips</a:t>
            </a:r>
          </a:p>
        </p:txBody>
      </p:sp>
      <p:sp>
        <p:nvSpPr>
          <p:cNvPr id="5" name="Content Placeholder 4"/>
          <p:cNvSpPr>
            <a:spLocks noGrp="1"/>
          </p:cNvSpPr>
          <p:nvPr>
            <p:ph idx="1"/>
          </p:nvPr>
        </p:nvSpPr>
        <p:spPr/>
        <p:txBody>
          <a:bodyPr/>
          <a:lstStyle/>
          <a:p>
            <a:r>
              <a:rPr lang="en-US" sz="2800" dirty="0"/>
              <a:t>Involve the audience—ask questions.</a:t>
            </a:r>
          </a:p>
          <a:p>
            <a:r>
              <a:rPr lang="en-US" sz="2800" dirty="0"/>
              <a:t>Tap into the decision maker</a:t>
            </a:r>
            <a:r>
              <a:rPr lang="en-US" sz="2800" dirty="0">
                <a:latin typeface="Arial"/>
              </a:rPr>
              <a:t>’</a:t>
            </a:r>
            <a:r>
              <a:rPr lang="en-US" sz="2800" dirty="0"/>
              <a:t>s emotions</a:t>
            </a:r>
          </a:p>
          <a:p>
            <a:r>
              <a:rPr lang="en-US" sz="2800" dirty="0"/>
              <a:t>If you make a mistake, keep going</a:t>
            </a:r>
          </a:p>
          <a:p>
            <a:pPr lvl="1"/>
            <a:r>
              <a:rPr lang="en-US" sz="2400" dirty="0"/>
              <a:t>Do not stop and point out mistake. No “I’m sorry.”</a:t>
            </a:r>
          </a:p>
          <a:p>
            <a:pPr lvl="1"/>
            <a:r>
              <a:rPr lang="en-US" sz="2400" dirty="0"/>
              <a:t>Laugh it off </a:t>
            </a:r>
          </a:p>
          <a:p>
            <a:pPr lvl="2"/>
            <a:r>
              <a:rPr lang="en-US" sz="2000" dirty="0"/>
              <a:t>The audience is with you if they like you.</a:t>
            </a:r>
          </a:p>
          <a:p>
            <a:r>
              <a:rPr lang="en-US" sz="2800" dirty="0"/>
              <a:t>Be yourself and have fun.</a:t>
            </a:r>
          </a:p>
          <a:p>
            <a:pPr marL="0" indent="0">
              <a:buNone/>
            </a:pPr>
            <a:endParaRPr lang="en-US" dirty="0"/>
          </a:p>
        </p:txBody>
      </p:sp>
    </p:spTree>
    <p:extLst>
      <p:ext uri="{BB962C8B-B14F-4D97-AF65-F5344CB8AC3E}">
        <p14:creationId xmlns:p14="http://schemas.microsoft.com/office/powerpoint/2010/main" val="137539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latin typeface="Arial" panose="020B0604020202020204" pitchFamily="34" charset="0"/>
                <a:cs typeface="Arial" panose="020B0604020202020204" pitchFamily="34" charset="0"/>
              </a:rPr>
              <a:t>Perfect Mix of Data and Narrative</a:t>
            </a:r>
          </a:p>
        </p:txBody>
      </p:sp>
      <p:sp>
        <p:nvSpPr>
          <p:cNvPr id="6" name="Subtitle 5"/>
          <p:cNvSpPr>
            <a:spLocks noGrp="1"/>
          </p:cNvSpPr>
          <p:nvPr>
            <p:ph type="subTitle" idx="1"/>
          </p:nvPr>
        </p:nvSpPr>
        <p:spPr/>
        <p:txBody>
          <a:bodyPr/>
          <a:lstStyle/>
          <a:p>
            <a:endParaRPr lang="en-US"/>
          </a:p>
        </p:txBody>
      </p:sp>
      <p:sp>
        <p:nvSpPr>
          <p:cNvPr id="8" name="TextBox 7"/>
          <p:cNvSpPr txBox="1"/>
          <p:nvPr/>
        </p:nvSpPr>
        <p:spPr>
          <a:xfrm>
            <a:off x="957216" y="5638800"/>
            <a:ext cx="7500984" cy="646331"/>
          </a:xfrm>
          <a:prstGeom prst="rect">
            <a:avLst/>
          </a:prstGeom>
          <a:noFill/>
        </p:spPr>
        <p:txBody>
          <a:bodyPr wrap="none" rtlCol="0">
            <a:spAutoFit/>
          </a:bodyPr>
          <a:lstStyle/>
          <a:p>
            <a:r>
              <a:rPr lang="en-US" dirty="0"/>
              <a:t>“How to Give a Killer Presentation.” (2013). Chris Anderson. </a:t>
            </a:r>
            <a:r>
              <a:rPr lang="en-US" i="1" dirty="0"/>
              <a:t>Harvard Business </a:t>
            </a:r>
          </a:p>
          <a:p>
            <a:r>
              <a:rPr lang="en-US" i="1" dirty="0"/>
              <a:t>  Review. </a:t>
            </a:r>
            <a:r>
              <a:rPr lang="en-US" dirty="0"/>
              <a:t>June.</a:t>
            </a:r>
          </a:p>
        </p:txBody>
      </p:sp>
    </p:spTree>
    <p:extLst>
      <p:ext uri="{BB962C8B-B14F-4D97-AF65-F5344CB8AC3E}">
        <p14:creationId xmlns:p14="http://schemas.microsoft.com/office/powerpoint/2010/main" val="2963298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a:t>Most Presentations lie somewhere on the continuum between a report and a story. </a:t>
            </a:r>
          </a:p>
          <a:p>
            <a:pPr lvl="1"/>
            <a:r>
              <a:rPr lang="en-US" sz="2400" dirty="0"/>
              <a:t>A report Is data-rich, exhaustive, and informative—but not very engaging. </a:t>
            </a:r>
          </a:p>
          <a:p>
            <a:pPr lvl="1"/>
            <a:r>
              <a:rPr lang="en-US" sz="2400" dirty="0"/>
              <a:t>Stories help a speaker connect with an audience, but listeners often want facts and information, too. </a:t>
            </a:r>
          </a:p>
          <a:p>
            <a:r>
              <a:rPr lang="en-US" sz="2800" dirty="0"/>
              <a:t>Great presenters layer story and information like a cake, and understand that different types of presentations require differing ingredients.</a:t>
            </a:r>
          </a:p>
        </p:txBody>
      </p:sp>
      <p:sp>
        <p:nvSpPr>
          <p:cNvPr id="6" name="Text Placeholder 5"/>
          <p:cNvSpPr>
            <a:spLocks noGrp="1"/>
          </p:cNvSpPr>
          <p:nvPr>
            <p:ph type="body" sz="quarter" idx="13"/>
          </p:nvPr>
        </p:nvSpPr>
        <p:spPr/>
        <p:txBody>
          <a:bodyPr/>
          <a:lstStyle/>
          <a:p>
            <a:endParaRPr lang="en-US"/>
          </a:p>
        </p:txBody>
      </p:sp>
      <p:sp>
        <p:nvSpPr>
          <p:cNvPr id="4" name="Title 3"/>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1329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idx="1"/>
          </p:nvPr>
        </p:nvSpPr>
        <p:spPr>
          <a:xfrm>
            <a:off x="422276" y="1275726"/>
            <a:ext cx="8462962" cy="3759200"/>
          </a:xfrm>
        </p:spPr>
      </p:sp>
      <p:sp>
        <p:nvSpPr>
          <p:cNvPr id="13" name="Text Placeholder 12"/>
          <p:cNvSpPr>
            <a:spLocks noGrp="1"/>
          </p:cNvSpPr>
          <p:nvPr>
            <p:ph type="body" sz="half" idx="2"/>
          </p:nvPr>
        </p:nvSpPr>
        <p:spPr/>
        <p:txBody>
          <a:bodyPr/>
          <a:lstStyle/>
          <a:p>
            <a:endParaRPr lang="en-US"/>
          </a:p>
        </p:txBody>
      </p:sp>
      <p:sp>
        <p:nvSpPr>
          <p:cNvPr id="11" name="Title 10"/>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
        <p:nvSpPr>
          <p:cNvPr id="14" name="Text Placeholder 13"/>
          <p:cNvSpPr>
            <a:spLocks noGrp="1"/>
          </p:cNvSpPr>
          <p:nvPr>
            <p:ph type="body" sz="quarter" idx="13"/>
          </p:nvPr>
        </p:nvSpPr>
        <p:spPr/>
        <p:txBody>
          <a:bodyPr/>
          <a:lstStyle/>
          <a:p>
            <a:endParaRPr lang="en-US"/>
          </a:p>
        </p:txBody>
      </p:sp>
      <p:cxnSp>
        <p:nvCxnSpPr>
          <p:cNvPr id="16" name="Straight Arrow Connector 15"/>
          <p:cNvCxnSpPr>
            <a:endCxn id="12" idx="3"/>
          </p:cNvCxnSpPr>
          <p:nvPr/>
        </p:nvCxnSpPr>
        <p:spPr>
          <a:xfrm flipV="1">
            <a:off x="325438" y="3155326"/>
            <a:ext cx="8559800" cy="292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58199" y="3579361"/>
            <a:ext cx="1059605" cy="461665"/>
          </a:xfrm>
          <a:prstGeom prst="rect">
            <a:avLst/>
          </a:prstGeom>
          <a:noFill/>
        </p:spPr>
        <p:txBody>
          <a:bodyPr wrap="none" rtlCol="0">
            <a:spAutoFit/>
          </a:bodyPr>
          <a:lstStyle/>
          <a:p>
            <a:r>
              <a:rPr lang="en-US" sz="2400" b="1" dirty="0"/>
              <a:t>Report</a:t>
            </a:r>
          </a:p>
        </p:txBody>
      </p:sp>
      <p:sp>
        <p:nvSpPr>
          <p:cNvPr id="19" name="TextBox 18"/>
          <p:cNvSpPr txBox="1"/>
          <p:nvPr/>
        </p:nvSpPr>
        <p:spPr>
          <a:xfrm>
            <a:off x="8019559" y="3579361"/>
            <a:ext cx="857476" cy="461665"/>
          </a:xfrm>
          <a:prstGeom prst="rect">
            <a:avLst/>
          </a:prstGeom>
          <a:noFill/>
        </p:spPr>
        <p:txBody>
          <a:bodyPr wrap="none" rtlCol="0">
            <a:spAutoFit/>
          </a:bodyPr>
          <a:lstStyle/>
          <a:p>
            <a:r>
              <a:rPr lang="en-US" sz="2400" b="1" dirty="0"/>
              <a:t>Story</a:t>
            </a:r>
          </a:p>
        </p:txBody>
      </p:sp>
      <p:sp>
        <p:nvSpPr>
          <p:cNvPr id="20" name="TextBox 19"/>
          <p:cNvSpPr txBox="1"/>
          <p:nvPr/>
        </p:nvSpPr>
        <p:spPr>
          <a:xfrm>
            <a:off x="557598" y="4296520"/>
            <a:ext cx="1039918" cy="646331"/>
          </a:xfrm>
          <a:prstGeom prst="rect">
            <a:avLst/>
          </a:prstGeom>
          <a:noFill/>
        </p:spPr>
        <p:txBody>
          <a:bodyPr wrap="none" rtlCol="0">
            <a:spAutoFit/>
          </a:bodyPr>
          <a:lstStyle/>
          <a:p>
            <a:r>
              <a:rPr lang="en-US" dirty="0"/>
              <a:t>Research</a:t>
            </a:r>
          </a:p>
          <a:p>
            <a:r>
              <a:rPr lang="en-US" dirty="0"/>
              <a:t>Findings</a:t>
            </a:r>
          </a:p>
        </p:txBody>
      </p:sp>
      <p:sp>
        <p:nvSpPr>
          <p:cNvPr id="21" name="TextBox 20"/>
          <p:cNvSpPr txBox="1"/>
          <p:nvPr/>
        </p:nvSpPr>
        <p:spPr>
          <a:xfrm>
            <a:off x="2341400" y="4296520"/>
            <a:ext cx="1479892" cy="646331"/>
          </a:xfrm>
          <a:prstGeom prst="rect">
            <a:avLst/>
          </a:prstGeom>
          <a:noFill/>
        </p:spPr>
        <p:txBody>
          <a:bodyPr wrap="none" rtlCol="0">
            <a:spAutoFit/>
          </a:bodyPr>
          <a:lstStyle/>
          <a:p>
            <a:r>
              <a:rPr lang="en-US" dirty="0"/>
              <a:t>Financial</a:t>
            </a:r>
          </a:p>
          <a:p>
            <a:r>
              <a:rPr lang="en-US" dirty="0"/>
              <a:t>Presentations</a:t>
            </a:r>
          </a:p>
        </p:txBody>
      </p:sp>
      <p:sp>
        <p:nvSpPr>
          <p:cNvPr id="22" name="TextBox 21"/>
          <p:cNvSpPr txBox="1"/>
          <p:nvPr/>
        </p:nvSpPr>
        <p:spPr>
          <a:xfrm>
            <a:off x="4286250" y="4342686"/>
            <a:ext cx="928459" cy="646331"/>
          </a:xfrm>
          <a:prstGeom prst="rect">
            <a:avLst/>
          </a:prstGeom>
          <a:noFill/>
        </p:spPr>
        <p:txBody>
          <a:bodyPr wrap="none" rtlCol="0">
            <a:spAutoFit/>
          </a:bodyPr>
          <a:lstStyle/>
          <a:p>
            <a:r>
              <a:rPr lang="en-US" dirty="0"/>
              <a:t>Product</a:t>
            </a:r>
          </a:p>
          <a:p>
            <a:r>
              <a:rPr lang="en-US" dirty="0"/>
              <a:t>Launch</a:t>
            </a:r>
          </a:p>
        </p:txBody>
      </p:sp>
      <p:sp>
        <p:nvSpPr>
          <p:cNvPr id="23" name="TextBox 22"/>
          <p:cNvSpPr txBox="1"/>
          <p:nvPr/>
        </p:nvSpPr>
        <p:spPr>
          <a:xfrm>
            <a:off x="5988057" y="4421205"/>
            <a:ext cx="959330" cy="369332"/>
          </a:xfrm>
          <a:prstGeom prst="rect">
            <a:avLst/>
          </a:prstGeom>
          <a:noFill/>
        </p:spPr>
        <p:txBody>
          <a:bodyPr wrap="none" rtlCol="0">
            <a:spAutoFit/>
          </a:bodyPr>
          <a:lstStyle/>
          <a:p>
            <a:r>
              <a:rPr lang="en-US" dirty="0"/>
              <a:t>VC Pitch</a:t>
            </a:r>
          </a:p>
        </p:txBody>
      </p:sp>
      <p:sp>
        <p:nvSpPr>
          <p:cNvPr id="24" name="TextBox 23"/>
          <p:cNvSpPr txBox="1"/>
          <p:nvPr/>
        </p:nvSpPr>
        <p:spPr>
          <a:xfrm>
            <a:off x="7899146" y="4296520"/>
            <a:ext cx="959104" cy="646331"/>
          </a:xfrm>
          <a:prstGeom prst="rect">
            <a:avLst/>
          </a:prstGeom>
          <a:noFill/>
        </p:spPr>
        <p:txBody>
          <a:bodyPr wrap="none" rtlCol="0">
            <a:spAutoFit/>
          </a:bodyPr>
          <a:lstStyle/>
          <a:p>
            <a:r>
              <a:rPr lang="en-US" dirty="0"/>
              <a:t>Keynote</a:t>
            </a:r>
          </a:p>
          <a:p>
            <a:r>
              <a:rPr lang="en-US" dirty="0"/>
              <a:t>Address</a:t>
            </a:r>
          </a:p>
        </p:txBody>
      </p:sp>
      <p:sp>
        <p:nvSpPr>
          <p:cNvPr id="2" name="TextBox 1"/>
          <p:cNvSpPr txBox="1"/>
          <p:nvPr/>
        </p:nvSpPr>
        <p:spPr>
          <a:xfrm>
            <a:off x="1317058" y="5486398"/>
            <a:ext cx="6702501" cy="892552"/>
          </a:xfrm>
          <a:prstGeom prst="rect">
            <a:avLst/>
          </a:prstGeom>
          <a:noFill/>
        </p:spPr>
        <p:txBody>
          <a:bodyPr wrap="none" rtlCol="0">
            <a:spAutoFit/>
          </a:bodyPr>
          <a:lstStyle/>
          <a:p>
            <a:r>
              <a:rPr lang="en-US" dirty="0"/>
              <a:t>“</a:t>
            </a:r>
            <a:r>
              <a:rPr lang="en-US" sz="1600" dirty="0"/>
              <a:t>How to Give a Killer Presentation.” (2013). Chris Anderson. </a:t>
            </a:r>
            <a:r>
              <a:rPr lang="en-US" sz="1600" i="1" dirty="0"/>
              <a:t>Harvard Business </a:t>
            </a:r>
          </a:p>
          <a:p>
            <a:r>
              <a:rPr lang="en-US" sz="1600" i="1" dirty="0"/>
              <a:t>  Review. </a:t>
            </a:r>
            <a:r>
              <a:rPr lang="en-US" sz="1600" dirty="0"/>
              <a:t>June.</a:t>
            </a:r>
          </a:p>
          <a:p>
            <a:endParaRPr lang="en-US" dirty="0"/>
          </a:p>
        </p:txBody>
      </p:sp>
    </p:spTree>
    <p:extLst>
      <p:ext uri="{BB962C8B-B14F-4D97-AF65-F5344CB8AC3E}">
        <p14:creationId xmlns:p14="http://schemas.microsoft.com/office/powerpoint/2010/main" val="20700034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sz="2800" dirty="0"/>
              <a:t>Research Findings</a:t>
            </a:r>
          </a:p>
          <a:p>
            <a:pPr lvl="1"/>
            <a:r>
              <a:rPr lang="en-US" sz="2400" dirty="0"/>
              <a:t>If your goal is to communicate information from a written report, send the full document to the audience, and limit the presentation to key takeaways that are illustrated with visuals. </a:t>
            </a:r>
          </a:p>
          <a:p>
            <a:pPr lvl="1"/>
            <a:r>
              <a:rPr lang="en-US" sz="2400" dirty="0"/>
              <a:t>Don’t do a long slide show that repeats all your findings. Anyone who’s really interested can read the report; everyone else will appreciate brevity.</a:t>
            </a:r>
          </a:p>
        </p:txBody>
      </p:sp>
      <p:sp>
        <p:nvSpPr>
          <p:cNvPr id="8" name="Text Placeholder 7"/>
          <p:cNvSpPr>
            <a:spLocks noGrp="1"/>
          </p:cNvSpPr>
          <p:nvPr>
            <p:ph type="body" sz="quarter" idx="13"/>
          </p:nvPr>
        </p:nvSpPr>
        <p:spPr/>
        <p:txBody>
          <a:bodyPr/>
          <a:lstStyle/>
          <a:p>
            <a:endParaRPr lang="en-US"/>
          </a:p>
        </p:txBody>
      </p:sp>
      <p:sp>
        <p:nvSpPr>
          <p:cNvPr id="6" name="Title 5"/>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0842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98450" y="1098550"/>
            <a:ext cx="3987800" cy="501650"/>
          </a:xfrm>
        </p:spPr>
        <p:txBody>
          <a:bodyPr/>
          <a:lstStyle/>
          <a:p>
            <a:endParaRPr lang="en-US"/>
          </a:p>
        </p:txBody>
      </p:sp>
      <p:sp>
        <p:nvSpPr>
          <p:cNvPr id="3" name="Title 2"/>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sz="2800" dirty="0"/>
              <a:t>Financial presentation</a:t>
            </a:r>
          </a:p>
          <a:p>
            <a:pPr lvl="1"/>
            <a:r>
              <a:rPr lang="en-US" sz="2400" dirty="0"/>
              <a:t>Financial audiences love data, and they’ll want the details. Satisfy their analytical appetite with facts, but add a thread of narrative to appeal to their emotional side. Then present the key </a:t>
            </a:r>
            <a:r>
              <a:rPr lang="en-US" sz="2400" dirty="0" err="1"/>
              <a:t>takeways</a:t>
            </a:r>
            <a:r>
              <a:rPr lang="en-US" sz="2400" dirty="0"/>
              <a:t> visually, to help them find meaning in the numbers.</a:t>
            </a:r>
          </a:p>
          <a:p>
            <a:pPr lvl="1"/>
            <a:r>
              <a:rPr lang="en-US" sz="2400" dirty="0"/>
              <a:t>See Nancy Duarte’s book, </a:t>
            </a:r>
            <a:r>
              <a:rPr lang="en-US" sz="2400" i="1" dirty="0" err="1"/>
              <a:t>Slideology</a:t>
            </a:r>
            <a:r>
              <a:rPr lang="en-US" sz="2400" i="1" dirty="0"/>
              <a:t> </a:t>
            </a:r>
            <a:r>
              <a:rPr lang="en-US" sz="2400" dirty="0"/>
              <a:t>for tips on effective charts and graphs.</a:t>
            </a:r>
          </a:p>
        </p:txBody>
      </p:sp>
    </p:spTree>
    <p:extLst>
      <p:ext uri="{BB962C8B-B14F-4D97-AF65-F5344CB8AC3E}">
        <p14:creationId xmlns:p14="http://schemas.microsoft.com/office/powerpoint/2010/main" val="1766727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2900" y="1250950"/>
            <a:ext cx="3987800" cy="501650"/>
          </a:xfrm>
        </p:spPr>
        <p:txBody>
          <a:bodyPr/>
          <a:lstStyle/>
          <a:p>
            <a:endParaRPr lang="en-US"/>
          </a:p>
        </p:txBody>
      </p:sp>
      <p:sp>
        <p:nvSpPr>
          <p:cNvPr id="3" name="Title 2"/>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sz="2800" dirty="0"/>
              <a:t>Product launch</a:t>
            </a:r>
          </a:p>
          <a:p>
            <a:pPr lvl="1"/>
            <a:r>
              <a:rPr lang="en-US" sz="2400" dirty="0"/>
              <a:t>Instead of covering only specs and features, focus on the value your product brings to the world. Tell stories that show how real people will use it and why it will change their lives.</a:t>
            </a:r>
          </a:p>
          <a:p>
            <a:pPr lvl="1"/>
            <a:r>
              <a:rPr lang="en-US" sz="2400" dirty="0"/>
              <a:t>See Nancy Duarte’s book </a:t>
            </a:r>
            <a:r>
              <a:rPr lang="en-US" sz="2400" i="1" dirty="0"/>
              <a:t>Resonate.</a:t>
            </a:r>
            <a:endParaRPr lang="en-US" sz="2400" dirty="0"/>
          </a:p>
        </p:txBody>
      </p:sp>
    </p:spTree>
    <p:extLst>
      <p:ext uri="{BB962C8B-B14F-4D97-AF65-F5344CB8AC3E}">
        <p14:creationId xmlns:p14="http://schemas.microsoft.com/office/powerpoint/2010/main" val="11130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z="3600" dirty="0">
                <a:latin typeface="Arial" panose="020B0604020202020204" pitchFamily="34" charset="0"/>
                <a:ea typeface="MS PGothic" charset="0"/>
                <a:cs typeface="Arial" panose="020B0604020202020204" pitchFamily="34" charset="0"/>
              </a:rPr>
              <a:t>The Four Steps to a Persuasive Presentation</a:t>
            </a:r>
          </a:p>
        </p:txBody>
      </p:sp>
      <p:sp>
        <p:nvSpPr>
          <p:cNvPr id="13314" name="Rectangle 3"/>
          <p:cNvSpPr>
            <a:spLocks noGrp="1" noChangeArrowheads="1"/>
          </p:cNvSpPr>
          <p:nvPr>
            <p:ph idx="1"/>
          </p:nvPr>
        </p:nvSpPr>
        <p:spPr>
          <a:xfrm>
            <a:off x="457200" y="1824566"/>
            <a:ext cx="8229600" cy="4525963"/>
          </a:xfrm>
        </p:spPr>
        <p:txBody>
          <a:bodyPr/>
          <a:lstStyle/>
          <a:p>
            <a:pPr marL="514350" indent="-514350" eaLnBrk="1" hangingPunct="1">
              <a:buFont typeface="+mj-lt"/>
              <a:buAutoNum type="arabicPeriod"/>
            </a:pPr>
            <a:r>
              <a:rPr lang="en-US" sz="2800" dirty="0">
                <a:ea typeface="MS PGothic" charset="0"/>
              </a:rPr>
              <a:t>Establish Credibility</a:t>
            </a:r>
          </a:p>
          <a:p>
            <a:pPr marL="514350" indent="-514350" eaLnBrk="1" hangingPunct="1">
              <a:buFont typeface="+mj-lt"/>
              <a:buAutoNum type="arabicPeriod"/>
            </a:pPr>
            <a:r>
              <a:rPr lang="en-US" sz="2800" dirty="0">
                <a:ea typeface="MS PGothic" charset="0"/>
              </a:rPr>
              <a:t>Connect Emotionally</a:t>
            </a:r>
          </a:p>
          <a:p>
            <a:pPr marL="514350" indent="-514350">
              <a:buFont typeface="+mj-lt"/>
              <a:buAutoNum type="arabicPeriod"/>
            </a:pPr>
            <a:r>
              <a:rPr lang="en-US" sz="2800" dirty="0">
                <a:ea typeface="MS PGothic" charset="0"/>
              </a:rPr>
              <a:t>Provide Evidence</a:t>
            </a:r>
          </a:p>
          <a:p>
            <a:pPr marL="0" indent="0" eaLnBrk="1" hangingPunct="1">
              <a:buNone/>
            </a:pPr>
            <a:endParaRPr lang="en-US" sz="2800" dirty="0">
              <a:ea typeface="MS PGothic" charset="0"/>
            </a:endParaRPr>
          </a:p>
        </p:txBody>
      </p:sp>
      <p:sp>
        <p:nvSpPr>
          <p:cNvPr id="13315" name="Text Box 4"/>
          <p:cNvSpPr txBox="1">
            <a:spLocks noChangeArrowheads="1"/>
          </p:cNvSpPr>
          <p:nvPr/>
        </p:nvSpPr>
        <p:spPr bwMode="auto">
          <a:xfrm>
            <a:off x="996950" y="5465233"/>
            <a:ext cx="7531100" cy="641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charset="0"/>
                <a:ea typeface="MS PGothic" charset="0"/>
                <a:cs typeface="MS PGothic" charset="0"/>
              </a:defRPr>
            </a:lvl1pPr>
            <a:lvl2pPr marL="742950" indent="-285750">
              <a:defRPr sz="2400">
                <a:solidFill>
                  <a:schemeClr val="tx1"/>
                </a:solidFill>
                <a:latin typeface="Times New Roman" charset="0"/>
                <a:ea typeface="MS PGothic" charset="0"/>
                <a:cs typeface="MS PGothic" charset="0"/>
              </a:defRPr>
            </a:lvl2pPr>
            <a:lvl3pPr marL="1143000" indent="-228600">
              <a:defRPr sz="2400">
                <a:solidFill>
                  <a:schemeClr val="tx1"/>
                </a:solidFill>
                <a:latin typeface="Times New Roman" charset="0"/>
                <a:ea typeface="MS PGothic" charset="0"/>
                <a:cs typeface="MS PGothic" charset="0"/>
              </a:defRPr>
            </a:lvl3pPr>
            <a:lvl4pPr marL="1600200" indent="-228600">
              <a:defRPr sz="2400">
                <a:solidFill>
                  <a:schemeClr val="tx1"/>
                </a:solidFill>
                <a:latin typeface="Times New Roman" charset="0"/>
                <a:ea typeface="MS PGothic" charset="0"/>
                <a:cs typeface="MS PGothic" charset="0"/>
              </a:defRPr>
            </a:lvl4pPr>
            <a:lvl5pPr marL="2057400" indent="-22860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r>
              <a:rPr lang="en-US" sz="1800" dirty="0"/>
              <a:t>* </a:t>
            </a:r>
            <a:r>
              <a:rPr lang="ja-JP" altLang="en-US" sz="1800" dirty="0"/>
              <a:t>“</a:t>
            </a:r>
            <a:r>
              <a:rPr lang="en-US" altLang="ja-JP" sz="1800" dirty="0"/>
              <a:t>The Necessary Art of Persuasion,</a:t>
            </a:r>
            <a:r>
              <a:rPr lang="ja-JP" altLang="en-US" sz="1800" dirty="0"/>
              <a:t>”</a:t>
            </a:r>
            <a:r>
              <a:rPr lang="en-US" altLang="ja-JP" sz="1800" i="1" dirty="0"/>
              <a:t> </a:t>
            </a:r>
            <a:r>
              <a:rPr lang="en-US" altLang="ja-JP" sz="1800" dirty="0"/>
              <a:t>Jay A. Conger, </a:t>
            </a:r>
            <a:r>
              <a:rPr lang="en-US" altLang="ja-JP" sz="1800" i="1" dirty="0"/>
              <a:t>Harvard Business Review,</a:t>
            </a:r>
          </a:p>
          <a:p>
            <a:r>
              <a:rPr lang="en-US" sz="1800" i="1" dirty="0"/>
              <a:t> </a:t>
            </a:r>
            <a:r>
              <a:rPr lang="en-US" sz="1800" dirty="0"/>
              <a:t>May-June, 1998</a:t>
            </a:r>
            <a:endParaRPr lang="en-US" sz="1800" i="1" dirty="0"/>
          </a:p>
        </p:txBody>
      </p:sp>
    </p:spTree>
    <p:extLst>
      <p:ext uri="{BB962C8B-B14F-4D97-AF65-F5344CB8AC3E}">
        <p14:creationId xmlns:p14="http://schemas.microsoft.com/office/powerpoint/2010/main" val="92415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2900" y="1250950"/>
            <a:ext cx="3987800" cy="501650"/>
          </a:xfrm>
        </p:spPr>
        <p:txBody>
          <a:bodyPr/>
          <a:lstStyle/>
          <a:p>
            <a:endParaRPr lang="en-US"/>
          </a:p>
        </p:txBody>
      </p:sp>
      <p:sp>
        <p:nvSpPr>
          <p:cNvPr id="3" name="Title 2"/>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sz="2800" dirty="0"/>
              <a:t>VC Pitch</a:t>
            </a:r>
          </a:p>
          <a:p>
            <a:pPr lvl="1"/>
            <a:r>
              <a:rPr lang="en-US" sz="2400" dirty="0"/>
              <a:t>For 30 minutes with a VC, prepare a crisp, well-structured story arc that conveys your idea compellingly in 10 minutes or less; then let Q&amp;A drive the rest of the meeting. Anticipate questions and rehearse clear and concise answers.</a:t>
            </a:r>
          </a:p>
        </p:txBody>
      </p:sp>
    </p:spTree>
    <p:extLst>
      <p:ext uri="{BB962C8B-B14F-4D97-AF65-F5344CB8AC3E}">
        <p14:creationId xmlns:p14="http://schemas.microsoft.com/office/powerpoint/2010/main" val="23310269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2900" y="1250950"/>
            <a:ext cx="3987800" cy="501650"/>
          </a:xfrm>
        </p:spPr>
        <p:txBody>
          <a:bodyPr/>
          <a:lstStyle/>
          <a:p>
            <a:endParaRPr lang="en-US"/>
          </a:p>
        </p:txBody>
      </p:sp>
      <p:sp>
        <p:nvSpPr>
          <p:cNvPr id="3" name="Title 2"/>
          <p:cNvSpPr>
            <a:spLocks noGrp="1"/>
          </p:cNvSpPr>
          <p:nvPr>
            <p:ph type="title"/>
          </p:nvPr>
        </p:nvSpPr>
        <p:spPr/>
        <p:txBody>
          <a:bodyPr/>
          <a:lstStyle/>
          <a:p>
            <a:endParaRPr lang="en-US" sz="3600" dirty="0">
              <a:latin typeface="Arial" panose="020B0604020202020204" pitchFamily="34" charset="0"/>
              <a:cs typeface="Arial" panose="020B0604020202020204" pitchFamily="34" charset="0"/>
            </a:endParaRPr>
          </a:p>
        </p:txBody>
      </p:sp>
      <p:sp>
        <p:nvSpPr>
          <p:cNvPr id="4" name="Content Placeholder 3"/>
          <p:cNvSpPr>
            <a:spLocks noGrp="1"/>
          </p:cNvSpPr>
          <p:nvPr>
            <p:ph idx="1"/>
          </p:nvPr>
        </p:nvSpPr>
        <p:spPr/>
        <p:txBody>
          <a:bodyPr>
            <a:normAutofit/>
          </a:bodyPr>
          <a:lstStyle/>
          <a:p>
            <a:r>
              <a:rPr lang="en-US" sz="2800" dirty="0"/>
              <a:t>Keynote Address</a:t>
            </a:r>
          </a:p>
          <a:p>
            <a:pPr lvl="1"/>
            <a:r>
              <a:rPr lang="en-US" sz="2400" dirty="0"/>
              <a:t>Formal talks at big events are high-stakes, high-impact opportunities to take your listeners on a transformative journey. Use a clear story framework and aim to engage them emotionally.</a:t>
            </a:r>
          </a:p>
        </p:txBody>
      </p:sp>
    </p:spTree>
    <p:extLst>
      <p:ext uri="{BB962C8B-B14F-4D97-AF65-F5344CB8AC3E}">
        <p14:creationId xmlns:p14="http://schemas.microsoft.com/office/powerpoint/2010/main" val="3899730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Summary</a:t>
            </a:r>
          </a:p>
        </p:txBody>
      </p:sp>
      <p:sp>
        <p:nvSpPr>
          <p:cNvPr id="3" name="Content Placeholder 2"/>
          <p:cNvSpPr>
            <a:spLocks noGrp="1"/>
          </p:cNvSpPr>
          <p:nvPr>
            <p:ph idx="1"/>
          </p:nvPr>
        </p:nvSpPr>
        <p:spPr/>
        <p:txBody>
          <a:bodyPr/>
          <a:lstStyle/>
          <a:p>
            <a:r>
              <a:rPr lang="en-US" sz="2800" dirty="0"/>
              <a:t>Establish liking and credibility.</a:t>
            </a:r>
          </a:p>
          <a:p>
            <a:r>
              <a:rPr lang="en-US" sz="2800" dirty="0"/>
              <a:t>Tell a story that connects to the audience emotionally.</a:t>
            </a:r>
          </a:p>
          <a:p>
            <a:r>
              <a:rPr lang="en-US" sz="2800" dirty="0"/>
              <a:t>Involve the audience.  Make them work.</a:t>
            </a:r>
          </a:p>
          <a:p>
            <a:r>
              <a:rPr lang="en-US" sz="2800" dirty="0"/>
              <a:t>Finish strong by connecting back to your beginning.</a:t>
            </a:r>
          </a:p>
          <a:p>
            <a:endParaRPr lang="en-US" dirty="0"/>
          </a:p>
        </p:txBody>
      </p:sp>
    </p:spTree>
    <p:extLst>
      <p:ext uri="{BB962C8B-B14F-4D97-AF65-F5344CB8AC3E}">
        <p14:creationId xmlns:p14="http://schemas.microsoft.com/office/powerpoint/2010/main" val="333983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sz="3600" dirty="0">
                <a:latin typeface="Arial" panose="020B0604020202020204" pitchFamily="34" charset="0"/>
                <a:ea typeface="MS PGothic" charset="0"/>
                <a:cs typeface="Arial" panose="020B0604020202020204" pitchFamily="34" charset="0"/>
              </a:rPr>
              <a:t>Establish Credibility</a:t>
            </a:r>
          </a:p>
        </p:txBody>
      </p:sp>
      <p:sp>
        <p:nvSpPr>
          <p:cNvPr id="14338" name="Rectangle 3"/>
          <p:cNvSpPr>
            <a:spLocks noGrp="1" noChangeArrowheads="1"/>
          </p:cNvSpPr>
          <p:nvPr>
            <p:ph idx="1"/>
          </p:nvPr>
        </p:nvSpPr>
        <p:spPr>
          <a:xfrm>
            <a:off x="457200" y="1295400"/>
            <a:ext cx="8229600" cy="4525963"/>
          </a:xfrm>
        </p:spPr>
        <p:txBody>
          <a:bodyPr/>
          <a:lstStyle/>
          <a:p>
            <a:pPr eaLnBrk="1" hangingPunct="1"/>
            <a:r>
              <a:rPr lang="en-US" sz="2800" dirty="0">
                <a:ea typeface="MS PGothic" charset="0"/>
              </a:rPr>
              <a:t>Demonstrate expertise</a:t>
            </a:r>
          </a:p>
          <a:p>
            <a:pPr lvl="1" eaLnBrk="1" hangingPunct="1"/>
            <a:r>
              <a:rPr lang="en-US" sz="2400" dirty="0">
                <a:ea typeface="MS PGothic" charset="0"/>
              </a:rPr>
              <a:t>In your audience’s interests, dreams, challenges, and problems.</a:t>
            </a:r>
          </a:p>
          <a:p>
            <a:pPr lvl="1" eaLnBrk="1" hangingPunct="1"/>
            <a:r>
              <a:rPr lang="en-US" sz="2400" dirty="0">
                <a:ea typeface="MS PGothic" charset="0"/>
              </a:rPr>
              <a:t>In your topic</a:t>
            </a:r>
          </a:p>
          <a:p>
            <a:pPr lvl="2"/>
            <a:r>
              <a:rPr lang="en-US" sz="2000" dirty="0">
                <a:ea typeface="MS PGothic" charset="0"/>
              </a:rPr>
              <a:t>An industry, a company, a product, or an idea.</a:t>
            </a:r>
          </a:p>
          <a:p>
            <a:pPr lvl="1" eaLnBrk="1" hangingPunct="1"/>
            <a:r>
              <a:rPr lang="en-US" sz="2400" dirty="0">
                <a:ea typeface="MS PGothic" charset="0"/>
              </a:rPr>
              <a:t>In yourself</a:t>
            </a:r>
          </a:p>
          <a:p>
            <a:pPr lvl="2" eaLnBrk="1" hangingPunct="1"/>
            <a:r>
              <a:rPr lang="en-US" sz="2000" dirty="0">
                <a:ea typeface="MS PGothic" charset="0"/>
              </a:rPr>
              <a:t>Education</a:t>
            </a:r>
          </a:p>
          <a:p>
            <a:pPr lvl="2" eaLnBrk="1" hangingPunct="1"/>
            <a:r>
              <a:rPr lang="en-US" sz="2000" dirty="0">
                <a:ea typeface="MS PGothic" charset="0"/>
              </a:rPr>
              <a:t>Experience</a:t>
            </a:r>
          </a:p>
        </p:txBody>
      </p:sp>
    </p:spTree>
    <p:extLst>
      <p:ext uri="{BB962C8B-B14F-4D97-AF65-F5344CB8AC3E}">
        <p14:creationId xmlns:p14="http://schemas.microsoft.com/office/powerpoint/2010/main" val="310303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600" dirty="0">
                <a:latin typeface="Arial" panose="020B0604020202020204" pitchFamily="34" charset="0"/>
                <a:ea typeface="MS PGothic" charset="0"/>
                <a:cs typeface="Arial" panose="020B0604020202020204" pitchFamily="34" charset="0"/>
              </a:rPr>
              <a:t>Connect Emotionally </a:t>
            </a:r>
          </a:p>
        </p:txBody>
      </p:sp>
      <p:sp>
        <p:nvSpPr>
          <p:cNvPr id="17410" name="Rectangle 3"/>
          <p:cNvSpPr>
            <a:spLocks noGrp="1" noChangeArrowheads="1"/>
          </p:cNvSpPr>
          <p:nvPr>
            <p:ph idx="1"/>
          </p:nvPr>
        </p:nvSpPr>
        <p:spPr>
          <a:xfrm>
            <a:off x="298450" y="1428750"/>
            <a:ext cx="8229600" cy="4525963"/>
          </a:xfrm>
        </p:spPr>
        <p:txBody>
          <a:bodyPr/>
          <a:lstStyle/>
          <a:p>
            <a:pPr eaLnBrk="1" hangingPunct="1"/>
            <a:r>
              <a:rPr lang="en-US" sz="2800" dirty="0">
                <a:ea typeface="MS PGothic" charset="0"/>
              </a:rPr>
              <a:t>Rapport</a:t>
            </a:r>
          </a:p>
          <a:p>
            <a:pPr eaLnBrk="1" hangingPunct="1"/>
            <a:r>
              <a:rPr lang="en-US" sz="2800" dirty="0">
                <a:ea typeface="MS PGothic" charset="0"/>
              </a:rPr>
              <a:t>Empathy</a:t>
            </a:r>
          </a:p>
          <a:p>
            <a:pPr eaLnBrk="1" hangingPunct="1"/>
            <a:r>
              <a:rPr lang="en-US" sz="2800" dirty="0">
                <a:ea typeface="MS PGothic" charset="0"/>
              </a:rPr>
              <a:t>Engagement</a:t>
            </a:r>
          </a:p>
          <a:p>
            <a:pPr eaLnBrk="1" hangingPunct="1"/>
            <a:r>
              <a:rPr lang="en-US" sz="2800" dirty="0">
                <a:ea typeface="MS PGothic" charset="0"/>
              </a:rPr>
              <a:t>Understanding</a:t>
            </a:r>
          </a:p>
          <a:p>
            <a:pPr eaLnBrk="1" hangingPunct="1"/>
            <a:r>
              <a:rPr lang="en-US" sz="2800" dirty="0">
                <a:ea typeface="MS PGothic" charset="0"/>
              </a:rPr>
              <a:t>Caring</a:t>
            </a:r>
          </a:p>
          <a:p>
            <a:pPr eaLnBrk="1" hangingPunct="1"/>
            <a:r>
              <a:rPr lang="en-US" sz="2800" dirty="0">
                <a:ea typeface="MS PGothic" charset="0"/>
              </a:rPr>
              <a:t>Trust</a:t>
            </a:r>
          </a:p>
          <a:p>
            <a:pPr marL="0" indent="0" eaLnBrk="1" hangingPunct="1">
              <a:buNone/>
            </a:pPr>
            <a:endParaRPr lang="en-US" dirty="0">
              <a:latin typeface="Tahoma" charset="0"/>
              <a:ea typeface="MS PGothic" charset="0"/>
            </a:endParaRPr>
          </a:p>
        </p:txBody>
      </p:sp>
    </p:spTree>
    <p:extLst>
      <p:ext uri="{BB962C8B-B14F-4D97-AF65-F5344CB8AC3E}">
        <p14:creationId xmlns:p14="http://schemas.microsoft.com/office/powerpoint/2010/main" val="4278904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z="3600" dirty="0">
                <a:latin typeface="Arial" panose="020B0604020202020204" pitchFamily="34" charset="0"/>
                <a:ea typeface="MS PGothic" charset="0"/>
                <a:cs typeface="Arial" panose="020B0604020202020204" pitchFamily="34" charset="0"/>
              </a:rPr>
              <a:t>Provide Evidence</a:t>
            </a:r>
          </a:p>
        </p:txBody>
      </p:sp>
      <p:sp>
        <p:nvSpPr>
          <p:cNvPr id="16386" name="Rectangle 3"/>
          <p:cNvSpPr>
            <a:spLocks noGrp="1" noChangeArrowheads="1"/>
          </p:cNvSpPr>
          <p:nvPr>
            <p:ph idx="1"/>
          </p:nvPr>
        </p:nvSpPr>
        <p:spPr>
          <a:xfrm>
            <a:off x="298450" y="1371600"/>
            <a:ext cx="8229600" cy="4525963"/>
          </a:xfrm>
        </p:spPr>
        <p:txBody>
          <a:bodyPr/>
          <a:lstStyle/>
          <a:p>
            <a:pPr eaLnBrk="1" hangingPunct="1"/>
            <a:r>
              <a:rPr lang="en-US" sz="2800" dirty="0">
                <a:ea typeface="MS PGothic" charset="0"/>
              </a:rPr>
              <a:t>Facts</a:t>
            </a:r>
          </a:p>
          <a:p>
            <a:pPr eaLnBrk="1" hangingPunct="1"/>
            <a:r>
              <a:rPr lang="en-US" sz="2800" dirty="0">
                <a:ea typeface="MS PGothic" charset="0"/>
              </a:rPr>
              <a:t>Research</a:t>
            </a:r>
          </a:p>
          <a:p>
            <a:pPr eaLnBrk="1" hangingPunct="1"/>
            <a:r>
              <a:rPr lang="en-US" sz="2800" dirty="0">
                <a:ea typeface="MS PGothic" charset="0"/>
              </a:rPr>
              <a:t>Success stories</a:t>
            </a:r>
          </a:p>
          <a:p>
            <a:pPr eaLnBrk="1" hangingPunct="1"/>
            <a:r>
              <a:rPr lang="en-US" sz="2800" dirty="0">
                <a:ea typeface="MS PGothic" charset="0"/>
              </a:rPr>
              <a:t>Features, Advantages, Benefits, Benefits, </a:t>
            </a:r>
            <a:r>
              <a:rPr lang="en-US" sz="2400" dirty="0">
                <a:ea typeface="MS PGothic" charset="0"/>
              </a:rPr>
              <a:t>Benefits</a:t>
            </a:r>
            <a:r>
              <a:rPr lang="en-US" dirty="0">
                <a:ea typeface="MS PGothic" charset="0"/>
              </a:rPr>
              <a:t>, </a:t>
            </a:r>
            <a:r>
              <a:rPr lang="en-US" sz="2000" dirty="0">
                <a:ea typeface="MS PGothic" charset="0"/>
              </a:rPr>
              <a:t>Benefits</a:t>
            </a:r>
            <a:r>
              <a:rPr lang="en-US" sz="2400" dirty="0">
                <a:ea typeface="MS PGothic" charset="0"/>
              </a:rPr>
              <a:t>, </a:t>
            </a:r>
            <a:r>
              <a:rPr lang="en-US" sz="1800" dirty="0">
                <a:ea typeface="MS PGothic" charset="0"/>
              </a:rPr>
              <a:t>Benefits, </a:t>
            </a:r>
            <a:r>
              <a:rPr lang="en-US" sz="1600" dirty="0">
                <a:ea typeface="MS PGothic" charset="0"/>
              </a:rPr>
              <a:t>Benefits</a:t>
            </a:r>
            <a:r>
              <a:rPr lang="en-US" sz="2400" dirty="0">
                <a:ea typeface="MS PGothic" charset="0"/>
              </a:rPr>
              <a:t>, </a:t>
            </a:r>
            <a:r>
              <a:rPr lang="en-US" sz="1400" dirty="0">
                <a:ea typeface="MS PGothic" charset="0"/>
              </a:rPr>
              <a:t>Benefits, </a:t>
            </a:r>
            <a:r>
              <a:rPr lang="en-US" sz="1200" dirty="0">
                <a:ea typeface="MS PGothic" charset="0"/>
              </a:rPr>
              <a:t>Benefits, </a:t>
            </a:r>
            <a:r>
              <a:rPr lang="en-US" sz="1000" dirty="0">
                <a:ea typeface="MS PGothic" charset="0"/>
              </a:rPr>
              <a:t>Benefits, B</a:t>
            </a:r>
            <a:r>
              <a:rPr lang="en-US" sz="800" dirty="0">
                <a:ea typeface="MS PGothic" charset="0"/>
              </a:rPr>
              <a:t>enefits</a:t>
            </a:r>
          </a:p>
        </p:txBody>
      </p:sp>
    </p:spTree>
    <p:extLst>
      <p:ext uri="{BB962C8B-B14F-4D97-AF65-F5344CB8AC3E}">
        <p14:creationId xmlns:p14="http://schemas.microsoft.com/office/powerpoint/2010/main" val="66141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Structure Effectively</a:t>
            </a:r>
          </a:p>
        </p:txBody>
      </p:sp>
      <p:sp>
        <p:nvSpPr>
          <p:cNvPr id="3" name="Content Placeholder 2"/>
          <p:cNvSpPr>
            <a:spLocks noGrp="1"/>
          </p:cNvSpPr>
          <p:nvPr>
            <p:ph idx="1"/>
          </p:nvPr>
        </p:nvSpPr>
        <p:spPr>
          <a:xfrm>
            <a:off x="615950" y="1346200"/>
            <a:ext cx="8070850" cy="4826000"/>
          </a:xfrm>
        </p:spPr>
        <p:txBody>
          <a:bodyPr/>
          <a:lstStyle/>
          <a:p>
            <a:r>
              <a:rPr lang="en-US" sz="2800" dirty="0"/>
              <a:t>Follow the right sequence.</a:t>
            </a:r>
          </a:p>
          <a:p>
            <a:pPr lvl="1"/>
            <a:r>
              <a:rPr lang="en-US" sz="2400" dirty="0"/>
              <a:t>The audience is the hero of the story, not you.</a:t>
            </a:r>
          </a:p>
          <a:p>
            <a:pPr lvl="1"/>
            <a:r>
              <a:rPr lang="en-US" sz="2400" dirty="0"/>
              <a:t>Talk about their dreams, interests, challenges, and problems before you talk about yourself or your product.</a:t>
            </a:r>
          </a:p>
          <a:p>
            <a:r>
              <a:rPr lang="en-US" sz="2800" dirty="0"/>
              <a:t>Start strong, with a surprise—something unexpected.</a:t>
            </a:r>
          </a:p>
          <a:p>
            <a:r>
              <a:rPr lang="en-US" sz="2800" dirty="0"/>
              <a:t>Show how your idea or solution is the promised land.</a:t>
            </a:r>
          </a:p>
          <a:p>
            <a:r>
              <a:rPr lang="en-US" sz="2800" dirty="0"/>
              <a:t>Present evidence that the promised land is real.</a:t>
            </a:r>
          </a:p>
        </p:txBody>
      </p:sp>
    </p:spTree>
    <p:extLst>
      <p:ext uri="{BB962C8B-B14F-4D97-AF65-F5344CB8AC3E}">
        <p14:creationId xmlns:p14="http://schemas.microsoft.com/office/powerpoint/2010/main" val="3001603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Arial" panose="020B0604020202020204" pitchFamily="34" charset="0"/>
                <a:cs typeface="Arial" panose="020B0604020202020204" pitchFamily="34" charset="0"/>
              </a:rPr>
              <a:t>Structure Effectively</a:t>
            </a:r>
          </a:p>
        </p:txBody>
      </p:sp>
      <p:sp>
        <p:nvSpPr>
          <p:cNvPr id="3" name="Content Placeholder 2"/>
          <p:cNvSpPr>
            <a:spLocks noGrp="1"/>
          </p:cNvSpPr>
          <p:nvPr>
            <p:ph idx="1"/>
          </p:nvPr>
        </p:nvSpPr>
        <p:spPr/>
        <p:txBody>
          <a:bodyPr/>
          <a:lstStyle/>
          <a:p>
            <a:r>
              <a:rPr lang="en-US" sz="2800" dirty="0"/>
              <a:t>Make the audience work.</a:t>
            </a:r>
          </a:p>
          <a:p>
            <a:pPr lvl="1"/>
            <a:r>
              <a:rPr lang="en-US" sz="2400" dirty="0"/>
              <a:t>Ask questions. Make audience think and they will remember more.</a:t>
            </a:r>
            <a:endParaRPr lang="en-US" sz="2800" dirty="0"/>
          </a:p>
          <a:p>
            <a:r>
              <a:rPr lang="en-US" sz="2800" dirty="0"/>
              <a:t>Simplify and exaggerate</a:t>
            </a:r>
          </a:p>
          <a:p>
            <a:pPr lvl="1"/>
            <a:r>
              <a:rPr lang="en-US" sz="2400" dirty="0"/>
              <a:t>Your audience can remember only a few details, so streamline you delivery and exaggerate the delivery of your main points.</a:t>
            </a:r>
          </a:p>
          <a:p>
            <a:r>
              <a:rPr lang="en-US" sz="2800" dirty="0"/>
              <a:t>Finish strong.</a:t>
            </a:r>
          </a:p>
          <a:p>
            <a:pPr lvl="1"/>
            <a:r>
              <a:rPr lang="en-US" sz="2400" dirty="0"/>
              <a:t>People instinctually crave strong, simple resolutions. Refer back to your opening lines to bring the story full circle.</a:t>
            </a:r>
          </a:p>
        </p:txBody>
      </p:sp>
    </p:spTree>
    <p:extLst>
      <p:ext uri="{BB962C8B-B14F-4D97-AF65-F5344CB8AC3E}">
        <p14:creationId xmlns:p14="http://schemas.microsoft.com/office/powerpoint/2010/main" val="160651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3600" dirty="0">
                <a:latin typeface="Arial" panose="020B0604020202020204" pitchFamily="34" charset="0"/>
                <a:ea typeface="MS PGothic" charset="0"/>
                <a:cs typeface="Arial" panose="020B0604020202020204" pitchFamily="34" charset="0"/>
              </a:rPr>
              <a:t>You Get Back What You Give</a:t>
            </a:r>
          </a:p>
        </p:txBody>
      </p:sp>
      <p:sp>
        <p:nvSpPr>
          <p:cNvPr id="18434" name="Text Placeholder 1"/>
          <p:cNvSpPr>
            <a:spLocks noGrp="1"/>
          </p:cNvSpPr>
          <p:nvPr>
            <p:ph type="body" idx="1"/>
          </p:nvPr>
        </p:nvSpPr>
        <p:spPr/>
        <p:txBody>
          <a:bodyPr/>
          <a:lstStyle/>
          <a:p>
            <a:r>
              <a:rPr lang="en-US" dirty="0">
                <a:latin typeface="+mj-lt"/>
                <a:ea typeface="MS PGothic" charset="0"/>
              </a:rPr>
              <a:t>Positive</a:t>
            </a:r>
          </a:p>
        </p:txBody>
      </p:sp>
      <p:sp>
        <p:nvSpPr>
          <p:cNvPr id="18435" name="Rectangle 3"/>
          <p:cNvSpPr>
            <a:spLocks noGrp="1" noChangeArrowheads="1"/>
          </p:cNvSpPr>
          <p:nvPr>
            <p:ph sz="half" idx="2"/>
          </p:nvPr>
        </p:nvSpPr>
        <p:spPr/>
        <p:txBody>
          <a:bodyPr/>
          <a:lstStyle/>
          <a:p>
            <a:pPr eaLnBrk="1" hangingPunct="1"/>
            <a:r>
              <a:rPr lang="en-US" dirty="0">
                <a:ea typeface="MS PGothic" charset="0"/>
              </a:rPr>
              <a:t>Understanding</a:t>
            </a:r>
          </a:p>
          <a:p>
            <a:pPr eaLnBrk="1" hangingPunct="1"/>
            <a:r>
              <a:rPr lang="en-US" dirty="0">
                <a:ea typeface="MS PGothic" charset="0"/>
              </a:rPr>
              <a:t>Pleasantness</a:t>
            </a:r>
          </a:p>
          <a:p>
            <a:pPr eaLnBrk="1" hangingPunct="1"/>
            <a:r>
              <a:rPr lang="en-US" dirty="0">
                <a:ea typeface="MS PGothic" charset="0"/>
              </a:rPr>
              <a:t>Empathy</a:t>
            </a:r>
          </a:p>
          <a:p>
            <a:pPr eaLnBrk="1" hangingPunct="1"/>
            <a:r>
              <a:rPr lang="en-US" dirty="0">
                <a:ea typeface="MS PGothic" charset="0"/>
              </a:rPr>
              <a:t>Caring</a:t>
            </a:r>
          </a:p>
          <a:p>
            <a:pPr eaLnBrk="1" hangingPunct="1"/>
            <a:r>
              <a:rPr lang="en-US" dirty="0">
                <a:ea typeface="MS PGothic" charset="0"/>
              </a:rPr>
              <a:t>Trust</a:t>
            </a:r>
          </a:p>
        </p:txBody>
      </p:sp>
      <p:sp>
        <p:nvSpPr>
          <p:cNvPr id="18436" name="Text Placeholder 2"/>
          <p:cNvSpPr>
            <a:spLocks noGrp="1"/>
          </p:cNvSpPr>
          <p:nvPr>
            <p:ph type="body" sz="quarter" idx="3"/>
          </p:nvPr>
        </p:nvSpPr>
        <p:spPr/>
        <p:txBody>
          <a:bodyPr/>
          <a:lstStyle/>
          <a:p>
            <a:r>
              <a:rPr lang="en-US" dirty="0">
                <a:ea typeface="MS PGothic" charset="0"/>
              </a:rPr>
              <a:t>Negative</a:t>
            </a:r>
          </a:p>
        </p:txBody>
      </p:sp>
      <p:sp>
        <p:nvSpPr>
          <p:cNvPr id="18437" name="Content Placeholder 3"/>
          <p:cNvSpPr>
            <a:spLocks noGrp="1"/>
          </p:cNvSpPr>
          <p:nvPr>
            <p:ph sz="quarter" idx="4"/>
          </p:nvPr>
        </p:nvSpPr>
        <p:spPr/>
        <p:txBody>
          <a:bodyPr/>
          <a:lstStyle/>
          <a:p>
            <a:r>
              <a:rPr lang="en-US" dirty="0">
                <a:ea typeface="MS PGothic" charset="0"/>
              </a:rPr>
              <a:t>Fear</a:t>
            </a:r>
          </a:p>
          <a:p>
            <a:r>
              <a:rPr lang="en-US" dirty="0" err="1">
                <a:ea typeface="MS PGothic" charset="0"/>
              </a:rPr>
              <a:t>Uncomfortableness</a:t>
            </a:r>
            <a:endParaRPr lang="en-US" dirty="0">
              <a:ea typeface="MS PGothic" charset="0"/>
            </a:endParaRPr>
          </a:p>
          <a:p>
            <a:r>
              <a:rPr lang="en-US" dirty="0">
                <a:ea typeface="MS PGothic" charset="0"/>
              </a:rPr>
              <a:t>Remoteness</a:t>
            </a:r>
          </a:p>
          <a:p>
            <a:r>
              <a:rPr lang="en-US" dirty="0">
                <a:ea typeface="MS PGothic" charset="0"/>
              </a:rPr>
              <a:t>Passivity/Low Energy</a:t>
            </a:r>
          </a:p>
          <a:p>
            <a:r>
              <a:rPr lang="en-US" dirty="0">
                <a:ea typeface="MS PGothic" charset="0"/>
              </a:rPr>
              <a:t>Unengaged</a:t>
            </a:r>
          </a:p>
        </p:txBody>
      </p:sp>
    </p:spTree>
    <p:extLst>
      <p:ext uri="{BB962C8B-B14F-4D97-AF65-F5344CB8AC3E}">
        <p14:creationId xmlns:p14="http://schemas.microsoft.com/office/powerpoint/2010/main" val="2052178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r>
              <a:rPr lang="en-US" sz="3600" dirty="0">
                <a:latin typeface="Arial" panose="020B0604020202020204" pitchFamily="34" charset="0"/>
                <a:cs typeface="Arial" panose="020B0604020202020204" pitchFamily="34" charset="0"/>
              </a:rPr>
              <a:t>Presenting to Groups</a:t>
            </a:r>
          </a:p>
        </p:txBody>
      </p:sp>
      <p:sp>
        <p:nvSpPr>
          <p:cNvPr id="77827" name="Rectangle 3"/>
          <p:cNvSpPr>
            <a:spLocks noGrp="1" noChangeArrowheads="1"/>
          </p:cNvSpPr>
          <p:nvPr>
            <p:ph type="body" idx="1"/>
          </p:nvPr>
        </p:nvSpPr>
        <p:spPr/>
        <p:txBody>
          <a:bodyPr/>
          <a:lstStyle/>
          <a:p>
            <a:r>
              <a:rPr lang="en-US" sz="2800" dirty="0"/>
              <a:t>Use PowerPoint</a:t>
            </a:r>
          </a:p>
          <a:p>
            <a:pPr lvl="1"/>
            <a:r>
              <a:rPr lang="en-US" sz="2400" dirty="0"/>
              <a:t>Don</a:t>
            </a:r>
            <a:r>
              <a:rPr lang="en-US" sz="2400" dirty="0">
                <a:latin typeface="Arial"/>
              </a:rPr>
              <a:t>’</a:t>
            </a:r>
            <a:r>
              <a:rPr lang="en-US" sz="2400" dirty="0"/>
              <a:t>t use distracting transitions or animations</a:t>
            </a:r>
          </a:p>
          <a:p>
            <a:r>
              <a:rPr lang="en-US" sz="2800" dirty="0"/>
              <a:t>Clearly define your objectives beforehand.</a:t>
            </a:r>
          </a:p>
          <a:p>
            <a:r>
              <a:rPr lang="en-US" sz="2800" dirty="0"/>
              <a:t>Preparation:</a:t>
            </a:r>
          </a:p>
          <a:p>
            <a:pPr lvl="1"/>
            <a:r>
              <a:rPr lang="en-US" sz="2400" dirty="0"/>
              <a:t>Know your subject thoroughly</a:t>
            </a:r>
          </a:p>
          <a:p>
            <a:pPr lvl="1"/>
            <a:r>
              <a:rPr lang="en-US" sz="2400" dirty="0"/>
              <a:t>Understand what your audience wants and expects</a:t>
            </a:r>
          </a:p>
          <a:p>
            <a:pPr lvl="1"/>
            <a:r>
              <a:rPr lang="en-US" sz="2400" dirty="0"/>
              <a:t>Write a script (but don’t memorize it or repeat it word for word)</a:t>
            </a:r>
          </a:p>
          <a:p>
            <a:pPr lvl="1"/>
            <a:r>
              <a:rPr lang="en-US" sz="2400" dirty="0"/>
              <a:t>Energetic delivery</a:t>
            </a:r>
          </a:p>
          <a:p>
            <a:pPr lvl="1"/>
            <a:r>
              <a:rPr lang="en-US" sz="2400" dirty="0"/>
              <a:t>Rehearse, rehearse, rehearse</a:t>
            </a:r>
          </a:p>
          <a:p>
            <a:pPr marL="457200" lvl="1" indent="0">
              <a:buNone/>
            </a:pPr>
            <a:endParaRPr lang="en-US" sz="2400" dirty="0"/>
          </a:p>
          <a:p>
            <a:endParaRPr lang="en-US" dirty="0"/>
          </a:p>
        </p:txBody>
      </p:sp>
    </p:spTree>
    <p:extLst>
      <p:ext uri="{BB962C8B-B14F-4D97-AF65-F5344CB8AC3E}">
        <p14:creationId xmlns:p14="http://schemas.microsoft.com/office/powerpoint/2010/main" val="188477480"/>
      </p:ext>
    </p:extLst>
  </p:cSld>
  <p:clrMapOvr>
    <a:masterClrMapping/>
  </p:clrMapOvr>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Scool_New.potx" id="{9C30F33C-4DB2-9044-9E33-A5F26AF9B88E}" vid="{B718266E-DA5A-5243-94F8-FAEF7D92C000}"/>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Scool_New.potx" id="{9C30F33C-4DB2-9044-9E33-A5F26AF9B88E}" vid="{964B85C3-D7E2-F946-A11C-4951960EC008}"/>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Scool_New.potx" id="{9C30F33C-4DB2-9044-9E33-A5F26AF9B88E}" vid="{C22AB091-C1AE-4249-A674-741CBDF057A9}"/>
    </a:ext>
  </a:ext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Scool_New.potx" id="{9C30F33C-4DB2-9044-9E33-A5F26AF9B88E}" vid="{142134AE-9AD8-7944-A6FB-FC306B89CEE8}"/>
    </a:ext>
  </a:ext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Scool_New.potx" id="{9C30F33C-4DB2-9044-9E33-A5F26AF9B88E}" vid="{F4DDDDDE-A924-1C49-89E8-15BF7F59F2F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3712</TotalTime>
  <Words>920</Words>
  <Application>Microsoft Macintosh PowerPoint</Application>
  <PresentationFormat>On-screen Show (4:3)</PresentationFormat>
  <Paragraphs>133</Paragraphs>
  <Slides>22</Slides>
  <Notes>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22</vt:i4>
      </vt:variant>
    </vt:vector>
  </HeadingPairs>
  <TitlesOfParts>
    <vt:vector size="36" baseType="lpstr">
      <vt:lpstr>Arial</vt:lpstr>
      <vt:lpstr>Calibri</vt:lpstr>
      <vt:lpstr>Neue Bold</vt:lpstr>
      <vt:lpstr>Neue Display Black</vt:lpstr>
      <vt:lpstr>Neue Light</vt:lpstr>
      <vt:lpstr>Neue Regular</vt:lpstr>
      <vt:lpstr>Tahoma</vt:lpstr>
      <vt:lpstr>Times New Roman</vt:lpstr>
      <vt:lpstr>Wingdings</vt:lpstr>
      <vt:lpstr>1_Office Theme</vt:lpstr>
      <vt:lpstr>2_Office Theme</vt:lpstr>
      <vt:lpstr>3_Office Theme</vt:lpstr>
      <vt:lpstr>4_Office Theme</vt:lpstr>
      <vt:lpstr>7_Office Theme</vt:lpstr>
      <vt:lpstr>Tips on Creating a Killer Presentation</vt:lpstr>
      <vt:lpstr>The Four Steps to a Persuasive Presentation</vt:lpstr>
      <vt:lpstr>Establish Credibility</vt:lpstr>
      <vt:lpstr>Connect Emotionally </vt:lpstr>
      <vt:lpstr>Provide Evidence</vt:lpstr>
      <vt:lpstr>Structure Effectively</vt:lpstr>
      <vt:lpstr>Structure Effectively</vt:lpstr>
      <vt:lpstr>You Get Back What You Give</vt:lpstr>
      <vt:lpstr>Presenting to Groups</vt:lpstr>
      <vt:lpstr>Delivery Tips</vt:lpstr>
      <vt:lpstr>Delivery Tips</vt:lpstr>
      <vt:lpstr>Delivery Tips</vt:lpstr>
      <vt:lpstr>Delivery Tips</vt:lpstr>
      <vt:lpstr>Perfect Mix of Data and Narrative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Ways to ruin presentation</dc:title>
  <dc:creator>Charles Warner</dc:creator>
  <cp:lastModifiedBy>Charles Warner</cp:lastModifiedBy>
  <cp:revision>32</cp:revision>
  <cp:lastPrinted>2016-05-03T15:59:23Z</cp:lastPrinted>
  <dcterms:created xsi:type="dcterms:W3CDTF">2016-04-27T23:17:04Z</dcterms:created>
  <dcterms:modified xsi:type="dcterms:W3CDTF">2022-03-04T17:55:24Z</dcterms:modified>
</cp:coreProperties>
</file>