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71" r:id="rId3"/>
    <p:sldMasterId id="2147483673" r:id="rId4"/>
    <p:sldMasterId id="2147483681" r:id="rId5"/>
  </p:sldMasterIdLst>
  <p:notesMasterIdLst>
    <p:notesMasterId r:id="rId13"/>
  </p:notesMasterIdLst>
  <p:sldIdLst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47"/>
    <p:restoredTop sz="96000"/>
  </p:normalViewPr>
  <p:slideViewPr>
    <p:cSldViewPr snapToGrid="0" snapToObjects="1">
      <p:cViewPr varScale="1">
        <p:scale>
          <a:sx n="60" d="100"/>
          <a:sy n="60" d="100"/>
        </p:scale>
        <p:origin x="19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3CF7C-80F7-E249-A1DA-C1B38ADB11EB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500FD-DE39-3149-8C58-A3C9AA5DA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87D28-1A7D-F54C-A90E-BA2F1FAA00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87D28-1A7D-F54C-A90E-BA2F1FAA00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 sz="2400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835151"/>
            <a:ext cx="111252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9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762000" y="425450"/>
            <a:ext cx="916940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24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9296400" y="6045200"/>
            <a:ext cx="23368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0" y="2909642"/>
            <a:ext cx="109728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5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 sz="240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835151"/>
            <a:ext cx="111252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359005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 sz="240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7933" y="1752600"/>
            <a:ext cx="53170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35151"/>
            <a:ext cx="111252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69786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667" y="1835151"/>
            <a:ext cx="11235267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881236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336800"/>
            <a:ext cx="11283949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92480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952750"/>
            <a:ext cx="6830483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7628467" y="1733550"/>
            <a:ext cx="4133848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2022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13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1451"/>
            <a:ext cx="109728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775296"/>
            <a:ext cx="109728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25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762000" y="425450"/>
            <a:ext cx="916940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24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9296400" y="6045200"/>
            <a:ext cx="23368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0" y="2909642"/>
            <a:ext cx="109728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 sz="2400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7933" y="1752600"/>
            <a:ext cx="53170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35151"/>
            <a:ext cx="111252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667" y="1835151"/>
            <a:ext cx="11235267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3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336800"/>
            <a:ext cx="11283949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8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952750"/>
            <a:ext cx="6830483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7628467" y="1733550"/>
            <a:ext cx="4133848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1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0D31D-FF81-0E47-9DA9-F37E89119D7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2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1451"/>
            <a:ext cx="109728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775296"/>
            <a:ext cx="109728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99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MS PGothic" charset="0"/>
              </a:defRPr>
            </a:lvl1pPr>
          </a:lstStyle>
          <a:p>
            <a:fld id="{02E0D31D-FF81-0E47-9DA9-F37E89119D7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762000" y="425450"/>
            <a:ext cx="916940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9296400" y="6045200"/>
            <a:ext cx="23368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0" y="2909642"/>
            <a:ext cx="109728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 sz="2400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397933" y="4572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323013"/>
            <a:ext cx="11328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600826"/>
            <a:ext cx="586317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481089E7-CF62-D64B-A568-0DB252D74A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0" y="6600826"/>
            <a:ext cx="1464733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1108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33" y="5065714"/>
            <a:ext cx="242146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09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33" y="5065714"/>
            <a:ext cx="242146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75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 sz="240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397933" y="4572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323013"/>
            <a:ext cx="11328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600826"/>
            <a:ext cx="586317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0" y="6600826"/>
            <a:ext cx="1464733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5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33" y="5065714"/>
            <a:ext cx="242146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6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How to Pitch a Brilliant Idea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to Pitch a Brilliant Idea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4158" y="1302595"/>
            <a:ext cx="8211880" cy="3758503"/>
          </a:xfrm>
        </p:spPr>
        <p:txBody>
          <a:bodyPr/>
          <a:lstStyle/>
          <a:p>
            <a:r>
              <a:rPr lang="en-US" sz="2800" dirty="0"/>
              <a:t>Coming up with a creative idea is easy; selling it to strangers is hard.</a:t>
            </a:r>
          </a:p>
          <a:p>
            <a:r>
              <a:rPr lang="en-US" sz="2800" dirty="0"/>
              <a:t>The problem has much more to do with the seller’s personality traits ss with the inherent quality of the idea.</a:t>
            </a:r>
          </a:p>
          <a:p>
            <a:r>
              <a:rPr lang="en-US" sz="2800" dirty="0"/>
              <a:t>Humans categorize others in less than 150 milliseconds (eye blink), and within 30 minutes they’ve made judgments about your character.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963" y="5555405"/>
            <a:ext cx="545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“How to Pitch a Brilliant Idea.” (2003). Kimberly </a:t>
            </a:r>
            <a:r>
              <a:rPr lang="en-US" dirty="0" err="1"/>
              <a:t>Elsbach</a:t>
            </a:r>
            <a:r>
              <a:rPr lang="en-US" dirty="0"/>
              <a:t>.</a:t>
            </a:r>
          </a:p>
          <a:p>
            <a:r>
              <a:rPr lang="en-US" i="1" dirty="0"/>
              <a:t>Harvard Business Review. </a:t>
            </a:r>
            <a:r>
              <a:rPr lang="en-US" dirty="0"/>
              <a:t>September.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868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Catchers (in Hollywood) of pitches categorize pitchers into three categories:</a:t>
            </a:r>
          </a:p>
          <a:p>
            <a:pPr lvl="1"/>
            <a:r>
              <a:rPr lang="en-US" sz="2400" dirty="0" err="1"/>
              <a:t>Showrunner</a:t>
            </a:r>
            <a:endParaRPr lang="en-US" sz="2400" dirty="0"/>
          </a:p>
          <a:p>
            <a:pPr lvl="1"/>
            <a:r>
              <a:rPr lang="en-US" sz="2400" dirty="0"/>
              <a:t>Artist</a:t>
            </a:r>
          </a:p>
          <a:p>
            <a:pPr lvl="1"/>
            <a:r>
              <a:rPr lang="en-US" sz="2400" dirty="0"/>
              <a:t>Neophyte</a:t>
            </a:r>
          </a:p>
        </p:txBody>
      </p:sp>
    </p:spTree>
    <p:extLst>
      <p:ext uri="{BB962C8B-B14F-4D97-AF65-F5344CB8AC3E}">
        <p14:creationId xmlns:p14="http://schemas.microsoft.com/office/powerpoint/2010/main" val="402412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Showrunners</a:t>
            </a:r>
            <a:endParaRPr lang="en-US" sz="2800" dirty="0"/>
          </a:p>
          <a:p>
            <a:pPr lvl="1"/>
            <a:r>
              <a:rPr lang="en-US" sz="2400" dirty="0"/>
              <a:t>Come off as professionals who combine creative inspiration with production know-how. They deliberately level the power differential.</a:t>
            </a:r>
          </a:p>
          <a:p>
            <a:r>
              <a:rPr lang="en-US" sz="2800" dirty="0"/>
              <a:t>Artists</a:t>
            </a:r>
          </a:p>
          <a:p>
            <a:pPr lvl="1"/>
            <a:r>
              <a:rPr lang="en-US" sz="2400" dirty="0"/>
              <a:t>Appear to be quirky and unpolished and to prefer the world of creative ideas to daily, mundane reality. They invert the power differential. </a:t>
            </a:r>
          </a:p>
          <a:p>
            <a:r>
              <a:rPr lang="en-US" sz="2800" dirty="0"/>
              <a:t>Neophytes</a:t>
            </a:r>
          </a:p>
          <a:p>
            <a:pPr lvl="1"/>
            <a:r>
              <a:rPr lang="en-US" sz="2400" dirty="0"/>
              <a:t>Young, inexperienced, and naïve. They exploit the power differential.</a:t>
            </a:r>
          </a:p>
        </p:txBody>
      </p:sp>
    </p:spTree>
    <p:extLst>
      <p:ext uri="{BB962C8B-B14F-4D97-AF65-F5344CB8AC3E}">
        <p14:creationId xmlns:p14="http://schemas.microsoft.com/office/powerpoint/2010/main" val="127585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Showrunner</a:t>
            </a:r>
            <a:endParaRPr lang="en-US" sz="2800" dirty="0"/>
          </a:p>
          <a:p>
            <a:pPr lvl="1"/>
            <a:r>
              <a:rPr lang="en-US" sz="2400" dirty="0"/>
              <a:t>Leads catcher through shared memories. Demonstrates knowledge, professionalism.</a:t>
            </a:r>
          </a:p>
          <a:p>
            <a:r>
              <a:rPr lang="en-US" sz="2800" dirty="0"/>
              <a:t>Artist</a:t>
            </a:r>
          </a:p>
          <a:p>
            <a:pPr lvl="1"/>
            <a:r>
              <a:rPr lang="en-US" sz="2400" dirty="0"/>
              <a:t>Displays a single-minded passion an enthusiasm about their ideas. Less slick and conformist than showrunners. They completely engage the catcher’s imagination by engaging in thought experiments (“Imagine this</a:t>
            </a:r>
            <a:r>
              <a:rPr lang="is-IS" sz="2400" dirty="0"/>
              <a:t>…”)</a:t>
            </a:r>
          </a:p>
        </p:txBody>
      </p:sp>
    </p:spTree>
    <p:extLst>
      <p:ext uri="{BB962C8B-B14F-4D97-AF65-F5344CB8AC3E}">
        <p14:creationId xmlns:p14="http://schemas.microsoft.com/office/powerpoint/2010/main" val="240888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Neophyte</a:t>
            </a:r>
          </a:p>
          <a:p>
            <a:pPr lvl="1"/>
            <a:r>
              <a:rPr lang="en-US" sz="2400" dirty="0"/>
              <a:t>They plead ignorance, but score points for daring to do the impossible. They preset themselves as eager learners. They ask for help – not in a desperate way, but with the confidence of a brilliant favorite, a talented student seeking sage advice.  </a:t>
            </a:r>
          </a:p>
        </p:txBody>
      </p:sp>
    </p:spTree>
    <p:extLst>
      <p:ext uri="{BB962C8B-B14F-4D97-AF65-F5344CB8AC3E}">
        <p14:creationId xmlns:p14="http://schemas.microsoft.com/office/powerpoint/2010/main" val="102067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With each stereotype, the catchers are buying the person more than the idea or the business plan.</a:t>
            </a:r>
          </a:p>
          <a:p>
            <a:r>
              <a:rPr lang="en-US" sz="2800" dirty="0"/>
              <a:t>VCs often give money to a Person or a team who they like and then tell them to come up with another, more scalable Idea.</a:t>
            </a:r>
          </a:p>
          <a:p>
            <a:r>
              <a:rPr lang="en-US" sz="2800" dirty="0"/>
              <a:t>Thus, Rule #1, #2, and #3 of making a killer presentation is to be authentically likable and enthusiastic.</a:t>
            </a:r>
          </a:p>
        </p:txBody>
      </p:sp>
    </p:spTree>
    <p:extLst>
      <p:ext uri="{BB962C8B-B14F-4D97-AF65-F5344CB8AC3E}">
        <p14:creationId xmlns:p14="http://schemas.microsoft.com/office/powerpoint/2010/main" val="38354404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51038EEE-D33F-E142-A8ED-759A82546C6B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1508E9D-F89B-E54E-B88E-DEDDF2B81635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E8BC7828-BB94-1F4A-AB3B-A4924C17A0A5}"/>
    </a:ext>
  </a:extLst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FFBC0B30-E758-FA4F-AD59-04F072496DFD}"/>
    </a:ext>
  </a:extLst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School.potx" id="{8CF4A156-FC4C-E941-870D-22B68095FB00}" vid="{9D49CE71-F3C8-F44A-9F60-43A08E59AB75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NewSchool</Template>
  <TotalTime>6</TotalTime>
  <Words>336</Words>
  <Application>Microsoft Macintosh PowerPoint</Application>
  <PresentationFormat>Widescreen</PresentationFormat>
  <Paragraphs>28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How to Pitch a Brilliant Idea</vt:lpstr>
      <vt:lpstr>How to Pitch a Brilliant Idea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Pitch a Brilliant Idea</dc:title>
  <dc:creator>Charles Warner</dc:creator>
  <cp:lastModifiedBy>Charles Warner</cp:lastModifiedBy>
  <cp:revision>1</cp:revision>
  <dcterms:created xsi:type="dcterms:W3CDTF">2022-03-04T17:09:05Z</dcterms:created>
  <dcterms:modified xsi:type="dcterms:W3CDTF">2022-03-04T17:15:23Z</dcterms:modified>
</cp:coreProperties>
</file>