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71" r:id="rId2"/>
    <p:sldId id="272" r:id="rId3"/>
    <p:sldId id="274" r:id="rId4"/>
    <p:sldId id="256" r:id="rId5"/>
    <p:sldId id="257" r:id="rId6"/>
    <p:sldId id="258" r:id="rId7"/>
    <p:sldId id="259" r:id="rId8"/>
    <p:sldId id="260" r:id="rId9"/>
    <p:sldId id="262" r:id="rId10"/>
    <p:sldId id="264" r:id="rId11"/>
    <p:sldId id="261" r:id="rId12"/>
    <p:sldId id="265" r:id="rId13"/>
    <p:sldId id="266" r:id="rId14"/>
    <p:sldId id="276" r:id="rId15"/>
    <p:sldId id="267" r:id="rId16"/>
    <p:sldId id="268" r:id="rId17"/>
    <p:sldId id="270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b="1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  <a:prstGeom prst="rect">
            <a:avLst/>
          </a:prstGeom>
        </p:spPr>
        <p:txBody>
          <a:bodyPr/>
          <a:lstStyle>
            <a:lvl1pPr marL="0" algn="r" defTabSz="914400" rtl="0" eaLnBrk="1" latinLnBrk="0" hangingPunct="1">
              <a:defRPr sz="1200" kern="1200">
                <a:solidFill>
                  <a:srgbClr val="FFA402"/>
                </a:solidFill>
                <a:latin typeface="Arial Black"/>
                <a:ea typeface="+mn-ea"/>
                <a:cs typeface="Arial Black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0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9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6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7F8256-E5A2-4384-ABD7-9CD8808B3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31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DBA829-F8AB-4209-8A7C-61EC5B2E99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4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822096-BE12-4DE4-A23C-7A6BB21795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38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2886" y="380938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08741CE-B6C4-4947-9123-E962E482A6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9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986" y="380761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5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2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6"/>
            <p:cNvSpPr/>
            <p:nvPr userDrawn="1"/>
          </p:nvSpPr>
          <p:spPr>
            <a:xfrm>
              <a:off x="1522807" y="380904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8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353F82-B661-4113-B720-0A1D437EE7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8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53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4A822C-CB68-408E-B972-764C1C07F4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7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  <a:prstGeom prst="rect">
            <a:avLst/>
          </a:prstGeo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  <a:prstGeom prst="rect">
            <a:avLst/>
          </a:prstGeom>
        </p:spPr>
        <p:txBody>
          <a:bodyPr/>
          <a:lstStyle>
            <a:lvl1pPr>
              <a:defRPr sz="1100" smtClean="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0C2ADE-5B81-48FC-A5BE-9BB8427D81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3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2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913856-6052-446F-A277-10E8705C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Comparison-Under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16C33A-1B0D-43EC-925B-27FE9F7F46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7848600" y="6299200"/>
            <a:ext cx="1295400" cy="265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943350" y="6305550"/>
            <a:ext cx="3717925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241B95-5F1F-4D25-A397-6B00BF54F0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2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3613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1686" name="TextBox 5"/>
          <p:cNvSpPr txBox="1">
            <a:spLocks noChangeArrowheads="1"/>
          </p:cNvSpPr>
          <p:nvPr/>
        </p:nvSpPr>
        <p:spPr bwMode="auto">
          <a:xfrm>
            <a:off x="5697538" y="6178550"/>
            <a:ext cx="2530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800">
                <a:solidFill>
                  <a:srgbClr val="FF9205"/>
                </a:solidFill>
                <a:latin typeface="Arial Black" charset="0"/>
                <a:cs typeface="Arial Black" charset="0"/>
              </a:rPr>
              <a:t>THE NEW SCHOOL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charset="0"/>
          <a:ea typeface="ＭＳ Ｐゴシック" charset="0"/>
        </a:defRPr>
      </a:lvl9pPr>
    </p:titleStyle>
    <p:bodyStyle>
      <a:lvl1pPr marL="463550" indent="-463550" algn="l" rtl="0" eaLnBrk="1" fontAlgn="base" hangingPunct="1">
        <a:spcBef>
          <a:spcPts val="2000"/>
        </a:spcBef>
        <a:spcAft>
          <a:spcPct val="0"/>
        </a:spcAft>
        <a:buSzPct val="70000"/>
        <a:buFont typeface="Wingdings" charset="0"/>
        <a:buChar char="ü"/>
        <a:defRPr sz="280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914400" indent="-457200" algn="l" rtl="0" eaLnBrk="1" fontAlgn="base" hangingPunct="1">
        <a:spcBef>
          <a:spcPts val="600"/>
        </a:spcBef>
        <a:spcAft>
          <a:spcPct val="0"/>
        </a:spcAft>
        <a:buSzPct val="65000"/>
        <a:buFont typeface="Wingdings" charset="0"/>
        <a:buChar char="ü"/>
        <a:defRPr sz="2400"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255713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sz="2000"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597025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1938338" indent="-341313" algn="l" rtl="0" eaLnBrk="1" fontAlgn="base" hangingPunct="1">
        <a:spcBef>
          <a:spcPts val="600"/>
        </a:spcBef>
        <a:spcAft>
          <a:spcPct val="0"/>
        </a:spcAft>
        <a:buSzPct val="60000"/>
        <a:buFont typeface="Wingdings" charset="0"/>
        <a:buChar char="ü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Morals Vs. Ethics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2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19200" y="2468563"/>
            <a:ext cx="758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latin typeface="Times New Roman" pitchFamily="18" charset="0"/>
              </a:rPr>
              <a:t>Fuel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62400" y="2468563"/>
            <a:ext cx="1098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latin typeface="Times New Roman" pitchFamily="18" charset="0"/>
              </a:rPr>
              <a:t>Engine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0" y="2468563"/>
            <a:ext cx="167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u="sng">
                <a:latin typeface="Times New Roman" pitchFamily="18" charset="0"/>
              </a:rPr>
              <a:t>Destination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3657600"/>
            <a:ext cx="2362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Communication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267200" y="3608388"/>
            <a:ext cx="946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Respect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352800" y="4598988"/>
            <a:ext cx="869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Caring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53000" y="4645025"/>
            <a:ext cx="1009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</a:rPr>
              <a:t>Fairness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657600" y="3200400"/>
            <a:ext cx="1981200" cy="1447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2895600" y="4038600"/>
            <a:ext cx="1905000" cy="1447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495800" y="4114800"/>
            <a:ext cx="1905000" cy="1371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781800" y="3687763"/>
            <a:ext cx="2133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Mutual </a:t>
            </a:r>
          </a:p>
          <a:p>
            <a:r>
              <a:rPr lang="en-US" sz="2400" b="1">
                <a:latin typeface="Times New Roman" pitchFamily="18" charset="0"/>
              </a:rPr>
              <a:t>Understanding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6019800" y="3962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267200" y="5638800"/>
            <a:ext cx="9128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Trust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066800" y="6096000"/>
            <a:ext cx="6477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495800" y="5562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1295400" y="5562600"/>
            <a:ext cx="1403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Listening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2362200" y="3962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4572000" y="5334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066800" y="7620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</a:rPr>
              <a:t>The Schematic of a Relationship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651125" y="3084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803525" y="3086100"/>
            <a:ext cx="73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Trust</a:t>
            </a:r>
          </a:p>
          <a:p>
            <a:pPr eaLnBrk="1" hangingPunct="1"/>
            <a:endParaRPr lang="en-US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3200400" y="34290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715000" y="3124200"/>
            <a:ext cx="892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Trust</a:t>
            </a:r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H="1">
            <a:off x="5791200" y="35052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Varying types of deception:</a:t>
            </a:r>
          </a:p>
          <a:p>
            <a:pPr lvl="1"/>
            <a:r>
              <a:rPr lang="en-US" dirty="0"/>
              <a:t>Confabulation</a:t>
            </a:r>
          </a:p>
          <a:p>
            <a:pPr lvl="1"/>
            <a:r>
              <a:rPr lang="en-US" dirty="0"/>
              <a:t>Compulsive or pathological lying</a:t>
            </a:r>
          </a:p>
          <a:p>
            <a:pPr lvl="1"/>
            <a:r>
              <a:rPr lang="en-US" dirty="0"/>
              <a:t>Duping delight</a:t>
            </a:r>
          </a:p>
          <a:p>
            <a:pPr lvl="2"/>
            <a:r>
              <a:rPr lang="en-US" dirty="0"/>
              <a:t>Excitement of risk taking</a:t>
            </a:r>
          </a:p>
          <a:p>
            <a:pPr lvl="1"/>
            <a:r>
              <a:rPr lang="en-US" dirty="0"/>
              <a:t>Truth dumping</a:t>
            </a:r>
          </a:p>
          <a:p>
            <a:pPr lvl="2"/>
            <a:r>
              <a:rPr lang="en-US" dirty="0"/>
              <a:t>May be telling the truth but violates fundamental standards of respect and concern.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definition: A lie is any “intentionally deceptive message which is </a:t>
            </a:r>
            <a:r>
              <a:rPr lang="en-US" i="1" dirty="0"/>
              <a:t>stated.”</a:t>
            </a:r>
          </a:p>
          <a:p>
            <a:r>
              <a:rPr lang="en-US" dirty="0"/>
              <a:t>“It holds, for there to be a lie, a person must not only be making a statement intended to deceive </a:t>
            </a:r>
            <a:r>
              <a:rPr lang="en-US" dirty="0" smtClean="0"/>
              <a:t>listeners, </a:t>
            </a:r>
            <a:r>
              <a:rPr lang="en-US" dirty="0"/>
              <a:t>but must also believe that the statement is </a:t>
            </a:r>
            <a:r>
              <a:rPr lang="en-US" i="1" dirty="0"/>
              <a:t>itself</a:t>
            </a:r>
            <a:r>
              <a:rPr lang="en-US" dirty="0"/>
              <a:t>  false.”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Lying Acceptable?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685800" y="1447800"/>
            <a:ext cx="7313613" cy="4056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Should physicians lie to dying patients so as to delay the fear and anxiety which the truth might bring them</a:t>
            </a:r>
            <a:r>
              <a:rPr lang="en-US" sz="2400" dirty="0" smtClean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Heart surgery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Should professors exaggerate the excellence of their students on letters of recommendation to help them get a job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Should parents conceal from children that they are adopted?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Steve Jobs, Jeff Bezos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Should social scientists send investigators masquerading as patients to learn about sexual or racial bias?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5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Truth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762000" y="1524000"/>
            <a:ext cx="7313613" cy="4056062"/>
          </a:xfrm>
        </p:spPr>
        <p:txBody>
          <a:bodyPr/>
          <a:lstStyle/>
          <a:p>
            <a:r>
              <a:rPr lang="en-US" sz="2400" dirty="0"/>
              <a:t>How can we </a:t>
            </a:r>
            <a:r>
              <a:rPr lang="en-US" sz="2400" dirty="0" smtClean="0"/>
              <a:t>assess </a:t>
            </a:r>
            <a:r>
              <a:rPr lang="en-US" sz="2400" dirty="0"/>
              <a:t>the bargaining in an Eastern bazaar, the white lies of everyday life, the </a:t>
            </a:r>
            <a:r>
              <a:rPr lang="en-US" sz="2400" dirty="0" smtClean="0"/>
              <a:t>lies </a:t>
            </a:r>
            <a:r>
              <a:rPr lang="en-US" sz="2400" dirty="0"/>
              <a:t>for national </a:t>
            </a:r>
            <a:r>
              <a:rPr lang="en-US" sz="2400" dirty="0" smtClean="0"/>
              <a:t>defense/security </a:t>
            </a:r>
            <a:r>
              <a:rPr lang="en-US" sz="2400" dirty="0"/>
              <a:t>and </a:t>
            </a:r>
            <a:r>
              <a:rPr lang="en-US" sz="2400" dirty="0" smtClean="0"/>
              <a:t>the lies </a:t>
            </a:r>
            <a:r>
              <a:rPr lang="en-US" sz="2400" dirty="0"/>
              <a:t>to spare a dying child?</a:t>
            </a:r>
          </a:p>
          <a:p>
            <a:r>
              <a:rPr lang="en-US" sz="2400" dirty="0"/>
              <a:t>“The moral question of whether you are lying or not is </a:t>
            </a:r>
            <a:r>
              <a:rPr lang="en-US" sz="2400" i="1" dirty="0"/>
              <a:t>not</a:t>
            </a:r>
            <a:r>
              <a:rPr lang="en-US" sz="2400" dirty="0"/>
              <a:t> settled by establishing the truth or falsity of what you say. </a:t>
            </a:r>
            <a:r>
              <a:rPr lang="en-US" sz="2400" dirty="0" smtClean="0"/>
              <a:t>In </a:t>
            </a:r>
            <a:r>
              <a:rPr lang="en-US" sz="2400" dirty="0"/>
              <a:t>order to settle this question, we must know whether you </a:t>
            </a:r>
            <a:r>
              <a:rPr lang="en-US" sz="2400" i="1" dirty="0"/>
              <a:t>intend your statement to mislead.”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Lying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 with Piaget, </a:t>
            </a:r>
            <a:r>
              <a:rPr lang="en-US" sz="2400" i="1" dirty="0"/>
              <a:t>intention</a:t>
            </a:r>
            <a:r>
              <a:rPr lang="en-US" sz="2400" dirty="0"/>
              <a:t> is the key.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Liars share with those they deceive the desire not to </a:t>
            </a:r>
            <a:r>
              <a:rPr lang="en-US" sz="2400" i="1" dirty="0"/>
              <a:t>be</a:t>
            </a:r>
            <a:r>
              <a:rPr lang="en-US" sz="2400" dirty="0"/>
              <a:t> deceived. </a:t>
            </a:r>
            <a:r>
              <a:rPr lang="en-US" sz="2400" dirty="0" smtClean="0"/>
              <a:t>As </a:t>
            </a:r>
            <a:r>
              <a:rPr lang="en-US" sz="2400" dirty="0"/>
              <a:t>a result, their choice to lie is one which they would like to reserve for themselves while insisting that others be honest</a:t>
            </a:r>
            <a:r>
              <a:rPr lang="en-US" sz="2400" dirty="0" smtClean="0"/>
              <a:t>.”</a:t>
            </a:r>
          </a:p>
          <a:p>
            <a:r>
              <a:rPr lang="en-US" sz="2400" dirty="0" smtClean="0"/>
              <a:t>“They </a:t>
            </a:r>
            <a:r>
              <a:rPr lang="en-US" sz="2400" dirty="0"/>
              <a:t>would prefer, in other words a ‘free-rider’ status.”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Ring of Gyges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Return </a:t>
            </a:r>
            <a:r>
              <a:rPr lang="en-US" sz="2400" dirty="0"/>
              <a:t>to the ring of </a:t>
            </a:r>
            <a:r>
              <a:rPr lang="en-US" sz="2400" dirty="0" err="1"/>
              <a:t>Gyges</a:t>
            </a:r>
            <a:r>
              <a:rPr lang="en-US" sz="2400" dirty="0"/>
              <a:t>.</a:t>
            </a:r>
          </a:p>
          <a:p>
            <a:r>
              <a:rPr lang="en-US" sz="2400" dirty="0"/>
              <a:t>Lying gives the liar power, a “win” in a sense.</a:t>
            </a:r>
          </a:p>
          <a:p>
            <a:r>
              <a:rPr lang="en-US" sz="2400" dirty="0"/>
              <a:t>Paradoxically, once the liar’s word is no longer trusted, the liar will be left with greatly decreased </a:t>
            </a:r>
            <a:r>
              <a:rPr lang="en-US" sz="2400" dirty="0" smtClean="0"/>
              <a:t>power – even </a:t>
            </a:r>
            <a:r>
              <a:rPr lang="en-US" sz="2400" dirty="0"/>
              <a:t>though a lie often does bring at least a short-term gain in power over those deceived.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as with Gollum, the power gained from lying and deception corrupts the soul.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0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ahoma" charset="0"/>
                <a:ea typeface="ＭＳ Ｐゴシック" charset="0"/>
              </a:rPr>
              <a:t>Morals Vs. Ethics</a:t>
            </a:r>
            <a:endParaRPr lang="en-US" dirty="0">
              <a:latin typeface="Tahoma" charset="0"/>
              <a:ea typeface="ＭＳ Ｐゴシック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i="1" dirty="0" smtClean="0">
                <a:latin typeface="Tahoma" charset="0"/>
                <a:ea typeface="ＭＳ Ｐゴシック" charset="0"/>
              </a:rPr>
              <a:t>Morals </a:t>
            </a:r>
            <a:r>
              <a:rPr lang="en-US" dirty="0" smtClean="0">
                <a:latin typeface="Tahoma" charset="0"/>
                <a:ea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</a:rPr>
              <a:t>are individual standards of right and wrong based on: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 Deep-seated personal values</a:t>
            </a:r>
          </a:p>
          <a:p>
            <a:pPr lvl="1" eaLnBrk="1" hangingPunct="1"/>
            <a:r>
              <a:rPr lang="en-US" dirty="0">
                <a:latin typeface="Tahoma" charset="0"/>
                <a:ea typeface="ＭＳ Ｐゴシック" charset="0"/>
              </a:rPr>
              <a:t>Accepted beliefs and modes of conduct by groups in which people choose to work and </a:t>
            </a:r>
            <a:r>
              <a:rPr lang="en-US" dirty="0" smtClean="0">
                <a:latin typeface="Tahoma" charset="0"/>
                <a:ea typeface="ＭＳ Ｐゴシック" charset="0"/>
              </a:rPr>
              <a:t>play</a:t>
            </a:r>
          </a:p>
          <a:p>
            <a:pPr eaLnBrk="1" hangingPunct="1"/>
            <a:r>
              <a:rPr lang="en-US" i="1" dirty="0">
                <a:latin typeface="Tahoma" charset="0"/>
                <a:ea typeface="ＭＳ Ｐゴシック" charset="0"/>
              </a:rPr>
              <a:t>Ethics </a:t>
            </a:r>
            <a:r>
              <a:rPr lang="en-US" dirty="0">
                <a:latin typeface="Tahoma" charset="0"/>
                <a:ea typeface="ＭＳ Ｐゴシック" charset="0"/>
              </a:rPr>
              <a:t>are clearly defined standards of right and wrong set out by written codes or standards </a:t>
            </a:r>
            <a:r>
              <a:rPr lang="en-US" dirty="0" smtClean="0">
                <a:latin typeface="Tahoma" charset="0"/>
                <a:ea typeface="ＭＳ Ｐゴシック" charset="0"/>
              </a:rPr>
              <a:t>determined </a:t>
            </a:r>
            <a:r>
              <a:rPr lang="en-US" dirty="0">
                <a:latin typeface="Tahoma" charset="0"/>
                <a:ea typeface="ＭＳ Ｐゴシック" charset="0"/>
              </a:rPr>
              <a:t>by an organization or profession</a:t>
            </a:r>
          </a:p>
          <a:p>
            <a:pPr marL="0" indent="0" eaLnBrk="1" hangingPunct="1">
              <a:buNone/>
            </a:pPr>
            <a:endParaRPr lang="en-US" dirty="0" smtClean="0"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3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/>
              <a:t>Morals</a:t>
            </a:r>
            <a:r>
              <a:rPr lang="en-US" sz="2400" dirty="0"/>
              <a:t> are related to personal character and belief as to what is right and </a:t>
            </a:r>
            <a:r>
              <a:rPr lang="en-US" sz="2400" dirty="0" smtClean="0"/>
              <a:t>wrong (internal). </a:t>
            </a:r>
          </a:p>
          <a:p>
            <a:r>
              <a:rPr lang="en-US" sz="2400" i="1" dirty="0" smtClean="0"/>
              <a:t>Ethics</a:t>
            </a:r>
            <a:r>
              <a:rPr lang="en-US" sz="2400" dirty="0" smtClean="0"/>
              <a:t> are the proper behavior regarding the social system where morals are applied (external).</a:t>
            </a:r>
          </a:p>
          <a:p>
            <a:r>
              <a:rPr lang="en-US" sz="2400" i="1" dirty="0" smtClean="0"/>
              <a:t>Legal </a:t>
            </a:r>
            <a:r>
              <a:rPr lang="en-US" sz="2400" dirty="0" smtClean="0"/>
              <a:t>is separate from what is moral or ethical. </a:t>
            </a:r>
            <a:r>
              <a:rPr lang="en-US" sz="2400" dirty="0" smtClean="0"/>
              <a:t>Legal </a:t>
            </a:r>
            <a:r>
              <a:rPr lang="en-US" sz="2400" dirty="0" smtClean="0"/>
              <a:t>is external and is defined by local, state, Federal laws or regulations created by government officials we elect.</a:t>
            </a:r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Media Ethics: Lying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219200" y="5715000"/>
            <a:ext cx="6716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Sissela</a:t>
            </a:r>
            <a:r>
              <a:rPr lang="en-US" sz="2000" b="1" dirty="0"/>
              <a:t> Bok. 1999. </a:t>
            </a:r>
            <a:r>
              <a:rPr lang="en-US" sz="2000" b="1" i="1" dirty="0"/>
              <a:t>Lying. </a:t>
            </a:r>
            <a:r>
              <a:rPr lang="en-US" sz="2000" b="1" dirty="0"/>
              <a:t>New York: Vintage Books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lying escalating in our society?</a:t>
            </a:r>
          </a:p>
          <a:p>
            <a:pPr lvl="1"/>
            <a:r>
              <a:rPr lang="en-US" dirty="0"/>
              <a:t>President Clinton: (1) “I did not have sex with that woman,” (2) “I misled my family, colleagues, and public.”</a:t>
            </a:r>
          </a:p>
          <a:p>
            <a:pPr lvl="1"/>
            <a:r>
              <a:rPr lang="en-US" dirty="0"/>
              <a:t>Wall </a:t>
            </a:r>
            <a:r>
              <a:rPr lang="en-US" dirty="0" smtClean="0"/>
              <a:t>Street</a:t>
            </a:r>
            <a:endParaRPr lang="en-US" dirty="0"/>
          </a:p>
          <a:p>
            <a:pPr lvl="1"/>
            <a:r>
              <a:rPr lang="en-US" dirty="0"/>
              <a:t>Politicians, lawyers</a:t>
            </a:r>
          </a:p>
          <a:p>
            <a:r>
              <a:rPr lang="en-US" dirty="0"/>
              <a:t>Or are we just seeing it reported more often?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more truth-telling in our society?</a:t>
            </a:r>
          </a:p>
          <a:p>
            <a:pPr lvl="1"/>
            <a:r>
              <a:rPr lang="en-US" dirty="0"/>
              <a:t>Reversal in practices of lying to the seriously ill.</a:t>
            </a:r>
          </a:p>
          <a:p>
            <a:pPr lvl="1"/>
            <a:r>
              <a:rPr lang="en-US" dirty="0"/>
              <a:t>Greater openness about adoption, out-of-wedlock births, religious persuasion, sexual orientation, spread of AIDS.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838200" y="1447800"/>
            <a:ext cx="7313613" cy="4056062"/>
          </a:xfrm>
        </p:spPr>
        <p:txBody>
          <a:bodyPr/>
          <a:lstStyle/>
          <a:p>
            <a:r>
              <a:rPr lang="en-US" sz="2400" dirty="0"/>
              <a:t>“The role one assigns to truthfulness will always remain central in considering what kind of person one wants to </a:t>
            </a:r>
            <a:r>
              <a:rPr lang="en-US" sz="2400" dirty="0" smtClean="0"/>
              <a:t>be – how </a:t>
            </a:r>
            <a:r>
              <a:rPr lang="en-US" sz="2400" dirty="0"/>
              <a:t>one wishes to treat, not only other people, but oneself.”</a:t>
            </a:r>
          </a:p>
          <a:p>
            <a:r>
              <a:rPr lang="en-US" sz="2400" dirty="0"/>
              <a:t>Gradually we learn from childhood what a lie is and the awesome power of lies.</a:t>
            </a:r>
          </a:p>
          <a:p>
            <a:r>
              <a:rPr lang="en-US" sz="2400" dirty="0"/>
              <a:t>And how much easier it is to slip into a lie than to undo its effects.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838200" y="1600200"/>
            <a:ext cx="7313613" cy="4056062"/>
          </a:xfrm>
        </p:spPr>
        <p:txBody>
          <a:bodyPr/>
          <a:lstStyle/>
          <a:p>
            <a:r>
              <a:rPr lang="en-US" sz="2400" dirty="0"/>
              <a:t>“The most serious miscalculation people make when weighing lies is to evaluate the costs and benefits of a particular lie in an isolated case, and then to favor lies if the benefits seem to outweigh the costs</a:t>
            </a:r>
            <a:r>
              <a:rPr lang="en-US" sz="2400" dirty="0" smtClean="0"/>
              <a:t>.” </a:t>
            </a:r>
            <a:endParaRPr lang="en-US" sz="2400" dirty="0"/>
          </a:p>
          <a:p>
            <a:r>
              <a:rPr lang="en-US" sz="2400" dirty="0" smtClean="0"/>
              <a:t>“In </a:t>
            </a:r>
            <a:r>
              <a:rPr lang="en-US" sz="2400" dirty="0"/>
              <a:t>so doing, they risk blinding themselves to the effect that such lying can have on their integrity and self-respect, and to the jeopardy in which they place others.”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Lying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114800"/>
          </a:xfrm>
        </p:spPr>
        <p:txBody>
          <a:bodyPr/>
          <a:lstStyle/>
          <a:p>
            <a:r>
              <a:rPr lang="en-US" sz="2400" dirty="0"/>
              <a:t>The engine of society and of relationships is greased by mutual trust.</a:t>
            </a:r>
          </a:p>
          <a:p>
            <a:r>
              <a:rPr lang="en-US" sz="2400" dirty="0"/>
              <a:t>“Trust and integrity are precious resources, easily squandered, hard to regain. </a:t>
            </a:r>
            <a:r>
              <a:rPr lang="en-US" sz="2400" dirty="0" smtClean="0"/>
              <a:t>[Societies]…can </a:t>
            </a:r>
            <a:r>
              <a:rPr lang="en-US" sz="2400" dirty="0"/>
              <a:t>thrive only on a foundation for veracity.”</a:t>
            </a:r>
          </a:p>
          <a:p>
            <a:r>
              <a:rPr lang="en-US" sz="2400" dirty="0"/>
              <a:t>However, psychology research indicates you can’t tell if people are lying from their voice, facial </a:t>
            </a:r>
            <a:r>
              <a:rPr lang="en-US" sz="2400" dirty="0" smtClean="0"/>
              <a:t>expressions </a:t>
            </a:r>
            <a:r>
              <a:rPr lang="en-US" sz="2400" dirty="0"/>
              <a:t>or body movements. </a:t>
            </a:r>
          </a:p>
          <a:p>
            <a:r>
              <a:rPr lang="en-US" sz="2400" dirty="0"/>
              <a:t>Hard to know when someone is trying to deceive us or </a:t>
            </a:r>
            <a:r>
              <a:rPr lang="en-US" sz="2400" dirty="0" smtClean="0"/>
              <a:t>whether to trust them. 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TanTNS.potx</Template>
  <TotalTime>366</TotalTime>
  <Words>887</Words>
  <Application>Microsoft Macintosh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Inkwell</vt:lpstr>
      <vt:lpstr>Morals Vs. Ethics</vt:lpstr>
      <vt:lpstr>Morals Vs. Ethics</vt:lpstr>
      <vt:lpstr>PowerPoint Presentation</vt:lpstr>
      <vt:lpstr>Media Ethics: Lying</vt:lpstr>
      <vt:lpstr>Lying</vt:lpstr>
      <vt:lpstr>Lying</vt:lpstr>
      <vt:lpstr>Lying</vt:lpstr>
      <vt:lpstr>Lying</vt:lpstr>
      <vt:lpstr>Lying</vt:lpstr>
      <vt:lpstr>PowerPoint Presentation</vt:lpstr>
      <vt:lpstr>Lying</vt:lpstr>
      <vt:lpstr>Lying</vt:lpstr>
      <vt:lpstr>When Is Lying Acceptable?</vt:lpstr>
      <vt:lpstr>PowerPoint Presentation</vt:lpstr>
      <vt:lpstr>Truth</vt:lpstr>
      <vt:lpstr>Lying</vt:lpstr>
      <vt:lpstr>The Ring of Gyges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Ethics: Lecture #4 - Lying</dc:title>
  <dc:creator>Charles Warner</dc:creator>
  <cp:lastModifiedBy>Charles Warner</cp:lastModifiedBy>
  <cp:revision>19</cp:revision>
  <dcterms:created xsi:type="dcterms:W3CDTF">2003-02-25T19:35:11Z</dcterms:created>
  <dcterms:modified xsi:type="dcterms:W3CDTF">2015-02-12T18:26:08Z</dcterms:modified>
</cp:coreProperties>
</file>