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58" r:id="rId6"/>
    <p:sldId id="264" r:id="rId7"/>
    <p:sldId id="263" r:id="rId8"/>
    <p:sldId id="265" r:id="rId9"/>
    <p:sldId id="262" r:id="rId10"/>
    <p:sldId id="268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C151-70C8-FC45-B01E-55547836860B}" type="datetimeFigureOut">
              <a:rPr lang="en-US" smtClean="0"/>
              <a:t>3/20/13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3D43E-6834-CB4D-AAA9-960381A45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64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EA606-695F-9E4B-AE33-E82445818600}" type="datetimeFigureOut">
              <a:rPr lang="en-US" smtClean="0"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F46D-A947-7F4E-B257-A3B6C935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artner.mediasite.com/mediasite/play/9cfe6bba5c7941e09bee95eb63f769421d?t=132065959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Evolution of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Before </a:t>
            </a:r>
            <a:r>
              <a:rPr lang="en-US" sz="3600" dirty="0" smtClean="0">
                <a:ea typeface="ＭＳ Ｐゴシック" charset="0"/>
                <a:cs typeface="ＭＳ Ｐゴシック" charset="0"/>
              </a:rPr>
              <a:t>Behavioral 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Economics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j-lt"/>
                <a:ea typeface="ＭＳ Ｐゴシック" charset="0"/>
                <a:cs typeface="ＭＳ Ｐゴシック" charset="0"/>
              </a:rPr>
              <a:t>Porter made his major contributions to strategy theory before behavioral economics research. </a:t>
            </a:r>
          </a:p>
          <a:p>
            <a:r>
              <a:rPr lang="en-US" sz="2800" dirty="0">
                <a:latin typeface="+mj-lt"/>
                <a:ea typeface="ＭＳ Ｐゴシック" charset="0"/>
                <a:cs typeface="ＭＳ Ｐゴシック" charset="0"/>
              </a:rPr>
              <a:t>BE research has shown that people do not make rational decisions (emotions dominate) and that markets are not rational.</a:t>
            </a:r>
          </a:p>
          <a:p>
            <a:r>
              <a:rPr lang="en-US" sz="2800" dirty="0">
                <a:latin typeface="+mj-lt"/>
                <a:ea typeface="ＭＳ Ｐゴシック" charset="0"/>
                <a:cs typeface="ＭＳ Ｐゴシック" charset="0"/>
              </a:rPr>
              <a:t>That success is more often the result of luck (randomness) than carefully planned strategy.</a:t>
            </a:r>
          </a:p>
          <a:p>
            <a:r>
              <a:rPr lang="en-US" sz="2800" dirty="0">
                <a:latin typeface="+mj-lt"/>
                <a:ea typeface="ＭＳ Ｐゴシック" charset="0"/>
                <a:cs typeface="ＭＳ Ｐゴシック" charset="0"/>
              </a:rPr>
              <a:t>Delighting customers with awesome products is the key now, not having barriers to entry.</a:t>
            </a:r>
          </a:p>
        </p:txBody>
      </p:sp>
    </p:spTree>
    <p:extLst>
      <p:ext uri="{BB962C8B-B14F-4D97-AF65-F5344CB8AC3E}">
        <p14:creationId xmlns:p14="http://schemas.microsoft.com/office/powerpoint/2010/main" val="81139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the Internet,</a:t>
            </a:r>
            <a:r>
              <a:rPr lang="en-US" dirty="0"/>
              <a:t> </a:t>
            </a:r>
            <a:r>
              <a:rPr lang="en-US" dirty="0" smtClean="0"/>
              <a:t>power shifted to the customer.</a:t>
            </a:r>
          </a:p>
          <a:p>
            <a:r>
              <a:rPr lang="en-US" dirty="0" smtClean="0"/>
              <a:t>Apple became the most valuable company in the world by focusing on products, not profits.</a:t>
            </a:r>
          </a:p>
          <a:p>
            <a:pPr lvl="1"/>
            <a:r>
              <a:rPr lang="en-US" dirty="0" smtClean="0"/>
              <a:t>Steve Jobs: “Delight customers”</a:t>
            </a:r>
          </a:p>
          <a:p>
            <a:r>
              <a:rPr lang="en-US" dirty="0" smtClean="0"/>
              <a:t>Amazon became the world’s biggest retailer by putting customers first – intimate customer relationships and knowledge.</a:t>
            </a:r>
          </a:p>
          <a:p>
            <a:r>
              <a:rPr lang="en-US" dirty="0" smtClean="0"/>
              <a:t>Google became the largest media company in the world by organizing the </a:t>
            </a:r>
            <a:r>
              <a:rPr lang="en-US" dirty="0"/>
              <a:t>world’s information and </a:t>
            </a:r>
            <a:r>
              <a:rPr lang="en-US" dirty="0" smtClean="0"/>
              <a:t>making </a:t>
            </a:r>
            <a:r>
              <a:rPr lang="en-US" dirty="0"/>
              <a:t>it universally accessible and useful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38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three basic strategies are:</a:t>
            </a:r>
          </a:p>
          <a:p>
            <a:pPr lvl="1"/>
            <a:r>
              <a:rPr lang="en-US" dirty="0" smtClean="0"/>
              <a:t>Low-cost producer</a:t>
            </a:r>
          </a:p>
          <a:p>
            <a:pPr lvl="1"/>
            <a:r>
              <a:rPr lang="en-US" dirty="0" smtClean="0"/>
              <a:t>Continuous innovation</a:t>
            </a:r>
          </a:p>
          <a:p>
            <a:pPr lvl="1"/>
            <a:r>
              <a:rPr lang="en-US" dirty="0" smtClean="0"/>
              <a:t>Delighting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39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of analysis has changed from the customer to what job the customer needs to have done.</a:t>
            </a:r>
          </a:p>
          <a:p>
            <a:r>
              <a:rPr lang="en-US" dirty="0" smtClean="0"/>
              <a:t>People hire products to do a job.</a:t>
            </a:r>
          </a:p>
          <a:p>
            <a:r>
              <a:rPr lang="en-US" dirty="0" smtClean="0"/>
              <a:t>Why did people hire a milkshake</a:t>
            </a:r>
            <a:r>
              <a:rPr lang="en-US" dirty="0" smtClean="0"/>
              <a:t>?</a:t>
            </a:r>
          </a:p>
          <a:p>
            <a:pPr lvl="1"/>
            <a:r>
              <a:rPr lang="en-US" u="sng" dirty="0">
                <a:hlinkClick r:id="rId2"/>
              </a:rPr>
              <a:t>http://gartner.mediasite.com/mediasite/play/9cfe6bba5c7941e09bee95eb63f769421d?t=1320659595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95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job </a:t>
            </a:r>
            <a:r>
              <a:rPr lang="en-US" smtClean="0"/>
              <a:t>did </a:t>
            </a:r>
            <a:r>
              <a:rPr lang="en-US" smtClean="0"/>
              <a:t>consumers</a:t>
            </a:r>
            <a:r>
              <a:rPr lang="en-US" smtClean="0"/>
              <a:t> </a:t>
            </a:r>
            <a:r>
              <a:rPr lang="en-US" dirty="0" smtClean="0"/>
              <a:t>used to …</a:t>
            </a:r>
          </a:p>
          <a:p>
            <a:pPr lvl="1"/>
            <a:r>
              <a:rPr lang="en-US" dirty="0" smtClean="0"/>
              <a:t>Hire newspapers for?</a:t>
            </a:r>
          </a:p>
          <a:p>
            <a:pPr lvl="1"/>
            <a:r>
              <a:rPr lang="en-US" dirty="0" smtClean="0"/>
              <a:t>Hire magazines for?</a:t>
            </a:r>
          </a:p>
          <a:p>
            <a:pPr lvl="1"/>
            <a:r>
              <a:rPr lang="en-US" dirty="0" smtClean="0"/>
              <a:t>Hire television for?</a:t>
            </a:r>
          </a:p>
          <a:p>
            <a:pPr lvl="1"/>
            <a:r>
              <a:rPr lang="en-US" dirty="0" smtClean="0"/>
              <a:t>Hire radio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2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a business?</a:t>
            </a:r>
          </a:p>
          <a:p>
            <a:r>
              <a:rPr lang="en-US" dirty="0" smtClean="0"/>
              <a:t>“The only valid purpose of a firm is to create a customer.” Peter </a:t>
            </a:r>
            <a:r>
              <a:rPr lang="en-US" dirty="0" err="1" smtClean="0"/>
              <a:t>Drucker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Get customers and keep them.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471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Strategy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Michael Porter of the Harvard Business School developed the concept of strategy around 1980.</a:t>
            </a:r>
          </a:p>
          <a:p>
            <a:pPr lvl="1"/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Before that HBS taught business planning and policy, not competitive strategy.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Porter developed the five forces approach to strategy.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R0801E_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"/>
            <a:ext cx="6553200" cy="57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533400" y="6324600"/>
            <a:ext cx="7518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ja-JP" altLang="en-US" sz="1200"/>
              <a:t>“</a:t>
            </a:r>
            <a:r>
              <a:rPr lang="en-US" altLang="ja-JP" sz="1200"/>
              <a:t>The Five Competitive Forces That Shape Strategy,</a:t>
            </a:r>
            <a:r>
              <a:rPr lang="ja-JP" altLang="en-US" sz="1200"/>
              <a:t>”</a:t>
            </a:r>
            <a:r>
              <a:rPr lang="en-US" altLang="ja-JP" sz="1200"/>
              <a:t> Michael Porter, </a:t>
            </a:r>
            <a:r>
              <a:rPr lang="en-US" altLang="ja-JP" sz="1200" i="1"/>
              <a:t>Harvard Business Review, </a:t>
            </a:r>
            <a:r>
              <a:rPr lang="en-US" altLang="ja-JP" sz="1200"/>
              <a:t>January 2008.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01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became not only a required course in business schools, but the primary focus.</a:t>
            </a:r>
          </a:p>
          <a:p>
            <a:pPr lvl="1"/>
            <a:r>
              <a:rPr lang="en-US" dirty="0" smtClean="0"/>
              <a:t>Consulting companies grew huge by selling strategy advice and research.</a:t>
            </a:r>
          </a:p>
          <a:p>
            <a:pPr lvl="1"/>
            <a:r>
              <a:rPr lang="en-US" dirty="0" smtClean="0"/>
              <a:t>Large, centralized corporate strategy departments grew in importance and power.</a:t>
            </a:r>
          </a:p>
          <a:p>
            <a:r>
              <a:rPr lang="en-US" dirty="0" smtClean="0"/>
              <a:t>The most important goal of competitive strategy was to build businesses with high barriers to entry.</a:t>
            </a:r>
          </a:p>
          <a:p>
            <a:pPr lvl="1"/>
            <a:r>
              <a:rPr lang="en-US" dirty="0" smtClean="0"/>
              <a:t>E.G. The media: newspapers, TV, radio (licensed), magazines, cable (high capital costs, franchises).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3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Porter’s three primary strategies to create competitive advantage: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Differentiation</a:t>
            </a:r>
          </a:p>
          <a:p>
            <a:pPr lvl="2"/>
            <a:r>
              <a:rPr lang="en-US" dirty="0" smtClean="0"/>
              <a:t>Pepsi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Focus (niche)</a:t>
            </a:r>
          </a:p>
          <a:p>
            <a:pPr lvl="2"/>
            <a:r>
              <a:rPr lang="en-US" dirty="0" err="1" smtClean="0"/>
              <a:t>Patek</a:t>
            </a:r>
            <a:r>
              <a:rPr lang="en-US" dirty="0" smtClean="0"/>
              <a:t> </a:t>
            </a:r>
            <a:r>
              <a:rPr lang="en-US" dirty="0" err="1" smtClean="0"/>
              <a:t>Phiiippe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Low cost producer</a:t>
            </a:r>
          </a:p>
          <a:p>
            <a:pPr lvl="2"/>
            <a:r>
              <a:rPr lang="en-US" dirty="0" err="1" smtClean="0"/>
              <a:t>WalMart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6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Shareholder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late 1980s, again the Harvard Business School led the way in a new business theory: maximizing short-term shareholder value.</a:t>
            </a:r>
          </a:p>
          <a:p>
            <a:r>
              <a:rPr lang="en-US" dirty="0" smtClean="0"/>
              <a:t>Quarterly profits were vastly more important than customers.</a:t>
            </a:r>
          </a:p>
          <a:p>
            <a:pPr lvl="1"/>
            <a:r>
              <a:rPr lang="en-US" dirty="0" smtClean="0"/>
              <a:t>Profits were measured in ratios</a:t>
            </a:r>
            <a:r>
              <a:rPr lang="en-US" dirty="0"/>
              <a:t> </a:t>
            </a:r>
            <a:r>
              <a:rPr lang="en-US" dirty="0" smtClean="0"/>
              <a:t>and percentages, not cash.</a:t>
            </a:r>
          </a:p>
          <a:p>
            <a:r>
              <a:rPr lang="en-US" dirty="0" smtClean="0"/>
              <a:t>Strategy focused on competitors.</a:t>
            </a:r>
          </a:p>
          <a:p>
            <a:r>
              <a:rPr lang="en-US" dirty="0" smtClean="0"/>
              <a:t>Shareholder value focused on profits.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3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of maximizing shareholder value created squadrons of MBAs with financial skills and values.</a:t>
            </a:r>
          </a:p>
          <a:p>
            <a:pPr lvl="1"/>
            <a:r>
              <a:rPr lang="en-US" dirty="0" err="1" smtClean="0"/>
              <a:t>Beancounters</a:t>
            </a:r>
            <a:r>
              <a:rPr lang="en-US" dirty="0" smtClean="0"/>
              <a:t> who wanted to delight shareholders.</a:t>
            </a:r>
          </a:p>
          <a:p>
            <a:r>
              <a:rPr lang="en-US" dirty="0" smtClean="0"/>
              <a:t>The concept of maximizing shareholder value came before the Internet wiped out barriers to entry and decimated an imbalance of knowledge that previously favored corporations.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39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Before the Internet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Porter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wrote the initial model for the Five Forces in 1979.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He wrote 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his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seminal book </a:t>
            </a:r>
            <a:r>
              <a:rPr lang="en-US" altLang="ja-JP" sz="2800" i="1" dirty="0">
                <a:ea typeface="ＭＳ Ｐゴシック" charset="0"/>
                <a:cs typeface="ＭＳ Ｐゴシック" charset="0"/>
              </a:rPr>
              <a:t>Competitive Strategy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in 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1981 and </a:t>
            </a:r>
            <a:r>
              <a:rPr lang="en-US" altLang="ja-JP" sz="2800" i="1" dirty="0" smtClean="0">
                <a:ea typeface="ＭＳ Ｐゴシック" charset="0"/>
                <a:cs typeface="ＭＳ Ｐゴシック" charset="0"/>
              </a:rPr>
              <a:t>Competitive </a:t>
            </a:r>
            <a:r>
              <a:rPr lang="en-US" altLang="ja-JP" sz="2800" i="1" dirty="0">
                <a:ea typeface="ＭＳ Ｐゴシック" charset="0"/>
                <a:cs typeface="ＭＳ Ｐゴシック" charset="0"/>
              </a:rPr>
              <a:t>Advantage 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in 1985.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Before the Internet </a:t>
            </a: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charset="0"/>
                <a:cs typeface="Tahoma" charset="0"/>
              </a:rPr>
              <a:t>Before </a:t>
            </a:r>
            <a:r>
              <a:rPr lang="en-US" sz="2800" dirty="0">
                <a:ea typeface="ＭＳ Ｐゴシック" charset="0"/>
                <a:cs typeface="Tahoma" charset="0"/>
              </a:rPr>
              <a:t>Google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  <a:cs typeface="Tahoma" charset="0"/>
              </a:rPr>
              <a:t>Before Napster, iTunes, and the iPod, iPhone, and </a:t>
            </a:r>
            <a:r>
              <a:rPr lang="en-US" dirty="0" err="1">
                <a:ea typeface="ＭＳ Ｐゴシック" charset="0"/>
                <a:cs typeface="Tahoma" charset="0"/>
              </a:rPr>
              <a:t>iPad</a:t>
            </a:r>
            <a:endParaRPr lang="en-US" dirty="0">
              <a:ea typeface="ＭＳ Ｐゴシック" charset="0"/>
              <a:cs typeface="Tahoma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  <a:cs typeface="Tahoma" charset="0"/>
              </a:rPr>
              <a:t>Before </a:t>
            </a:r>
            <a:r>
              <a:rPr lang="en-US" dirty="0" err="1">
                <a:ea typeface="ＭＳ Ｐゴシック" charset="0"/>
                <a:cs typeface="Tahoma" charset="0"/>
              </a:rPr>
              <a:t>craigslist.com</a:t>
            </a:r>
            <a:endParaRPr lang="en-US" dirty="0">
              <a:ea typeface="ＭＳ Ｐゴシック" charset="0"/>
              <a:cs typeface="Tahoma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He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didn’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t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consider how to compete with free.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75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246</TotalTime>
  <Words>593</Words>
  <Application>Microsoft Macintosh PowerPoint</Application>
  <PresentationFormat>On-screen Show (4:3)</PresentationFormat>
  <Paragraphs>62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</vt:lpstr>
      <vt:lpstr>The Evolution of Strategy</vt:lpstr>
      <vt:lpstr>Purpose</vt:lpstr>
      <vt:lpstr>Strategy</vt:lpstr>
      <vt:lpstr>PowerPoint Presentation</vt:lpstr>
      <vt:lpstr>PowerPoint Presentation</vt:lpstr>
      <vt:lpstr>PowerPoint Presentation</vt:lpstr>
      <vt:lpstr>Shareholder Value</vt:lpstr>
      <vt:lpstr>PowerPoint Presentation</vt:lpstr>
      <vt:lpstr>Before the Internet</vt:lpstr>
      <vt:lpstr>Before Behavioral Economics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Strategy</dc:title>
  <dc:creator>Charles Warner</dc:creator>
  <cp:lastModifiedBy>Charles Warner</cp:lastModifiedBy>
  <cp:revision>15</cp:revision>
  <dcterms:created xsi:type="dcterms:W3CDTF">2013-03-17T16:51:51Z</dcterms:created>
  <dcterms:modified xsi:type="dcterms:W3CDTF">2013-03-20T22:07:40Z</dcterms:modified>
</cp:coreProperties>
</file>