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</p:sldMasterIdLst>
  <p:notesMasterIdLst>
    <p:notesMasterId r:id="rId21"/>
  </p:notesMasterIdLst>
  <p:handoutMasterIdLst>
    <p:handoutMasterId r:id="rId22"/>
  </p:handoutMasterIdLst>
  <p:sldIdLst>
    <p:sldId id="285" r:id="rId2"/>
    <p:sldId id="286" r:id="rId3"/>
    <p:sldId id="287" r:id="rId4"/>
    <p:sldId id="294" r:id="rId5"/>
    <p:sldId id="295" r:id="rId6"/>
    <p:sldId id="297" r:id="rId7"/>
    <p:sldId id="299" r:id="rId8"/>
    <p:sldId id="312" r:id="rId9"/>
    <p:sldId id="300" r:id="rId10"/>
    <p:sldId id="313" r:id="rId11"/>
    <p:sldId id="304" r:id="rId12"/>
    <p:sldId id="257" r:id="rId13"/>
    <p:sldId id="314" r:id="rId14"/>
    <p:sldId id="259" r:id="rId15"/>
    <p:sldId id="269" r:id="rId16"/>
    <p:sldId id="265" r:id="rId17"/>
    <p:sldId id="305" r:id="rId18"/>
    <p:sldId id="306" r:id="rId19"/>
    <p:sldId id="316" r:id="rId20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36" y="-272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E684082-D01B-1845-8D7F-B1F8B749B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42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E293115-100F-C044-B3D6-4E6BA5AE7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1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75886C2B-CC27-CA47-8542-5091A2AE65EF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5E6891EB-4D72-EB43-9D28-6910369B6AD3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B726365C-E650-B84A-9630-B0BD0230CBB9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b="1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rgbClr val="FFA402"/>
                </a:solidFill>
                <a:latin typeface="Arial Black"/>
                <a:ea typeface="+mn-ea"/>
                <a:cs typeface="Arial Black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9499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688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F4A07-240D-7B4C-82CF-45E1C434B0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3794-4E3F-6F47-8D06-A2769240B3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C149C-6DE8-914A-AD92-5437C4ADE7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8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2886" y="38093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A04AA-ADE4-4842-9B9F-136C0535E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986" y="380761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4647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3282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807" y="380904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845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9C52E-3596-AC46-822D-EBB3CC6BB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AC2B-8F78-2F49-AF14-0D21970A46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  <a:prstGeom prst="rect">
            <a:avLst/>
          </a:prstGeom>
        </p:spPr>
        <p:txBody>
          <a:bodyPr/>
          <a:lstStyle>
            <a:lvl1pPr>
              <a:defRPr sz="1100" smtClean="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2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117F-EEB1-334C-9216-83D9149F9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5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209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7408C-0E1D-944C-A4E2-C9DB1E8BF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DAF41-A01F-7447-BE41-B85990291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SCHOOL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2454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5697538" y="6178550"/>
            <a:ext cx="253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solidFill>
                  <a:srgbClr val="FF9205"/>
                </a:solidFill>
                <a:latin typeface="Arial Black" charset="0"/>
                <a:cs typeface="Arial Black" charset="0"/>
              </a:rPr>
              <a:t>THE NEW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  <p:sldLayoutId id="2147483812" r:id="rId18"/>
    <p:sldLayoutId id="2147483813" r:id="rId19"/>
    <p:sldLayoutId id="2147483814" r:id="rId2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70000"/>
        <a:buFont typeface="Wingdings" charset="0"/>
        <a:buChar char="ü"/>
        <a:defRPr sz="28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65000"/>
        <a:buFont typeface="Wingdings" charset="0"/>
        <a:buChar char="ü"/>
        <a:defRPr sz="2400"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sz="2000"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ea typeface="MS PGothic" charset="0"/>
              </a:rPr>
              <a:t>Effective Listening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latin typeface="Tahoma" charset="0"/>
              <a:ea typeface="MS PGothic" charset="0"/>
            </a:endParaRP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fld id="{7BCA2B2D-69EC-D44E-A07F-4AB7A477DF03}" type="datetime1">
              <a:rPr lang="en-US" sz="1200">
                <a:solidFill>
                  <a:srgbClr val="FFFFFF"/>
                </a:solidFill>
              </a:rPr>
              <a:pPr/>
              <a:t>9/18/14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Do not think of a rebuttal.</a:t>
            </a:r>
          </a:p>
          <a:p>
            <a:pPr lvl="1"/>
            <a:r>
              <a:rPr lang="en-US" dirty="0">
                <a:ea typeface="MS PGothic" charset="0"/>
              </a:rPr>
              <a:t>If you continually rebut arguments, you’ll stop getting them and won’t learn anything.</a:t>
            </a:r>
          </a:p>
          <a:p>
            <a:pPr lvl="1"/>
            <a:r>
              <a:rPr lang="en-US" dirty="0">
                <a:ea typeface="MS PGothic" charset="0"/>
              </a:rPr>
              <a:t>If you think of a rebuttal while trying to listen, you can’t receive 100% of the information you hear.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7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Effective Listening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>
                <a:ea typeface="MS PGothic" charset="0"/>
              </a:rPr>
              <a:t>Respect the other side’s statements.</a:t>
            </a:r>
          </a:p>
          <a:p>
            <a:pPr lvl="1"/>
            <a:r>
              <a:rPr lang="en-US" dirty="0">
                <a:ea typeface="MS PGothic" charset="0"/>
              </a:rPr>
              <a:t>Respect and learn about their view of the world.</a:t>
            </a:r>
          </a:p>
          <a:p>
            <a:r>
              <a:rPr lang="en-US" sz="3000" dirty="0">
                <a:ea typeface="MS PGothic" charset="0"/>
              </a:rPr>
              <a:t>Listen for </a:t>
            </a:r>
            <a:r>
              <a:rPr lang="en-US" sz="3000" dirty="0" smtClean="0">
                <a:ea typeface="MS PGothic" charset="0"/>
              </a:rPr>
              <a:t>needs.</a:t>
            </a:r>
            <a:endParaRPr lang="en-US" sz="3000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Risk averse, conservative, entrepreneurial, </a:t>
            </a:r>
            <a:r>
              <a:rPr lang="en-US" dirty="0" smtClean="0">
                <a:ea typeface="MS PGothic" charset="0"/>
              </a:rPr>
              <a:t>need recognition</a:t>
            </a:r>
            <a:r>
              <a:rPr lang="en-US" dirty="0">
                <a:ea typeface="MS PGothic" charset="0"/>
              </a:rPr>
              <a:t>, </a:t>
            </a:r>
            <a:r>
              <a:rPr lang="en-US" dirty="0" smtClean="0">
                <a:ea typeface="MS PGothic" charset="0"/>
              </a:rPr>
              <a:t>need affiliation</a:t>
            </a:r>
            <a:r>
              <a:rPr lang="en-US" dirty="0">
                <a:ea typeface="MS PGothic" charset="0"/>
              </a:rPr>
              <a:t>, goal oriented, etc.</a:t>
            </a:r>
          </a:p>
          <a:p>
            <a:r>
              <a:rPr lang="en-US" sz="3000" dirty="0">
                <a:ea typeface="MS PGothic" charset="0"/>
              </a:rPr>
              <a:t>Be very sensitive to </a:t>
            </a:r>
            <a:r>
              <a:rPr lang="en-US" sz="3000" dirty="0" smtClean="0">
                <a:ea typeface="MS PGothic" charset="0"/>
              </a:rPr>
              <a:t>emotions.</a:t>
            </a:r>
          </a:p>
          <a:p>
            <a:pPr lvl="1"/>
            <a:r>
              <a:rPr lang="en-US" sz="2600" dirty="0" smtClean="0">
                <a:ea typeface="MS PGothic" charset="0"/>
              </a:rPr>
              <a:t>Non-verbal clues.</a:t>
            </a:r>
            <a:endParaRPr lang="en-US" sz="2600" dirty="0">
              <a:ea typeface="MS PGothic" charset="0"/>
            </a:endParaRPr>
          </a:p>
          <a:p>
            <a:r>
              <a:rPr lang="en-US" sz="3000" dirty="0">
                <a:ea typeface="MS PGothic" charset="0"/>
              </a:rPr>
              <a:t>Listen in synchronization – don’t mimic.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Effective Listening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Concentrate on the speaker </a:t>
            </a:r>
            <a:r>
              <a:rPr lang="en-US" dirty="0" smtClean="0">
                <a:ea typeface="MS PGothic" charset="0"/>
              </a:rPr>
              <a:t>(have open </a:t>
            </a:r>
            <a:r>
              <a:rPr lang="en-US" dirty="0">
                <a:ea typeface="MS PGothic" charset="0"/>
              </a:rPr>
              <a:t>body language).</a:t>
            </a:r>
          </a:p>
          <a:p>
            <a:r>
              <a:rPr lang="en-US" dirty="0">
                <a:ea typeface="MS PGothic" charset="0"/>
              </a:rPr>
              <a:t>Acknowledge, don’t always agree.</a:t>
            </a:r>
          </a:p>
          <a:p>
            <a:pPr lvl="1"/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Oh,</a:t>
            </a:r>
            <a:r>
              <a:rPr lang="ja-JP" altLang="en-US" dirty="0">
                <a:ea typeface="MS PGothic" charset="0"/>
              </a:rPr>
              <a:t>”</a:t>
            </a:r>
            <a:r>
              <a:rPr lang="en-US" altLang="ja-JP" dirty="0">
                <a:ea typeface="MS PGothic" charset="0"/>
              </a:rPr>
              <a:t>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Uh-Uh,</a:t>
            </a:r>
            <a:r>
              <a:rPr lang="ja-JP" altLang="en-US" dirty="0">
                <a:ea typeface="MS PGothic" charset="0"/>
              </a:rPr>
              <a:t>”</a:t>
            </a:r>
            <a:r>
              <a:rPr lang="en-US" altLang="ja-JP" dirty="0">
                <a:ea typeface="MS PGothic" charset="0"/>
              </a:rPr>
              <a:t>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I see,</a:t>
            </a:r>
            <a:r>
              <a:rPr lang="ja-JP" altLang="en-US" dirty="0">
                <a:ea typeface="MS PGothic" charset="0"/>
              </a:rPr>
              <a:t>”</a:t>
            </a:r>
            <a:r>
              <a:rPr lang="en-US" altLang="ja-JP" dirty="0">
                <a:ea typeface="MS PGothic" charset="0"/>
              </a:rPr>
              <a:t> e.g.</a:t>
            </a:r>
          </a:p>
          <a:p>
            <a:pPr lvl="1"/>
            <a:r>
              <a:rPr lang="en-US" dirty="0">
                <a:ea typeface="MS PGothic" charset="0"/>
              </a:rPr>
              <a:t>Don</a:t>
            </a:r>
            <a:r>
              <a:rPr lang="ja-JP" altLang="en-US" dirty="0">
                <a:ea typeface="MS PGothic" charset="0"/>
              </a:rPr>
              <a:t>’</a:t>
            </a:r>
            <a:r>
              <a:rPr lang="en-US" altLang="ja-JP" dirty="0">
                <a:ea typeface="MS PGothic" charset="0"/>
              </a:rPr>
              <a:t>t say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 smtClean="0">
                <a:ea typeface="MS PGothic" charset="0"/>
              </a:rPr>
              <a:t>Good</a:t>
            </a:r>
            <a:r>
              <a:rPr lang="ja-JP" altLang="en-US" dirty="0" smtClean="0">
                <a:ea typeface="MS PGothic" charset="0"/>
              </a:rPr>
              <a:t>”</a:t>
            </a:r>
            <a:r>
              <a:rPr lang="en-US" altLang="ja-JP" dirty="0" smtClean="0">
                <a:ea typeface="MS PGothic" charset="0"/>
              </a:rPr>
              <a:t> </a:t>
            </a:r>
            <a:r>
              <a:rPr lang="en-US" altLang="ja-JP" dirty="0">
                <a:ea typeface="MS PGothic" charset="0"/>
              </a:rPr>
              <a:t>or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You</a:t>
            </a:r>
            <a:r>
              <a:rPr lang="ja-JP" altLang="en-US" dirty="0">
                <a:ea typeface="MS PGothic" charset="0"/>
              </a:rPr>
              <a:t>’</a:t>
            </a:r>
            <a:r>
              <a:rPr lang="en-US" altLang="ja-JP" dirty="0">
                <a:ea typeface="MS PGothic" charset="0"/>
              </a:rPr>
              <a:t>re </a:t>
            </a:r>
            <a:r>
              <a:rPr lang="en-US" altLang="ja-JP" dirty="0" smtClean="0">
                <a:ea typeface="MS PGothic" charset="0"/>
              </a:rPr>
              <a:t>right</a:t>
            </a:r>
            <a:r>
              <a:rPr lang="ja-JP" altLang="en-US" dirty="0" smtClean="0">
                <a:ea typeface="MS PGothic" charset="0"/>
              </a:rPr>
              <a:t>”</a:t>
            </a:r>
            <a:r>
              <a:rPr lang="en-US" altLang="ja-JP" dirty="0" smtClean="0">
                <a:ea typeface="MS PGothic" charset="0"/>
              </a:rPr>
              <a:t> </a:t>
            </a:r>
            <a:r>
              <a:rPr lang="en-US" altLang="ja-JP" dirty="0">
                <a:ea typeface="MS PGothic" charset="0"/>
              </a:rPr>
              <a:t>– </a:t>
            </a:r>
            <a:r>
              <a:rPr lang="en-US" altLang="ja-JP" dirty="0" smtClean="0">
                <a:ea typeface="MS PGothic" charset="0"/>
              </a:rPr>
              <a:t>you’re being judgmental</a:t>
            </a:r>
            <a:r>
              <a:rPr lang="en-US" altLang="ja-JP" dirty="0">
                <a:ea typeface="MS PGothic" charset="0"/>
              </a:rPr>
              <a:t>.</a:t>
            </a:r>
          </a:p>
          <a:p>
            <a:r>
              <a:rPr lang="en-US" dirty="0">
                <a:ea typeface="MS PGothic" charset="0"/>
              </a:rPr>
              <a:t>Don’t react emotionally.</a:t>
            </a:r>
          </a:p>
          <a:p>
            <a:pPr lvl="1"/>
            <a:r>
              <a:rPr lang="en-US" dirty="0">
                <a:ea typeface="MS PGothic" charset="0"/>
              </a:rPr>
              <a:t>Control your emotions</a:t>
            </a:r>
            <a:r>
              <a:rPr lang="en-US" dirty="0" smtClean="0">
                <a:ea typeface="MS PGothic" charset="0"/>
              </a:rPr>
              <a:t>.</a:t>
            </a:r>
            <a:endParaRPr lang="en-US" dirty="0">
              <a:ea typeface="MS P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Listen with authenticity.</a:t>
            </a:r>
          </a:p>
          <a:p>
            <a:pPr lvl="1"/>
            <a:r>
              <a:rPr lang="en-US" dirty="0">
                <a:ea typeface="MS PGothic" charset="0"/>
              </a:rPr>
              <a:t>Be yourself, others can tell when you’re not sincere</a:t>
            </a:r>
            <a:r>
              <a:rPr lang="en-US" dirty="0" smtClean="0">
                <a:ea typeface="MS PGothic" charset="0"/>
              </a:rPr>
              <a:t>.</a:t>
            </a:r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dirty="0">
                <a:ea typeface="MS PGothic" charset="0"/>
              </a:rPr>
              <a:t>Non-Verbal Communication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 fontScale="92500" lnSpcReduction="10000"/>
          </a:bodyPr>
          <a:lstStyle/>
          <a:p>
            <a:r>
              <a:rPr lang="en-US" dirty="0">
                <a:ea typeface="MS PGothic" charset="0"/>
              </a:rPr>
              <a:t>Non-verbal communication conveys 65% of a message’</a:t>
            </a:r>
            <a:r>
              <a:rPr lang="en-US" altLang="ja-JP" dirty="0">
                <a:ea typeface="MS PGothic" charset="0"/>
              </a:rPr>
              <a:t>s meaning.</a:t>
            </a:r>
          </a:p>
          <a:p>
            <a:r>
              <a:rPr lang="en-US" dirty="0">
                <a:ea typeface="MS PGothic" charset="0"/>
              </a:rPr>
              <a:t>Look for individual body language.</a:t>
            </a:r>
          </a:p>
          <a:p>
            <a:pPr lvl="1"/>
            <a:r>
              <a:rPr lang="en-US" dirty="0">
                <a:ea typeface="MS PGothic" charset="0"/>
              </a:rPr>
              <a:t>No universal body language.</a:t>
            </a:r>
          </a:p>
          <a:p>
            <a:r>
              <a:rPr lang="en-US" dirty="0">
                <a:ea typeface="MS PGothic" charset="0"/>
              </a:rPr>
              <a:t>Use gestures, space, openness, and your body language to:</a:t>
            </a:r>
          </a:p>
          <a:p>
            <a:pPr lvl="1"/>
            <a:r>
              <a:rPr lang="en-US" dirty="0">
                <a:ea typeface="MS PGothic" charset="0"/>
              </a:rPr>
              <a:t>Give the message you care about and like the other person.</a:t>
            </a:r>
          </a:p>
          <a:p>
            <a:pPr lvl="1"/>
            <a:r>
              <a:rPr lang="en-US" i="1" dirty="0">
                <a:ea typeface="MS PGothic" charset="0"/>
              </a:rPr>
              <a:t>Match their style and pace</a:t>
            </a:r>
            <a:r>
              <a:rPr lang="en-US" dirty="0">
                <a:ea typeface="MS PGothic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Non-Judgmental Listening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Goals:</a:t>
            </a:r>
          </a:p>
          <a:p>
            <a:pPr lvl="1">
              <a:buSzPct val="75000"/>
              <a:buFont typeface="+mj-lt"/>
              <a:buAutoNum type="arabicPeriod"/>
            </a:pPr>
            <a:r>
              <a:rPr lang="en-US" dirty="0">
                <a:ea typeface="MS PGothic" charset="0"/>
              </a:rPr>
              <a:t>To understand the other person’</a:t>
            </a:r>
            <a:r>
              <a:rPr lang="en-US" altLang="ja-JP" dirty="0">
                <a:ea typeface="MS PGothic" charset="0"/>
              </a:rPr>
              <a:t>s needs</a:t>
            </a:r>
          </a:p>
          <a:p>
            <a:pPr lvl="2">
              <a:buSzPct val="75000"/>
            </a:pPr>
            <a:r>
              <a:rPr lang="en-US" dirty="0">
                <a:ea typeface="MS PGothic" charset="0"/>
              </a:rPr>
              <a:t>Often, the other person just needs to </a:t>
            </a:r>
            <a:r>
              <a:rPr lang="en-US" dirty="0" smtClean="0">
                <a:ea typeface="MS PGothic" charset="0"/>
              </a:rPr>
              <a:t>talk.</a:t>
            </a:r>
          </a:p>
          <a:p>
            <a:pPr lvl="1">
              <a:buSzPct val="75000"/>
              <a:buFont typeface="+mj-lt"/>
              <a:buAutoNum type="arabicPeriod"/>
            </a:pPr>
            <a:r>
              <a:rPr lang="en-US" dirty="0" smtClean="0">
                <a:ea typeface="MS PGothic" charset="0"/>
              </a:rPr>
              <a:t>To </a:t>
            </a:r>
            <a:r>
              <a:rPr lang="en-US" dirty="0">
                <a:ea typeface="MS PGothic" charset="0"/>
              </a:rPr>
              <a:t>understand another person’</a:t>
            </a:r>
            <a:r>
              <a:rPr lang="en-US" altLang="ja-JP" dirty="0">
                <a:ea typeface="MS PGothic" charset="0"/>
              </a:rPr>
              <a:t>s unique perception of </a:t>
            </a:r>
            <a:r>
              <a:rPr lang="en-US" altLang="ja-JP" dirty="0" smtClean="0">
                <a:ea typeface="MS PGothic" charset="0"/>
              </a:rPr>
              <a:t>his/her</a:t>
            </a:r>
            <a:r>
              <a:rPr lang="en-US" altLang="ja-JP" dirty="0" smtClean="0">
                <a:ea typeface="MS PGothic" charset="0"/>
              </a:rPr>
              <a:t> </a:t>
            </a:r>
            <a:r>
              <a:rPr lang="en-US" altLang="ja-JP" dirty="0">
                <a:ea typeface="MS PGothic" charset="0"/>
              </a:rPr>
              <a:t>world.</a:t>
            </a:r>
            <a:endParaRPr lang="en-US" dirty="0">
              <a:ea typeface="MS PGothic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0925" y="56769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lvl="1"/>
            <a:endParaRPr lang="en-US" sz="1800">
              <a:latin typeface="Times New Roman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74725" y="5753100"/>
            <a:ext cx="6230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 i="1">
                <a:latin typeface="Times New Roman" charset="0"/>
              </a:rPr>
              <a:t>Sales Effectiveness Training, </a:t>
            </a:r>
            <a:r>
              <a:rPr lang="en-US" sz="1400">
                <a:latin typeface="Times New Roman" charset="0"/>
              </a:rPr>
              <a:t> Carl Zaiss and Thomas Gordon, Penguin Books, 1993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Non-Judgmental Listening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Develop a non-threatening, non-confrontational attitude so people feel secure in opening up, revealing personal information.</a:t>
            </a:r>
          </a:p>
          <a:p>
            <a:pPr lvl="1"/>
            <a:r>
              <a:rPr lang="en-US" dirty="0">
                <a:ea typeface="MS PGothic" charset="0"/>
              </a:rPr>
              <a:t>Offer personal information first and then trade it.</a:t>
            </a:r>
          </a:p>
          <a:p>
            <a:pPr lvl="1"/>
            <a:r>
              <a:rPr lang="en-US" dirty="0">
                <a:ea typeface="MS PGothic" charset="0"/>
              </a:rPr>
              <a:t>Find something you have in common with the other person.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867400"/>
            <a:ext cx="6230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 i="1" dirty="0">
                <a:latin typeface="Times New Roman" charset="0"/>
              </a:rPr>
              <a:t>Sales Effectiveness Training, </a:t>
            </a:r>
            <a:r>
              <a:rPr lang="en-US" sz="1400" dirty="0">
                <a:latin typeface="Times New Roman" charset="0"/>
              </a:rPr>
              <a:t> Carl </a:t>
            </a:r>
            <a:r>
              <a:rPr lang="en-US" sz="1400" dirty="0" err="1">
                <a:latin typeface="Times New Roman" charset="0"/>
              </a:rPr>
              <a:t>Zaiss</a:t>
            </a:r>
            <a:r>
              <a:rPr lang="en-US" sz="1400" dirty="0">
                <a:latin typeface="Times New Roman" charset="0"/>
              </a:rPr>
              <a:t> and Thomas Gordon, Penguin Books, 1993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Effective </a:t>
            </a:r>
            <a:r>
              <a:rPr lang="en-US" dirty="0" smtClean="0">
                <a:ea typeface="MS PGothic" charset="0"/>
              </a:rPr>
              <a:t>Listening Rules</a:t>
            </a:r>
            <a:endParaRPr lang="en-US" dirty="0">
              <a:ea typeface="MS PGothic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313613" cy="4056062"/>
          </a:xfrm>
        </p:spPr>
        <p:txBody>
          <a:bodyPr rtlCol="0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SzPct val="75000"/>
              <a:buFont typeface="Tahoma" charset="0"/>
              <a:buAutoNum type="arabicPeriod"/>
              <a:defRPr/>
            </a:pPr>
            <a:r>
              <a:rPr lang="en-US" dirty="0">
                <a:ea typeface="MS PGothic" charset="0"/>
              </a:rPr>
              <a:t>Listen carefully, actively. </a:t>
            </a:r>
          </a:p>
          <a:p>
            <a:pPr marL="514350" indent="-514350" fontAlgn="auto">
              <a:spcAft>
                <a:spcPts val="0"/>
              </a:spcAft>
              <a:buSzPct val="75000"/>
              <a:buFont typeface="Tahoma" charset="0"/>
              <a:buAutoNum type="arabicPeriod"/>
              <a:defRPr/>
            </a:pPr>
            <a:r>
              <a:rPr lang="en-US" i="1" dirty="0" smtClean="0">
                <a:ea typeface="MS PGothic" charset="0"/>
              </a:rPr>
              <a:t>Repeat </a:t>
            </a:r>
            <a:r>
              <a:rPr lang="en-US" dirty="0" smtClean="0">
                <a:ea typeface="MS PGothic" charset="0"/>
              </a:rPr>
              <a:t>(precisely) their objection/question.</a:t>
            </a:r>
            <a:endParaRPr lang="en-US" dirty="0">
              <a:ea typeface="MS PGothic" charset="0"/>
            </a:endParaRPr>
          </a:p>
          <a:p>
            <a:pPr marL="914400" lvl="1" indent="-457200" fontAlgn="auto">
              <a:spcAft>
                <a:spcPts val="0"/>
              </a:spcAft>
              <a:buSzPct val="75000"/>
              <a:buFont typeface="Arial" charset="0"/>
              <a:buNone/>
              <a:defRPr/>
            </a:pPr>
            <a:r>
              <a:rPr lang="en-US" dirty="0">
                <a:ea typeface="MS PGothic" charset="0"/>
              </a:rPr>
              <a:t>-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Let me make sure I understand your </a:t>
            </a:r>
            <a:r>
              <a:rPr lang="en-US" altLang="ja-JP" dirty="0" smtClean="0">
                <a:ea typeface="MS PGothic" charset="0"/>
              </a:rPr>
              <a:t>objection…</a:t>
            </a:r>
            <a:r>
              <a:rPr lang="en-US" altLang="ja-JP" dirty="0">
                <a:ea typeface="MS PGothic" charset="0"/>
              </a:rPr>
              <a:t>you feel our prices are too high?</a:t>
            </a:r>
            <a:r>
              <a:rPr lang="ja-JP" altLang="en-US" dirty="0">
                <a:ea typeface="MS PGothic" charset="0"/>
              </a:rPr>
              <a:t>”</a:t>
            </a:r>
            <a:endParaRPr lang="en-US" altLang="ja-JP" dirty="0">
              <a:ea typeface="MS PGothic" charset="0"/>
            </a:endParaRPr>
          </a:p>
          <a:p>
            <a:pPr marL="514350" indent="-514350" fontAlgn="auto">
              <a:spcAft>
                <a:spcPts val="0"/>
              </a:spcAft>
              <a:buSzPct val="75000"/>
              <a:buFont typeface="Tahoma" charset="0"/>
              <a:buAutoNum type="arabicPeriod"/>
              <a:defRPr/>
            </a:pPr>
            <a:r>
              <a:rPr lang="en-US" dirty="0">
                <a:ea typeface="MS PGothic" charset="0"/>
              </a:rPr>
              <a:t>Get their agreement that you understand.</a:t>
            </a:r>
          </a:p>
          <a:p>
            <a:pPr marL="914400" lvl="1" indent="-457200" fontAlgn="auto">
              <a:spcAft>
                <a:spcPts val="0"/>
              </a:spcAft>
              <a:buSzPct val="75000"/>
              <a:buFont typeface="Arial" charset="0"/>
              <a:buNone/>
              <a:defRPr/>
            </a:pPr>
            <a:r>
              <a:rPr lang="en-US" dirty="0">
                <a:ea typeface="MS PGothic" charset="0"/>
              </a:rPr>
              <a:t>-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Is that correct?</a:t>
            </a:r>
            <a:r>
              <a:rPr lang="ja-JP" altLang="en-US" dirty="0">
                <a:ea typeface="MS PGothic" charset="0"/>
              </a:rPr>
              <a:t>”</a:t>
            </a:r>
            <a:endParaRPr lang="en-US" altLang="ja-JP" dirty="0">
              <a:ea typeface="MS PGothic" charset="0"/>
            </a:endParaRPr>
          </a:p>
          <a:p>
            <a:pPr marL="514350" indent="-514350" fontAlgn="auto">
              <a:spcAft>
                <a:spcPts val="0"/>
              </a:spcAft>
              <a:buSzPct val="75000"/>
              <a:buFont typeface="Tahoma" charset="0"/>
              <a:buAutoNum type="arabicPeriod"/>
              <a:defRPr/>
            </a:pPr>
            <a:r>
              <a:rPr lang="en-US" dirty="0">
                <a:ea typeface="MS PGothic" charset="0"/>
              </a:rPr>
              <a:t>Respond with a form of an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I understand</a:t>
            </a:r>
            <a:r>
              <a:rPr lang="ja-JP" altLang="en-US" dirty="0">
                <a:ea typeface="MS PGothic" charset="0"/>
              </a:rPr>
              <a:t>”</a:t>
            </a:r>
            <a:r>
              <a:rPr lang="en-US" altLang="ja-JP" dirty="0">
                <a:ea typeface="MS PGothic" charset="0"/>
              </a:rPr>
              <a:t> </a:t>
            </a:r>
            <a:r>
              <a:rPr lang="en-US" altLang="ja-JP" dirty="0" smtClean="0">
                <a:ea typeface="MS PGothic" charset="0"/>
              </a:rPr>
              <a:t>statement.</a:t>
            </a:r>
          </a:p>
          <a:p>
            <a:pPr marL="400050" lvl="1" indent="0">
              <a:buSzPct val="75000"/>
              <a:buNone/>
              <a:defRPr/>
            </a:pPr>
            <a:r>
              <a:rPr lang="en-US" dirty="0" smtClean="0">
                <a:ea typeface="MS PGothic" charset="0"/>
              </a:rPr>
              <a:t>- </a:t>
            </a: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Feel, felt, </a:t>
            </a:r>
            <a:r>
              <a:rPr lang="en-US" altLang="ja-JP" dirty="0" smtClean="0">
                <a:ea typeface="MS PGothic" charset="0"/>
              </a:rPr>
              <a:t>found,</a:t>
            </a:r>
            <a:r>
              <a:rPr lang="ja-JP" altLang="en-US" dirty="0" smtClean="0">
                <a:ea typeface="MS PGothic" charset="0"/>
              </a:rPr>
              <a:t>”</a:t>
            </a:r>
            <a:r>
              <a:rPr lang="en-US" altLang="ja-JP" dirty="0" smtClean="0">
                <a:ea typeface="MS PGothic" charset="0"/>
              </a:rPr>
              <a:t> e.g.</a:t>
            </a:r>
            <a:endParaRPr lang="en-US" dirty="0"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Feel, Felt, Found</a:t>
            </a:r>
            <a:r>
              <a:rPr lang="ja-JP" altLang="en-US" dirty="0">
                <a:ea typeface="MS PGothic" charset="0"/>
              </a:rPr>
              <a:t>”</a:t>
            </a:r>
            <a:endParaRPr lang="en-US" dirty="0">
              <a:ea typeface="MS PGothic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3613" cy="4056062"/>
          </a:xfrm>
        </p:spPr>
        <p:txBody>
          <a:bodyPr/>
          <a:lstStyle/>
          <a:p>
            <a:r>
              <a:rPr lang="en-US" dirty="0">
                <a:ea typeface="MS PGothic" charset="0"/>
              </a:rPr>
              <a:t>Respond: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I understand how you </a:t>
            </a:r>
            <a:r>
              <a:rPr lang="en-US" altLang="ja-JP" i="1" dirty="0">
                <a:ea typeface="MS PGothic" charset="0"/>
              </a:rPr>
              <a:t>feel</a:t>
            </a:r>
            <a:r>
              <a:rPr lang="en-US" altLang="ja-JP" dirty="0">
                <a:ea typeface="MS PGothic" charset="0"/>
              </a:rPr>
              <a:t> …</a:t>
            </a:r>
            <a:r>
              <a:rPr lang="ja-JP" altLang="en-US" dirty="0">
                <a:ea typeface="MS PGothic" charset="0"/>
              </a:rPr>
              <a:t>”</a:t>
            </a:r>
            <a:endParaRPr lang="en-US" altLang="ja-JP" dirty="0">
              <a:ea typeface="MS PGothic" charset="0"/>
            </a:endParaRPr>
          </a:p>
          <a:p>
            <a:pPr lvl="2">
              <a:buSzPct val="75000"/>
            </a:pPr>
            <a:r>
              <a:rPr lang="en-US" dirty="0">
                <a:ea typeface="MS PGothic" charset="0"/>
              </a:rPr>
              <a:t>Acknowledges their feelings and honors </a:t>
            </a:r>
            <a:r>
              <a:rPr lang="en-US" dirty="0" smtClean="0">
                <a:ea typeface="MS PGothic" charset="0"/>
              </a:rPr>
              <a:t>their point of view.</a:t>
            </a:r>
            <a:endParaRPr lang="en-US" dirty="0">
              <a:ea typeface="MS PGothic" charset="0"/>
            </a:endParaRP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Many people have </a:t>
            </a:r>
            <a:r>
              <a:rPr lang="en-US" altLang="ja-JP" i="1" dirty="0">
                <a:ea typeface="MS PGothic" charset="0"/>
              </a:rPr>
              <a:t>felt</a:t>
            </a:r>
            <a:r>
              <a:rPr lang="en-US" altLang="ja-JP" dirty="0">
                <a:ea typeface="MS PGothic" charset="0"/>
              </a:rPr>
              <a:t> the same way …</a:t>
            </a:r>
            <a:r>
              <a:rPr lang="ja-JP" altLang="en-US" dirty="0">
                <a:ea typeface="MS PGothic" charset="0"/>
              </a:rPr>
              <a:t>”</a:t>
            </a:r>
            <a:endParaRPr lang="en-US" altLang="ja-JP" dirty="0">
              <a:ea typeface="MS PGothic" charset="0"/>
            </a:endParaRPr>
          </a:p>
          <a:p>
            <a:pPr lvl="2">
              <a:buSzPct val="75000"/>
            </a:pPr>
            <a:r>
              <a:rPr lang="en-US" dirty="0">
                <a:ea typeface="MS PGothic" charset="0"/>
              </a:rPr>
              <a:t>Reinforces and  legitimizes their opinions so they </a:t>
            </a:r>
            <a:r>
              <a:rPr lang="en-US" dirty="0" smtClean="0">
                <a:ea typeface="MS PGothic" charset="0"/>
              </a:rPr>
              <a:t>they don’t feel</a:t>
            </a:r>
            <a:r>
              <a:rPr lang="en-US" altLang="ja-JP" dirty="0" smtClean="0">
                <a:ea typeface="MS PGothic" charset="0"/>
              </a:rPr>
              <a:t> </a:t>
            </a:r>
            <a:r>
              <a:rPr lang="en-US" altLang="ja-JP" dirty="0">
                <a:ea typeface="MS PGothic" charset="0"/>
              </a:rPr>
              <a:t>stupid or silly.</a:t>
            </a:r>
          </a:p>
          <a:p>
            <a:pPr marL="914400" lvl="1" indent="-457200">
              <a:buSzPct val="75000"/>
              <a:buFont typeface="+mj-lt"/>
              <a:buAutoNum type="arabicPeriod"/>
            </a:pPr>
            <a:r>
              <a:rPr lang="ja-JP" altLang="en-US" dirty="0">
                <a:ea typeface="MS PGothic" charset="0"/>
              </a:rPr>
              <a:t>“</a:t>
            </a:r>
            <a:r>
              <a:rPr lang="en-US" altLang="ja-JP" dirty="0">
                <a:ea typeface="MS PGothic" charset="0"/>
              </a:rPr>
              <a:t>But </a:t>
            </a:r>
            <a:r>
              <a:rPr lang="en-US" altLang="ja-JP" dirty="0" smtClean="0">
                <a:ea typeface="MS PGothic" charset="0"/>
              </a:rPr>
              <a:t>we’ve </a:t>
            </a:r>
            <a:r>
              <a:rPr lang="en-US" altLang="ja-JP" i="1" dirty="0">
                <a:ea typeface="MS PGothic" charset="0"/>
              </a:rPr>
              <a:t>found</a:t>
            </a:r>
            <a:r>
              <a:rPr lang="en-US" altLang="ja-JP" dirty="0">
                <a:ea typeface="MS PGothic" charset="0"/>
              </a:rPr>
              <a:t> that higher prices are based on three things: highly targeted content, </a:t>
            </a:r>
            <a:r>
              <a:rPr lang="en-US" altLang="ja-JP" dirty="0" smtClean="0">
                <a:ea typeface="MS PGothic" charset="0"/>
              </a:rPr>
              <a:t>high demand and high response rates.”</a:t>
            </a:r>
            <a:endParaRPr lang="en-US" dirty="0">
              <a:ea typeface="MS PGothic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Listening Exercise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91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/>
              <a:t>Find a Partner</a:t>
            </a:r>
          </a:p>
          <a:p>
            <a:pPr lvl="1"/>
            <a:r>
              <a:rPr lang="en-US" dirty="0"/>
              <a:t>One is the salesperson, the other the client.</a:t>
            </a:r>
          </a:p>
          <a:p>
            <a:pPr lvl="2"/>
            <a:r>
              <a:rPr lang="en-US" sz="2400" dirty="0"/>
              <a:t>Client states an objection, salesperson goes through the four steps of Effective Listening.</a:t>
            </a:r>
          </a:p>
          <a:p>
            <a:pPr marL="1828800" lvl="3" indent="-457200">
              <a:buSzPct val="75000"/>
              <a:buFont typeface="+mj-lt"/>
              <a:buAutoNum type="arabicPeriod"/>
            </a:pPr>
            <a:r>
              <a:rPr lang="en-US" sz="2600" b="1" dirty="0" smtClean="0"/>
              <a:t>Listen </a:t>
            </a:r>
            <a:r>
              <a:rPr lang="en-US" sz="2600" b="1" dirty="0" smtClean="0"/>
              <a:t>actively.</a:t>
            </a:r>
          </a:p>
          <a:p>
            <a:pPr marL="1828800" lvl="3" indent="-457200">
              <a:buSzPct val="75000"/>
              <a:buFont typeface="+mj-lt"/>
              <a:buAutoNum type="arabicPeriod"/>
            </a:pPr>
            <a:r>
              <a:rPr lang="en-US" sz="2400" b="1" dirty="0" smtClean="0"/>
              <a:t>Repeats the objection.</a:t>
            </a:r>
            <a:endParaRPr lang="en-US" sz="2400" b="1" dirty="0"/>
          </a:p>
          <a:p>
            <a:pPr lvl="4"/>
            <a:r>
              <a:rPr lang="ja-JP" altLang="en-US" sz="2300" dirty="0">
                <a:latin typeface="Arial"/>
              </a:rPr>
              <a:t>“</a:t>
            </a:r>
            <a:r>
              <a:rPr lang="en-US" sz="2300" dirty="0"/>
              <a:t>Let me make sure I understand what you are saying</a:t>
            </a:r>
            <a:r>
              <a:rPr lang="en-US" sz="2300" dirty="0" smtClean="0"/>
              <a:t>. You feel our prices are too high.</a:t>
            </a:r>
            <a:r>
              <a:rPr lang="ja-JP" altLang="en-US" sz="2300" dirty="0" smtClean="0">
                <a:latin typeface="Arial"/>
              </a:rPr>
              <a:t>”</a:t>
            </a:r>
            <a:endParaRPr lang="en-US" altLang="ja-JP" sz="2300" dirty="0" smtClean="0">
              <a:latin typeface="Arial"/>
            </a:endParaRPr>
          </a:p>
          <a:p>
            <a:pPr marL="1828800" lvl="3" indent="-457200">
              <a:buSzPct val="75000"/>
              <a:buFont typeface="+mj-lt"/>
              <a:buAutoNum type="arabicPeriod"/>
            </a:pPr>
            <a:r>
              <a:rPr lang="en-US" sz="2400" b="1" dirty="0" smtClean="0"/>
              <a:t>Gets agreement of understanding.</a:t>
            </a:r>
            <a:endParaRPr lang="en-US" sz="2400" b="1" dirty="0"/>
          </a:p>
          <a:p>
            <a:pPr lvl="4"/>
            <a:r>
              <a:rPr lang="ja-JP" altLang="en-US" sz="2300" dirty="0">
                <a:latin typeface="Arial"/>
              </a:rPr>
              <a:t>“</a:t>
            </a:r>
            <a:r>
              <a:rPr lang="en-US" sz="2300" dirty="0"/>
              <a:t>Is that correct?</a:t>
            </a:r>
            <a:r>
              <a:rPr lang="ja-JP" altLang="en-US" sz="2300" dirty="0" smtClean="0">
                <a:latin typeface="Arial"/>
              </a:rPr>
              <a:t>”</a:t>
            </a:r>
            <a:endParaRPr lang="en-US" altLang="ja-JP" sz="2300" dirty="0" smtClean="0">
              <a:latin typeface="Arial"/>
            </a:endParaRPr>
          </a:p>
          <a:p>
            <a:pPr marL="1828800" lvl="3" indent="-457200">
              <a:buSzPct val="75000"/>
              <a:buFont typeface="+mj-lt"/>
              <a:buAutoNum type="arabicPeriod"/>
            </a:pPr>
            <a:r>
              <a:rPr lang="en-US" sz="2400" b="1" dirty="0" smtClean="0"/>
              <a:t>Responds with a form of “feel,” “felt,” “found.”</a:t>
            </a:r>
            <a:endParaRPr lang="en-US" sz="2400" b="1" dirty="0"/>
          </a:p>
          <a:p>
            <a:pPr lvl="4"/>
            <a:r>
              <a:rPr lang="ja-JP" altLang="en-US" sz="2300" dirty="0">
                <a:latin typeface="Arial"/>
              </a:rPr>
              <a:t>“</a:t>
            </a:r>
            <a:r>
              <a:rPr lang="en-US" sz="2300" dirty="0"/>
              <a:t>I understand how you feel, others have felt the same way, but we have found …</a:t>
            </a:r>
            <a:r>
              <a:rPr lang="ja-JP" altLang="en-US" sz="2300" dirty="0" smtClean="0">
                <a:latin typeface="Arial"/>
              </a:rPr>
              <a:t>”</a:t>
            </a:r>
            <a:endParaRPr lang="en-US" altLang="ja-JP" sz="2300" dirty="0" smtClean="0">
              <a:latin typeface="Arial"/>
            </a:endParaRPr>
          </a:p>
          <a:p>
            <a:pPr marL="1597025" lvl="4" indent="0">
              <a:buNone/>
            </a:pPr>
            <a:endParaRPr lang="en-US" sz="2300" dirty="0"/>
          </a:p>
          <a:p>
            <a:pPr lvl="1"/>
            <a:r>
              <a:rPr lang="en-US" dirty="0"/>
              <a:t>Switch roles after three attempts.</a:t>
            </a:r>
          </a:p>
        </p:txBody>
      </p:sp>
    </p:spTree>
    <p:extLst>
      <p:ext uri="{BB962C8B-B14F-4D97-AF65-F5344CB8AC3E}">
        <p14:creationId xmlns:p14="http://schemas.microsoft.com/office/powerpoint/2010/main" val="59543550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  <a:cs typeface="MS PGothic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ea typeface="MS PGothic" charset="0"/>
              </a:rPr>
              <a:t>The single most important skill in personal relationships, selling, negotiating, and managing is </a:t>
            </a:r>
            <a:r>
              <a:rPr lang="en-US" i="1" dirty="0" smtClean="0">
                <a:ea typeface="MS PGothic" charset="0"/>
              </a:rPr>
              <a:t>listening</a:t>
            </a:r>
            <a:r>
              <a:rPr lang="en-US" dirty="0" smtClean="0">
                <a:ea typeface="MS PGothic" charset="0"/>
              </a:rPr>
              <a:t>.</a:t>
            </a:r>
          </a:p>
          <a:p>
            <a:r>
              <a:rPr lang="en-US" dirty="0" smtClean="0">
                <a:ea typeface="MS PGothic" charset="0"/>
              </a:rPr>
              <a:t>You </a:t>
            </a:r>
            <a:r>
              <a:rPr lang="en-US" dirty="0">
                <a:ea typeface="MS PGothic" charset="0"/>
              </a:rPr>
              <a:t>can’</a:t>
            </a:r>
            <a:r>
              <a:rPr lang="en-US" altLang="ja-JP" dirty="0">
                <a:ea typeface="MS PGothic" charset="0"/>
              </a:rPr>
              <a:t>t have a successful relationship unless you are firmly committed to listening a </a:t>
            </a:r>
            <a:r>
              <a:rPr lang="en-US" altLang="ja-JP" i="1" dirty="0">
                <a:ea typeface="MS PGothic" charset="0"/>
              </a:rPr>
              <a:t>majority</a:t>
            </a:r>
            <a:r>
              <a:rPr lang="en-US" altLang="ja-JP" dirty="0">
                <a:ea typeface="MS PGothic" charset="0"/>
              </a:rPr>
              <a:t> of the time.</a:t>
            </a:r>
          </a:p>
          <a:p>
            <a:r>
              <a:rPr lang="en-US" dirty="0">
                <a:ea typeface="MS PGothic" charset="0"/>
              </a:rPr>
              <a:t>Reaching agreement relies on listening, </a:t>
            </a:r>
            <a:r>
              <a:rPr lang="en-US" dirty="0" smtClean="0">
                <a:ea typeface="MS PGothic" charset="0"/>
              </a:rPr>
              <a:t>understanding </a:t>
            </a:r>
            <a:r>
              <a:rPr lang="en-US" dirty="0">
                <a:ea typeface="MS PGothic" charset="0"/>
              </a:rPr>
              <a:t>and </a:t>
            </a:r>
            <a:r>
              <a:rPr lang="en-US" i="1" dirty="0">
                <a:ea typeface="MS PGothic" charset="0"/>
              </a:rPr>
              <a:t>building trust</a:t>
            </a:r>
            <a:r>
              <a:rPr lang="en-US" dirty="0">
                <a:ea typeface="MS PGothic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  <a:cs typeface="MS PGothic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Listening</a:t>
            </a:r>
          </a:p>
          <a:p>
            <a:pPr lvl="1"/>
            <a:r>
              <a:rPr lang="en-US" dirty="0">
                <a:ea typeface="MS PGothic" charset="0"/>
              </a:rPr>
              <a:t>60% in most relationships </a:t>
            </a:r>
            <a:r>
              <a:rPr lang="en-US" dirty="0" smtClean="0">
                <a:ea typeface="MS PGothic" charset="0"/>
              </a:rPr>
              <a:t>- the </a:t>
            </a:r>
            <a:r>
              <a:rPr lang="en-US" dirty="0">
                <a:ea typeface="MS PGothic" charset="0"/>
              </a:rPr>
              <a:t>minimum</a:t>
            </a:r>
          </a:p>
          <a:p>
            <a:pPr lvl="1"/>
            <a:r>
              <a:rPr lang="en-US" dirty="0">
                <a:ea typeface="MS PGothic" charset="0"/>
              </a:rPr>
              <a:t>80% in some relationships - </a:t>
            </a:r>
            <a:r>
              <a:rPr lang="en-US" dirty="0" smtClean="0">
                <a:ea typeface="MS PGothic" charset="0"/>
              </a:rPr>
              <a:t>the </a:t>
            </a:r>
            <a:r>
              <a:rPr lang="en-US" dirty="0">
                <a:ea typeface="MS PGothic" charset="0"/>
              </a:rPr>
              <a:t>maximum</a:t>
            </a:r>
          </a:p>
          <a:p>
            <a:pPr lvl="2"/>
            <a:r>
              <a:rPr lang="en-US" dirty="0">
                <a:ea typeface="MS PGothic" charset="0"/>
              </a:rPr>
              <a:t>If your partner won’</a:t>
            </a:r>
            <a:r>
              <a:rPr lang="en-US" altLang="ja-JP" dirty="0">
                <a:ea typeface="MS PGothic" charset="0"/>
              </a:rPr>
              <a:t>t listen at least 20% of the time, it’s not a two-way relationship.</a:t>
            </a:r>
          </a:p>
          <a:p>
            <a:pPr lvl="3"/>
            <a:r>
              <a:rPr lang="en-US" dirty="0">
                <a:ea typeface="MS PGothic" charset="0"/>
              </a:rPr>
              <a:t>It’</a:t>
            </a:r>
            <a:r>
              <a:rPr lang="en-US" altLang="ja-JP" dirty="0">
                <a:ea typeface="MS PGothic" charset="0"/>
              </a:rPr>
              <a:t>s a one-way relationship like in theater, movies, print, broadcasting, or cable </a:t>
            </a:r>
            <a:r>
              <a:rPr lang="en-US" altLang="ja-JP" dirty="0" smtClean="0">
                <a:ea typeface="MS PGothic" charset="0"/>
              </a:rPr>
              <a:t>– you </a:t>
            </a:r>
            <a:r>
              <a:rPr lang="en-US" altLang="ja-JP" dirty="0">
                <a:ea typeface="MS PGothic" charset="0"/>
              </a:rPr>
              <a:t>are the audience.</a:t>
            </a:r>
          </a:p>
          <a:p>
            <a:endParaRPr lang="en-US" dirty="0">
              <a:ea typeface="MS PGothic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Effective Communication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>
                <a:ea typeface="MS PGothic" charset="0"/>
              </a:rPr>
              <a:t>Elements that enhance </a:t>
            </a:r>
            <a:r>
              <a:rPr lang="en-US" sz="3000" dirty="0" smtClean="0">
                <a:ea typeface="MS PGothic" charset="0"/>
              </a:rPr>
              <a:t>Source </a:t>
            </a:r>
            <a:r>
              <a:rPr lang="en-US" sz="3000" dirty="0">
                <a:ea typeface="MS PGothic" charset="0"/>
              </a:rPr>
              <a:t>C</a:t>
            </a:r>
            <a:r>
              <a:rPr lang="en-US" sz="3000" dirty="0" smtClean="0">
                <a:ea typeface="MS PGothic" charset="0"/>
              </a:rPr>
              <a:t>redibility</a:t>
            </a:r>
            <a:r>
              <a:rPr lang="en-US" sz="3000" dirty="0">
                <a:ea typeface="MS PGothic" charset="0"/>
              </a:rPr>
              <a:t>:</a:t>
            </a:r>
          </a:p>
          <a:p>
            <a:pPr lvl="1"/>
            <a:r>
              <a:rPr lang="en-US" sz="2600" dirty="0">
                <a:ea typeface="MS PGothic" charset="0"/>
              </a:rPr>
              <a:t>Trustworthiness</a:t>
            </a:r>
          </a:p>
          <a:p>
            <a:pPr lvl="1"/>
            <a:r>
              <a:rPr lang="en-US" sz="2600" dirty="0">
                <a:ea typeface="MS PGothic" charset="0"/>
              </a:rPr>
              <a:t>Competence</a:t>
            </a:r>
          </a:p>
          <a:p>
            <a:pPr lvl="1"/>
            <a:r>
              <a:rPr lang="en-US" sz="2600" dirty="0">
                <a:ea typeface="MS PGothic" charset="0"/>
              </a:rPr>
              <a:t>Objectivity</a:t>
            </a:r>
          </a:p>
          <a:p>
            <a:pPr lvl="1"/>
            <a:r>
              <a:rPr lang="en-US" sz="2600" dirty="0">
                <a:ea typeface="MS PGothic" charset="0"/>
              </a:rPr>
              <a:t>Expertise</a:t>
            </a:r>
          </a:p>
          <a:p>
            <a:pPr lvl="1"/>
            <a:r>
              <a:rPr lang="en-US" sz="2600" dirty="0">
                <a:ea typeface="MS PGothic" charset="0"/>
              </a:rPr>
              <a:t>Physically Attractiveness</a:t>
            </a:r>
          </a:p>
          <a:p>
            <a:pPr lvl="1"/>
            <a:r>
              <a:rPr lang="en-US" sz="2600" dirty="0">
                <a:ea typeface="MS PGothic" charset="0"/>
              </a:rPr>
              <a:t>Dynamism</a:t>
            </a:r>
          </a:p>
          <a:p>
            <a:pPr lvl="1"/>
            <a:r>
              <a:rPr lang="en-US" sz="2600" dirty="0">
                <a:ea typeface="MS PGothic" charset="0"/>
              </a:rPr>
              <a:t>Similarity</a:t>
            </a:r>
          </a:p>
          <a:p>
            <a:pPr lvl="2"/>
            <a:r>
              <a:rPr lang="ja-JP" altLang="en-US" sz="2200" dirty="0">
                <a:ea typeface="MS PGothic" charset="0"/>
              </a:rPr>
              <a:t>“</a:t>
            </a:r>
            <a:r>
              <a:rPr lang="en-US" altLang="ja-JP" sz="2200" dirty="0">
                <a:ea typeface="MS PGothic" charset="0"/>
              </a:rPr>
              <a:t>People like and trust people exactly like themselves.</a:t>
            </a:r>
            <a:r>
              <a:rPr lang="ja-JP" altLang="en-US" sz="2200" dirty="0">
                <a:ea typeface="MS PGothic" charset="0"/>
              </a:rPr>
              <a:t>”</a:t>
            </a:r>
            <a:endParaRPr lang="en-US" altLang="ja-JP" sz="2200" dirty="0">
              <a:ea typeface="MS PGothic" charset="0"/>
            </a:endParaRPr>
          </a:p>
          <a:p>
            <a:pPr lvl="1"/>
            <a:endParaRPr lang="en-US" sz="2200" dirty="0">
              <a:latin typeface="Tahom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Effective Communication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Elements that enhance </a:t>
            </a:r>
            <a:r>
              <a:rPr lang="en-US" dirty="0" smtClean="0">
                <a:ea typeface="MS PGothic" charset="0"/>
              </a:rPr>
              <a:t>Message </a:t>
            </a:r>
            <a:r>
              <a:rPr lang="en-US" dirty="0">
                <a:ea typeface="MS PGothic" charset="0"/>
              </a:rPr>
              <a:t>S</a:t>
            </a:r>
            <a:r>
              <a:rPr lang="en-US" dirty="0" smtClean="0">
                <a:ea typeface="MS PGothic" charset="0"/>
              </a:rPr>
              <a:t>trength</a:t>
            </a:r>
            <a:r>
              <a:rPr lang="en-US" dirty="0">
                <a:ea typeface="MS PGothic" charset="0"/>
              </a:rPr>
              <a:t>:</a:t>
            </a:r>
          </a:p>
          <a:p>
            <a:pPr lvl="1"/>
            <a:r>
              <a:rPr lang="en-US" dirty="0">
                <a:ea typeface="MS PGothic" charset="0"/>
              </a:rPr>
              <a:t>Two-sided argument</a:t>
            </a:r>
          </a:p>
          <a:p>
            <a:pPr lvl="1"/>
            <a:r>
              <a:rPr lang="en-US" dirty="0">
                <a:ea typeface="MS PGothic" charset="0"/>
              </a:rPr>
              <a:t>Ordering effects</a:t>
            </a:r>
          </a:p>
          <a:p>
            <a:pPr lvl="2"/>
            <a:r>
              <a:rPr lang="en-US" dirty="0">
                <a:ea typeface="MS PGothic" charset="0"/>
              </a:rPr>
              <a:t>Primacy and </a:t>
            </a:r>
            <a:r>
              <a:rPr lang="en-US" dirty="0" err="1">
                <a:ea typeface="MS PGothic" charset="0"/>
              </a:rPr>
              <a:t>recency</a:t>
            </a:r>
            <a:endParaRPr lang="en-US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KISS (Keep It Simple, Stupid</a:t>
            </a:r>
            <a:r>
              <a:rPr lang="en-US" dirty="0" smtClean="0">
                <a:ea typeface="MS PGothic" charset="0"/>
              </a:rPr>
              <a:t>)</a:t>
            </a:r>
            <a:endParaRPr lang="en-US" dirty="0"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  <a:ea typeface="MS PGothic" charset="0"/>
              <a:cs typeface="MS PGothic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Receiver </a:t>
            </a:r>
            <a:r>
              <a:rPr lang="en-US" dirty="0" smtClean="0">
                <a:ea typeface="MS PGothic" charset="0"/>
              </a:rPr>
              <a:t>Characteristics </a:t>
            </a:r>
            <a:r>
              <a:rPr lang="en-US" dirty="0">
                <a:ea typeface="MS PGothic" charset="0"/>
              </a:rPr>
              <a:t>that affect communication:</a:t>
            </a:r>
          </a:p>
          <a:p>
            <a:pPr lvl="1"/>
            <a:r>
              <a:rPr lang="en-US" dirty="0">
                <a:ea typeface="MS PGothic" charset="0"/>
              </a:rPr>
              <a:t>Intelligence</a:t>
            </a:r>
          </a:p>
          <a:p>
            <a:pPr lvl="2"/>
            <a:r>
              <a:rPr lang="en-US" dirty="0">
                <a:ea typeface="MS PGothic" charset="0"/>
              </a:rPr>
              <a:t>The receiver can understand and evaluate messages.</a:t>
            </a:r>
          </a:p>
          <a:p>
            <a:pPr lvl="1"/>
            <a:r>
              <a:rPr lang="en-US" dirty="0">
                <a:ea typeface="MS PGothic" charset="0"/>
              </a:rPr>
              <a:t>Self-confidence</a:t>
            </a:r>
          </a:p>
          <a:p>
            <a:pPr lvl="2"/>
            <a:r>
              <a:rPr lang="en-US" dirty="0">
                <a:ea typeface="MS PGothic" charset="0"/>
              </a:rPr>
              <a:t>The receiver trusts self to evaluate communication and make an assured decision</a:t>
            </a:r>
            <a:r>
              <a:rPr lang="en-US" dirty="0">
                <a:latin typeface="Tahoma" charset="0"/>
                <a:ea typeface="MS PGothic" charset="0"/>
                <a:cs typeface="MS PGothic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dirty="0">
                <a:ea typeface="MS PGothic" charset="0"/>
              </a:rPr>
              <a:t>Effective Listening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000" dirty="0">
                <a:ea typeface="MS PGothic" charset="0"/>
              </a:rPr>
              <a:t>Ask </a:t>
            </a:r>
            <a:r>
              <a:rPr lang="en-US" sz="3000" dirty="0" smtClean="0">
                <a:ea typeface="MS PGothic" charset="0"/>
              </a:rPr>
              <a:t>an open</a:t>
            </a:r>
            <a:r>
              <a:rPr lang="en-US" sz="3000" dirty="0">
                <a:ea typeface="MS PGothic" charset="0"/>
              </a:rPr>
              <a:t>-ended question.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000" dirty="0">
                <a:ea typeface="MS PGothic" charset="0"/>
              </a:rPr>
              <a:t>Adopt the proper attitude.</a:t>
            </a:r>
          </a:p>
          <a:p>
            <a:pPr lvl="1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2600" dirty="0">
                <a:ea typeface="MS PGothic" charset="0"/>
              </a:rPr>
              <a:t>Optimistic, open, confident, trusting, respecting, non-defensive, and non-judgmental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000" i="1" dirty="0">
                <a:solidFill>
                  <a:schemeClr val="accent2">
                    <a:lumMod val="50000"/>
                    <a:lumOff val="50000"/>
                  </a:schemeClr>
                </a:solidFill>
                <a:ea typeface="MS PGothic" charset="0"/>
              </a:rPr>
              <a:t>Shut up</a:t>
            </a:r>
            <a:r>
              <a:rPr lang="en-US" sz="3000" dirty="0">
                <a:solidFill>
                  <a:schemeClr val="accent2">
                    <a:lumMod val="50000"/>
                    <a:lumOff val="50000"/>
                  </a:schemeClr>
                </a:solidFill>
                <a:ea typeface="MS PGothic" charset="0"/>
              </a:rPr>
              <a:t> </a:t>
            </a:r>
            <a:r>
              <a:rPr lang="en-US" sz="3000" dirty="0">
                <a:ea typeface="MS PGothic" charset="0"/>
              </a:rPr>
              <a:t>and listen. 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sz="3000" i="1" dirty="0">
                <a:ea typeface="MS PGothic" charset="0"/>
              </a:rPr>
              <a:t>Listen actively</a:t>
            </a:r>
            <a:r>
              <a:rPr lang="en-US" sz="3000" dirty="0">
                <a:ea typeface="MS PGothic" charset="0"/>
              </a:rPr>
              <a:t>: nod, use gestures, smile (Responsive feedback)</a:t>
            </a:r>
            <a:r>
              <a:rPr lang="en-US" sz="3000" dirty="0" smtClean="0">
                <a:ea typeface="MS PGothic" charset="0"/>
              </a:rPr>
              <a:t>.</a:t>
            </a:r>
            <a:endParaRPr lang="en-US" sz="3000" dirty="0"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i="1" dirty="0">
                <a:ea typeface="MS PGothic" charset="0"/>
              </a:rPr>
              <a:t>Concentrate on the speaker</a:t>
            </a:r>
            <a:r>
              <a:rPr lang="en-US" dirty="0">
                <a:ea typeface="MS PGothic" charset="0"/>
              </a:rPr>
              <a:t>.</a:t>
            </a:r>
          </a:p>
          <a:p>
            <a:pPr lvl="1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>
                <a:ea typeface="MS PGothic" charset="0"/>
              </a:rPr>
              <a:t>Don’</a:t>
            </a:r>
            <a:r>
              <a:rPr lang="en-US" altLang="ja-JP" dirty="0">
                <a:ea typeface="MS PGothic" charset="0"/>
              </a:rPr>
              <a:t>t take notes unless it</a:t>
            </a:r>
            <a:r>
              <a:rPr lang="en-US" dirty="0">
                <a:ea typeface="MS PGothic" charset="0"/>
              </a:rPr>
              <a:t>’</a:t>
            </a:r>
            <a:r>
              <a:rPr lang="en-US" altLang="ja-JP" dirty="0">
                <a:ea typeface="MS PGothic" charset="0"/>
              </a:rPr>
              <a:t>s absolutely necessary.</a:t>
            </a:r>
          </a:p>
          <a:p>
            <a:pPr lvl="1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>
                <a:ea typeface="MS PGothic" charset="0"/>
              </a:rPr>
              <a:t>Ditch the cell phone </a:t>
            </a:r>
            <a:r>
              <a:rPr lang="en-US" dirty="0" smtClean="0">
                <a:ea typeface="MS PGothic" charset="0"/>
              </a:rPr>
              <a:t>– disrespectful </a:t>
            </a:r>
            <a:r>
              <a:rPr lang="en-US" dirty="0">
                <a:ea typeface="MS PGothic" charset="0"/>
              </a:rPr>
              <a:t>to check it.</a:t>
            </a:r>
          </a:p>
          <a:p>
            <a:pPr lvl="2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ea typeface="MS PGothic" charset="0"/>
              </a:rPr>
              <a:t>Beware … </a:t>
            </a:r>
            <a:r>
              <a:rPr lang="en-US" dirty="0" smtClean="0">
                <a:ea typeface="MS PGothic" charset="0"/>
              </a:rPr>
              <a:t>mobile phones are an addiction.</a:t>
            </a:r>
            <a:endParaRPr lang="en-US" dirty="0">
              <a:ea typeface="MS PGothic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5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r>
              <a:rPr lang="en-US" dirty="0">
                <a:ea typeface="MS PGothic" charset="0"/>
              </a:rPr>
              <a:t>Effective Listening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r>
              <a:rPr lang="en-US" sz="3000" dirty="0">
                <a:latin typeface="Tahoma" charset="0"/>
                <a:ea typeface="MS PGothic" charset="0"/>
                <a:cs typeface="MS PGothic" charset="0"/>
              </a:rPr>
              <a:t>Do not step on sentences.</a:t>
            </a:r>
          </a:p>
          <a:p>
            <a:r>
              <a:rPr lang="en-US" sz="3000" dirty="0">
                <a:latin typeface="Tahoma" charset="0"/>
                <a:ea typeface="MS PGothic" charset="0"/>
                <a:cs typeface="MS PGothic" charset="0"/>
              </a:rPr>
              <a:t>Do not respond to negatives, objections, concerns too quickly.</a:t>
            </a:r>
          </a:p>
          <a:p>
            <a:pPr lvl="1"/>
            <a:r>
              <a:rPr lang="en-US" dirty="0">
                <a:latin typeface="Tahoma" charset="0"/>
                <a:ea typeface="MS PGothic" charset="0"/>
                <a:cs typeface="MS PGothic" charset="0"/>
              </a:rPr>
              <a:t>If you do, you appear to be defensive</a:t>
            </a:r>
            <a:r>
              <a:rPr lang="en-US" dirty="0" smtClean="0">
                <a:latin typeface="Tahoma" charset="0"/>
                <a:ea typeface="MS PGothic" charset="0"/>
                <a:cs typeface="MS PGothic" charset="0"/>
              </a:rPr>
              <a:t>.</a:t>
            </a:r>
            <a:endParaRPr lang="en-US" dirty="0">
              <a:latin typeface="Tahom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TanTNS.potx</Template>
  <TotalTime>6556</TotalTime>
  <Words>916</Words>
  <Application>Microsoft Macintosh PowerPoint</Application>
  <PresentationFormat>On-screen Show (4:3)</PresentationFormat>
  <Paragraphs>114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Inkwell</vt:lpstr>
      <vt:lpstr>Effective Listening</vt:lpstr>
      <vt:lpstr>PowerPoint Presentation</vt:lpstr>
      <vt:lpstr>PowerPoint Presentation</vt:lpstr>
      <vt:lpstr>Effective Communication</vt:lpstr>
      <vt:lpstr>Effective Communication</vt:lpstr>
      <vt:lpstr>PowerPoint Presentation</vt:lpstr>
      <vt:lpstr>Effective Listening</vt:lpstr>
      <vt:lpstr>PowerPoint Presentation</vt:lpstr>
      <vt:lpstr>Effective Listening</vt:lpstr>
      <vt:lpstr>PowerPoint Presentation</vt:lpstr>
      <vt:lpstr>Effective Listening</vt:lpstr>
      <vt:lpstr>Effective Listening</vt:lpstr>
      <vt:lpstr>PowerPoint Presentation</vt:lpstr>
      <vt:lpstr>Non-Verbal Communication</vt:lpstr>
      <vt:lpstr>Non-Judgmental Listening</vt:lpstr>
      <vt:lpstr>Non-Judgmental Listening</vt:lpstr>
      <vt:lpstr>Effective Listening Rules</vt:lpstr>
      <vt:lpstr>“Feel, Felt, Found”</vt:lpstr>
      <vt:lpstr>Effective Listening Exercise</vt:lpstr>
    </vt:vector>
  </TitlesOfParts>
  <Company>America Online,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Listening</dc:title>
  <dc:creator>Charles Warner</dc:creator>
  <cp:lastModifiedBy>Charles Warner</cp:lastModifiedBy>
  <cp:revision>38</cp:revision>
  <cp:lastPrinted>2001-01-16T01:11:14Z</cp:lastPrinted>
  <dcterms:created xsi:type="dcterms:W3CDTF">2001-01-12T20:23:36Z</dcterms:created>
  <dcterms:modified xsi:type="dcterms:W3CDTF">2014-09-18T16:47:38Z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charleswarner@aol.com</vt:lpwstr>
  </property>
  <property fmtid="{D5CDD505-2E9C-101B-9397-08002B2CF9AE}" pid="8" name="HomePage">
    <vt:lpwstr>http://coachcharleswarner.aol.com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C:\Powerpoint\EFFECTIVELISTENING</vt:lpwstr>
  </property>
</Properties>
</file>