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  <p:sldId id="259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b="1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788"/>
            <a:ext cx="1984375" cy="27305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25" y="6300788"/>
            <a:ext cx="3813175" cy="273050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sz="1200" kern="1200">
                <a:solidFill>
                  <a:srgbClr val="FFA402"/>
                </a:solidFill>
                <a:latin typeface="Arial Black"/>
                <a:ea typeface="+mn-ea"/>
                <a:cs typeface="Arial Black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0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6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9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68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31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49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38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178369">
            <a:off x="628650" y="506413"/>
            <a:ext cx="3851275" cy="5514975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22886" y="380938"/>
              <a:ext cx="3657600" cy="47243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97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385649">
            <a:off x="312738" y="3521075"/>
            <a:ext cx="4089400" cy="3025775"/>
            <a:chOff x="1524000" y="381000"/>
            <a:chExt cx="3657600" cy="4737978"/>
          </a:xfrm>
        </p:grpSpPr>
        <p:sp>
          <p:nvSpPr>
            <p:cNvPr id="7" name="Rectangle 6"/>
            <p:cNvSpPr/>
            <p:nvPr userDrawn="1"/>
          </p:nvSpPr>
          <p:spPr>
            <a:xfrm>
              <a:off x="1522986" y="380761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232774">
            <a:off x="169863" y="241300"/>
            <a:ext cx="4087812" cy="3025775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3760" y="381014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7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46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232774">
            <a:off x="2058988" y="379413"/>
            <a:ext cx="5032375" cy="3443287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23766" y="381015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32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180000">
            <a:off x="114300" y="115888"/>
            <a:ext cx="3968750" cy="3705225"/>
            <a:chOff x="1524000" y="381000"/>
            <a:chExt cx="3657600" cy="4737978"/>
          </a:xfrm>
        </p:grpSpPr>
        <p:sp>
          <p:nvSpPr>
            <p:cNvPr id="7" name="Rectangle 6"/>
            <p:cNvSpPr/>
            <p:nvPr userDrawn="1"/>
          </p:nvSpPr>
          <p:spPr>
            <a:xfrm>
              <a:off x="1522807" y="380904"/>
              <a:ext cx="3657600" cy="4723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360000">
            <a:off x="4165600" y="323850"/>
            <a:ext cx="4792663" cy="344328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3620" y="381036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8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9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20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8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8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53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7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99200"/>
            <a:ext cx="1981200" cy="273050"/>
          </a:xfrm>
          <a:prstGeom prst="rect">
            <a:avLst/>
          </a:prstGeo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62400" y="6299200"/>
            <a:ext cx="3810000" cy="2730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4525" y="6311900"/>
            <a:ext cx="685800" cy="265113"/>
          </a:xfrm>
          <a:prstGeom prst="rect">
            <a:avLst/>
          </a:prstGeom>
        </p:spPr>
        <p:txBody>
          <a:bodyPr/>
          <a:lstStyle>
            <a:lvl1pPr>
              <a:defRPr sz="1100" smtClean="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27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tIns="0" rIns="45720" bIns="0" rtlCol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3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52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2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5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8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F1336B-E718-0F4A-A76B-3F3AE8E348E7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DB439-2AFD-A043-BA4F-9C0575F95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2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503238"/>
            <a:ext cx="731361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68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35138"/>
            <a:ext cx="7313613" cy="405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1686" name="TextBox 5"/>
          <p:cNvSpPr txBox="1">
            <a:spLocks noChangeArrowheads="1"/>
          </p:cNvSpPr>
          <p:nvPr/>
        </p:nvSpPr>
        <p:spPr bwMode="auto">
          <a:xfrm>
            <a:off x="5697538" y="6178550"/>
            <a:ext cx="2530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>
                <a:solidFill>
                  <a:srgbClr val="FF9205"/>
                </a:solidFill>
                <a:latin typeface="Arial Black" charset="0"/>
                <a:cs typeface="Arial Black" charset="0"/>
              </a:rPr>
              <a:t>THE NEW SCHOOL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0"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9pPr>
    </p:titleStyle>
    <p:bodyStyle>
      <a:lvl1pPr marL="463550" indent="-463550" algn="l" rtl="0" eaLnBrk="1" fontAlgn="base" hangingPunct="1">
        <a:spcBef>
          <a:spcPts val="2000"/>
        </a:spcBef>
        <a:spcAft>
          <a:spcPct val="0"/>
        </a:spcAft>
        <a:buSzPct val="70000"/>
        <a:buFont typeface="Wingdings" charset="0"/>
        <a:buChar char="ü"/>
        <a:defRPr sz="2800"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marL="914400" indent="-457200" algn="l" rtl="0" eaLnBrk="1" fontAlgn="base" hangingPunct="1">
        <a:spcBef>
          <a:spcPts val="600"/>
        </a:spcBef>
        <a:spcAft>
          <a:spcPct val="0"/>
        </a:spcAft>
        <a:buSzPct val="65000"/>
        <a:buFont typeface="Wingdings" charset="0"/>
        <a:buChar char="ü"/>
        <a:defRPr sz="2400" kern="1200">
          <a:solidFill>
            <a:schemeClr val="tx1"/>
          </a:solidFill>
          <a:latin typeface="Verdana"/>
          <a:ea typeface="ＭＳ Ｐゴシック" charset="0"/>
          <a:cs typeface="Verdana"/>
        </a:defRPr>
      </a:lvl2pPr>
      <a:lvl3pPr marL="1255713" indent="-341313" algn="l" rtl="0" eaLnBrk="1" fontAlgn="base" hangingPunct="1">
        <a:spcBef>
          <a:spcPts val="600"/>
        </a:spcBef>
        <a:spcAft>
          <a:spcPct val="0"/>
        </a:spcAft>
        <a:buSzPct val="60000"/>
        <a:buFont typeface="Wingdings" charset="0"/>
        <a:buChar char="ü"/>
        <a:defRPr sz="2000" kern="1200">
          <a:solidFill>
            <a:schemeClr val="tx1"/>
          </a:solidFill>
          <a:latin typeface="Verdana"/>
          <a:ea typeface="ＭＳ Ｐゴシック" charset="0"/>
          <a:cs typeface="Verdana"/>
        </a:defRPr>
      </a:lvl3pPr>
      <a:lvl4pPr marL="1597025" indent="-341313" algn="l" rtl="0" eaLnBrk="1" fontAlgn="base" hangingPunct="1">
        <a:spcBef>
          <a:spcPts val="600"/>
        </a:spcBef>
        <a:spcAft>
          <a:spcPct val="0"/>
        </a:spcAft>
        <a:buSzPct val="60000"/>
        <a:buFont typeface="Wingdings" charset="0"/>
        <a:buChar char="ü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4pPr>
      <a:lvl5pPr marL="1938338" indent="-341313" algn="l" rtl="0" eaLnBrk="1" fontAlgn="base" hangingPunct="1">
        <a:spcBef>
          <a:spcPts val="600"/>
        </a:spcBef>
        <a:spcAft>
          <a:spcPct val="0"/>
        </a:spcAft>
        <a:buSzPct val="60000"/>
        <a:buFont typeface="Wingdings" charset="0"/>
        <a:buChar char="ü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Challenger Sale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88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for </a:t>
            </a:r>
            <a:r>
              <a:rPr lang="en-US" i="1" dirty="0" smtClean="0"/>
              <a:t>Differentiation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insights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into teaching conversations</a:t>
            </a:r>
          </a:p>
          <a:p>
            <a:pPr lvl="1"/>
            <a:r>
              <a:rPr lang="en-US" dirty="0" smtClean="0"/>
              <a:t>Don’t forget the emotional component of a well-designed teaching pitch</a:t>
            </a:r>
          </a:p>
          <a:p>
            <a:pPr lvl="1"/>
            <a:r>
              <a:rPr lang="en-US" dirty="0" smtClean="0"/>
              <a:t>Tell a compelling story with real drama and suspense </a:t>
            </a:r>
            <a:r>
              <a:rPr lang="en-US" dirty="0" smtClean="0"/>
              <a:t>(</a:t>
            </a:r>
            <a:r>
              <a:rPr lang="en-US" i="1" dirty="0" smtClean="0"/>
              <a:t>HBR Guide To Persuasive Presentations</a:t>
            </a:r>
            <a:r>
              <a:rPr lang="en-US" i="1" dirty="0" smtClean="0"/>
              <a:t>)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522113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The Warmer</a:t>
            </a:r>
          </a:p>
          <a:p>
            <a:pPr lvl="1">
              <a:buSzPct val="75000"/>
              <a:buFont typeface="Lucida Grande"/>
              <a:buChar char="-"/>
            </a:pPr>
            <a:r>
              <a:rPr lang="en-US" dirty="0" smtClean="0"/>
              <a:t>Building credibility by reading prospect’s mind, demonstrating empathy, giving </a:t>
            </a:r>
            <a:r>
              <a:rPr lang="en-US" dirty="0"/>
              <a:t>new information (Open, Greeting, New Information)</a:t>
            </a:r>
            <a:endParaRPr lang="en-US" dirty="0" smtClean="0"/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Reframe </a:t>
            </a:r>
          </a:p>
          <a:p>
            <a:pPr marL="914400" lvl="1" indent="-514350">
              <a:buSzPct val="75000"/>
              <a:buFont typeface="Lucida Grande"/>
              <a:buChar char="-"/>
            </a:pPr>
            <a:r>
              <a:rPr lang="en-US" dirty="0" smtClean="0"/>
              <a:t>First, reframe an unrecognized problem, need, or </a:t>
            </a:r>
            <a:r>
              <a:rPr lang="en-US" dirty="0"/>
              <a:t>assumption (Recap and Purpose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75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3"/>
            </a:pPr>
            <a:r>
              <a:rPr lang="en-US" dirty="0" smtClean="0"/>
              <a:t>Rational Drowning </a:t>
            </a:r>
          </a:p>
          <a:p>
            <a:pPr marL="914400" lvl="1" indent="-514350">
              <a:buSzPct val="75000"/>
              <a:buFont typeface="Lucida Grande"/>
              <a:buChar char="-"/>
            </a:pPr>
            <a:r>
              <a:rPr lang="en-US" dirty="0" smtClean="0"/>
              <a:t>Gradual intensification of the problem, both in degree and closeness to the </a:t>
            </a:r>
            <a:r>
              <a:rPr lang="en-US" dirty="0"/>
              <a:t>customer (Discussion</a:t>
            </a:r>
            <a:r>
              <a:rPr lang="en-US" dirty="0" smtClean="0"/>
              <a:t>)</a:t>
            </a:r>
          </a:p>
          <a:p>
            <a:pPr marL="514350" indent="-514350">
              <a:buSzPct val="75000"/>
              <a:buFont typeface="+mj-lt"/>
              <a:buAutoNum type="arabicPeriod" startAt="4"/>
            </a:pPr>
            <a:r>
              <a:rPr lang="en-US" dirty="0" smtClean="0"/>
              <a:t>Emotional Impact </a:t>
            </a:r>
          </a:p>
          <a:p>
            <a:pPr marL="914400" lvl="1" indent="-514350">
              <a:buSzPct val="75000"/>
              <a:buFont typeface="Lucida Grande"/>
              <a:buChar char="-"/>
            </a:pPr>
            <a:r>
              <a:rPr lang="en-US" b="1" i="1" dirty="0" smtClean="0">
                <a:solidFill>
                  <a:srgbClr val="FF6600"/>
                </a:solidFill>
              </a:rPr>
              <a:t>Psychological</a:t>
            </a:r>
            <a:r>
              <a:rPr lang="en-US" dirty="0" smtClean="0"/>
              <a:t> features of the problem, or presence in the individual’s workflow, humanizing the </a:t>
            </a:r>
            <a:r>
              <a:rPr lang="en-US" dirty="0"/>
              <a:t>problem (</a:t>
            </a:r>
            <a:r>
              <a:rPr lang="en-US" dirty="0" smtClean="0"/>
              <a:t>Discussion based on Emotional </a:t>
            </a:r>
            <a:r>
              <a:rPr lang="en-US" dirty="0" err="1" smtClean="0"/>
              <a:t>INtelligence</a:t>
            </a:r>
            <a:r>
              <a:rPr lang="en-US" dirty="0" smtClean="0"/>
              <a:t>)</a:t>
            </a:r>
            <a:endParaRPr lang="en-US" dirty="0"/>
          </a:p>
          <a:p>
            <a:pPr marL="914400" lvl="1" indent="-514350">
              <a:buSzPct val="75000"/>
              <a:buFont typeface="Lucida Grande"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45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5"/>
            </a:pPr>
            <a:r>
              <a:rPr lang="en-US" dirty="0" smtClean="0"/>
              <a:t>Value Proposition – A New Way </a:t>
            </a:r>
          </a:p>
          <a:p>
            <a:pPr marL="914400" lvl="1" indent="-514350">
              <a:buSzPct val="75000"/>
              <a:buFont typeface="Lucida Grande"/>
              <a:buChar char="-"/>
            </a:pPr>
            <a:r>
              <a:rPr lang="en-US" dirty="0" smtClean="0"/>
              <a:t>A new framework for addressing the problem—implicitly tied to your value </a:t>
            </a:r>
            <a:r>
              <a:rPr lang="en-US" dirty="0"/>
              <a:t>proposition (Discussion</a:t>
            </a:r>
            <a:r>
              <a:rPr lang="en-US" dirty="0" smtClean="0"/>
              <a:t>)</a:t>
            </a:r>
          </a:p>
          <a:p>
            <a:pPr marL="514350" indent="-514350">
              <a:buSzPct val="75000"/>
              <a:buFont typeface="+mj-lt"/>
              <a:buAutoNum type="arabicPeriod" startAt="5"/>
            </a:pPr>
            <a:r>
              <a:rPr lang="en-US" dirty="0" smtClean="0"/>
              <a:t>Your Solution and Implementation Map</a:t>
            </a:r>
          </a:p>
          <a:p>
            <a:pPr lvl="1"/>
            <a:r>
              <a:rPr lang="en-US" dirty="0" smtClean="0"/>
              <a:t>Map of supplier services or solutions linked back to key teaching points; highlighted path to implementation (Discussion)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689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280641"/>
              </p:ext>
            </p:extLst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>
                <a:tableStyleId>{BDBED569-4797-4DF1-A0F4-6AAB3CD982D8}</a:tableStyleId>
              </a:tblPr>
              <a:tblGrid>
                <a:gridCol w="3048000"/>
                <a:gridCol w="3048000"/>
                <a:gridCol w="3048000"/>
              </a:tblGrid>
              <a:tr h="117781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Old World:</a:t>
                      </a:r>
                      <a:r>
                        <a:rPr lang="en-US" sz="1800" baseline="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800" i="1" baseline="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Process </a:t>
                      </a:r>
                      <a:r>
                        <a:rPr lang="en-US" sz="1800" baseline="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Focused</a:t>
                      </a:r>
                      <a:endParaRPr lang="en-US" sz="1800" dirty="0">
                        <a:solidFill>
                          <a:srgbClr val="FF6600"/>
                        </a:solidFill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New World: </a:t>
                      </a:r>
                      <a:r>
                        <a:rPr lang="en-US" sz="1800" i="1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Judgment</a:t>
                      </a:r>
                      <a:r>
                        <a:rPr lang="en-US" sz="180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 Oriented</a:t>
                      </a:r>
                      <a:endParaRPr lang="en-US" sz="1800" dirty="0">
                        <a:solidFill>
                          <a:srgbClr val="FF6600"/>
                        </a:solidFill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  <a:tr h="1165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The customer</a:t>
                      </a:r>
                      <a:r>
                        <a:rPr lang="en-US" sz="1800" baseline="0" dirty="0" smtClean="0">
                          <a:latin typeface="Verdana"/>
                          <a:cs typeface="Verdana"/>
                        </a:rPr>
                        <a:t> expresses a defined need</a:t>
                      </a:r>
                      <a:endParaRPr lang="en-US" sz="1800" dirty="0" smtClean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QUALIFICATION CRITERIA</a:t>
                      </a:r>
                    </a:p>
                    <a:p>
                      <a:endParaRPr lang="en-US" sz="18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8000"/>
                          </a:solidFill>
                          <a:latin typeface="Verdana"/>
                          <a:cs typeface="Verdana"/>
                        </a:rPr>
                        <a:t>The</a:t>
                      </a:r>
                      <a:r>
                        <a:rPr lang="en-US" sz="1800" baseline="0" dirty="0" smtClean="0">
                          <a:solidFill>
                            <a:srgbClr val="008000"/>
                          </a:solidFill>
                          <a:latin typeface="Verdana"/>
                          <a:cs typeface="Verdana"/>
                        </a:rPr>
                        <a:t> customer is in a state of uncertainty</a:t>
                      </a:r>
                      <a:endParaRPr lang="en-US" sz="1800" dirty="0" smtClean="0">
                        <a:solidFill>
                          <a:srgbClr val="008000"/>
                        </a:solidFill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  <a:tr h="186466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/>
                          <a:cs typeface="Verdana"/>
                        </a:rPr>
                        <a:t>Identify</a:t>
                      </a:r>
                      <a:r>
                        <a:rPr lang="en-US" sz="1800" baseline="0" dirty="0" smtClean="0">
                          <a:latin typeface="Verdana"/>
                          <a:cs typeface="Verdana"/>
                        </a:rPr>
                        <a:t> a stakeholder with the authority to spend</a:t>
                      </a:r>
                    </a:p>
                    <a:p>
                      <a:endParaRPr lang="en-US" sz="18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STAKEHOLDER</a:t>
                      </a:r>
                      <a:r>
                        <a:rPr lang="en-US" sz="1800" baseline="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 SELECTION</a:t>
                      </a:r>
                    </a:p>
                    <a:p>
                      <a:endParaRPr lang="en-US" sz="18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8000"/>
                          </a:solidFill>
                          <a:latin typeface="Verdana"/>
                          <a:cs typeface="Verdana"/>
                        </a:rPr>
                        <a:t>Identify</a:t>
                      </a:r>
                      <a:r>
                        <a:rPr lang="en-US" sz="1800" baseline="0" dirty="0" smtClean="0">
                          <a:solidFill>
                            <a:srgbClr val="008000"/>
                          </a:solidFill>
                          <a:latin typeface="Verdana"/>
                          <a:cs typeface="Verdana"/>
                        </a:rPr>
                        <a:t> a stakeholder who is open to change and can influence decision makers</a:t>
                      </a:r>
                    </a:p>
                  </a:txBody>
                  <a:tcPr/>
                </a:tc>
              </a:tr>
              <a:tr h="2650096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latin typeface="Verdana"/>
                          <a:cs typeface="Verdana"/>
                        </a:rPr>
                        <a:t>Demonstrate the value your solution provides relative to competitors’ offerings</a:t>
                      </a:r>
                      <a:endParaRPr lang="en-US" sz="18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rgbClr val="FF6600"/>
                          </a:solidFill>
                          <a:latin typeface="Verdana"/>
                          <a:cs typeface="Verdana"/>
                        </a:rPr>
                        <a:t>NATURE OF THE CONVERSATION</a:t>
                      </a:r>
                      <a:endParaRPr lang="en-US" sz="1800" dirty="0">
                        <a:solidFill>
                          <a:srgbClr val="FF6600"/>
                        </a:solidFill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rgbClr val="008000"/>
                          </a:solidFill>
                          <a:latin typeface="Verdana"/>
                          <a:cs typeface="Verdana"/>
                        </a:rPr>
                        <a:t>Disrupt the customer’s thinking and assumptions about his/her business</a:t>
                      </a:r>
                      <a:endParaRPr lang="en-US" sz="1800" dirty="0" smtClean="0">
                        <a:solidFill>
                          <a:srgbClr val="008000"/>
                        </a:solidFill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935" name="TextBox 5"/>
          <p:cNvSpPr txBox="1">
            <a:spLocks noChangeArrowheads="1"/>
          </p:cNvSpPr>
          <p:nvPr/>
        </p:nvSpPr>
        <p:spPr bwMode="auto">
          <a:xfrm>
            <a:off x="1546083" y="6288717"/>
            <a:ext cx="35165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400" dirty="0"/>
              <a:t>“Dismantling the Sales Machine,” </a:t>
            </a:r>
            <a:r>
              <a:rPr lang="en-US" sz="1400" i="1" dirty="0"/>
              <a:t>Harvard</a:t>
            </a:r>
          </a:p>
          <a:p>
            <a:r>
              <a:rPr lang="en-US" sz="1400" i="1" dirty="0"/>
              <a:t>Business Review, </a:t>
            </a:r>
            <a:r>
              <a:rPr lang="en-US" sz="1400" dirty="0"/>
              <a:t>November, 2013 </a:t>
            </a:r>
          </a:p>
        </p:txBody>
      </p:sp>
      <p:sp>
        <p:nvSpPr>
          <p:cNvPr id="3893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8BB5DC04-7025-C94D-88D5-7A2249C67186}" type="slidenum">
              <a:rPr lang="en-US" sz="1200">
                <a:solidFill>
                  <a:srgbClr val="FFFFFF"/>
                </a:solidFill>
              </a:rPr>
              <a:pPr/>
              <a:t>14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6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This Call Structure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Greeting</a:t>
            </a:r>
          </a:p>
          <a:p>
            <a:r>
              <a:rPr lang="en-US" dirty="0" smtClean="0"/>
              <a:t>New Information</a:t>
            </a:r>
          </a:p>
          <a:p>
            <a:r>
              <a:rPr lang="en-US" dirty="0" smtClean="0"/>
              <a:t>Opening</a:t>
            </a:r>
          </a:p>
          <a:p>
            <a:r>
              <a:rPr lang="en-US" dirty="0" smtClean="0"/>
              <a:t>Recap and Purpose</a:t>
            </a:r>
          </a:p>
          <a:p>
            <a:r>
              <a:rPr lang="en-US" dirty="0" smtClean="0"/>
              <a:t>Discussion and Creating Value</a:t>
            </a:r>
          </a:p>
          <a:p>
            <a:r>
              <a:rPr lang="en-US" dirty="0" smtClean="0"/>
              <a:t>Summary and 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801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Tahoma" charset="0"/>
                <a:ea typeface="MS PGothic" charset="0"/>
              </a:rPr>
              <a:t>Presenting: Call Structure –</a:t>
            </a:r>
            <a:br>
              <a:rPr lang="en-US">
                <a:latin typeface="Tahoma" charset="0"/>
                <a:ea typeface="MS PGothic" charset="0"/>
              </a:rPr>
            </a:br>
            <a:r>
              <a:rPr lang="en-US">
                <a:latin typeface="Tahoma" charset="0"/>
                <a:ea typeface="MS PGothic" charset="0"/>
              </a:rPr>
              <a:t>Six Steps</a:t>
            </a:r>
          </a:p>
        </p:txBody>
      </p:sp>
      <p:sp>
        <p:nvSpPr>
          <p:cNvPr id="12902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 eaLnBrk="1" hangingPunct="1">
              <a:lnSpc>
                <a:spcPct val="90000"/>
              </a:lnSpc>
              <a:buSzPct val="75000"/>
              <a:buFont typeface="+mj-lt"/>
              <a:buAutoNum type="arabicPeriod"/>
              <a:defRPr/>
            </a:pPr>
            <a:r>
              <a:rPr lang="en-US" dirty="0">
                <a:solidFill>
                  <a:srgbClr val="FF6600"/>
                </a:solidFill>
                <a:latin typeface="Tahoma" charset="0"/>
                <a:ea typeface="MS PGothic" charset="0"/>
              </a:rPr>
              <a:t>Greeting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>
                <a:latin typeface="Tahoma" charset="0"/>
                <a:ea typeface="MS PGothic" charset="0"/>
              </a:rPr>
              <a:t>Set tone of the meeting and build rapport </a:t>
            </a:r>
            <a:r>
              <a:rPr lang="en-US" sz="2600" dirty="0" smtClean="0">
                <a:latin typeface="Tahoma" charset="0"/>
                <a:ea typeface="MS PGothic" charset="0"/>
              </a:rPr>
              <a:t>(The Warmer)</a:t>
            </a:r>
            <a:endParaRPr lang="en-US" sz="2600" dirty="0">
              <a:latin typeface="Tahoma" charset="0"/>
              <a:ea typeface="MS PGothic" charset="0"/>
            </a:endParaRPr>
          </a:p>
          <a:p>
            <a:pPr marL="514350" indent="-514350" eaLnBrk="1" hangingPunct="1">
              <a:lnSpc>
                <a:spcPct val="90000"/>
              </a:lnSpc>
              <a:buSzPct val="75000"/>
              <a:buFont typeface="+mj-lt"/>
              <a:buAutoNum type="arabicPeriod"/>
              <a:defRPr/>
            </a:pPr>
            <a:r>
              <a:rPr lang="en-US" dirty="0">
                <a:solidFill>
                  <a:srgbClr val="FF6600"/>
                </a:solidFill>
                <a:latin typeface="Tahoma" charset="0"/>
                <a:ea typeface="MS PGothic" charset="0"/>
              </a:rPr>
              <a:t>New information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>
                <a:latin typeface="Tahoma" charset="0"/>
                <a:ea typeface="MS PGothic" charset="0"/>
              </a:rPr>
              <a:t>Provide new, relevant information to enhance your source credibility and expertise. </a:t>
            </a:r>
            <a:r>
              <a:rPr lang="en-US" sz="2600" dirty="0" smtClean="0">
                <a:latin typeface="Tahoma" charset="0"/>
                <a:ea typeface="MS PGothic" charset="0"/>
              </a:rPr>
              <a:t>(The Warmer)</a:t>
            </a:r>
            <a:endParaRPr lang="en-US" sz="2600" dirty="0">
              <a:latin typeface="Tahoma" charset="0"/>
              <a:ea typeface="MS PGothic" charset="0"/>
            </a:endParaRPr>
          </a:p>
          <a:p>
            <a:pPr marL="514350" indent="-514350" eaLnBrk="1" hangingPunct="1">
              <a:lnSpc>
                <a:spcPct val="90000"/>
              </a:lnSpc>
              <a:buSzPct val="75000"/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6600"/>
                </a:solidFill>
                <a:latin typeface="Tahoma" charset="0"/>
                <a:ea typeface="MS PGothic" charset="0"/>
              </a:rPr>
              <a:t>Opening </a:t>
            </a:r>
          </a:p>
          <a:p>
            <a:pPr marL="914400" lvl="1" indent="-514350">
              <a:lnSpc>
                <a:spcPct val="90000"/>
              </a:lnSpc>
              <a:buSzPct val="75000"/>
              <a:defRPr/>
            </a:pPr>
            <a:r>
              <a:rPr lang="en-US" sz="2600" dirty="0" smtClean="0">
                <a:latin typeface="Tahoma" charset="0"/>
                <a:ea typeface="MS PGothic" charset="0"/>
              </a:rPr>
              <a:t>A </a:t>
            </a:r>
            <a:r>
              <a:rPr lang="en-US" sz="2600" dirty="0">
                <a:latin typeface="Tahoma" charset="0"/>
                <a:ea typeface="MS PGothic" charset="0"/>
              </a:rPr>
              <a:t>well-planned statement to pique interest in your </a:t>
            </a:r>
            <a:r>
              <a:rPr lang="en-US" sz="2600" dirty="0" smtClean="0">
                <a:latin typeface="Tahoma" charset="0"/>
                <a:ea typeface="MS PGothic" charset="0"/>
              </a:rPr>
              <a:t>proposal, insights, </a:t>
            </a:r>
            <a:r>
              <a:rPr lang="en-US" sz="2600" dirty="0">
                <a:latin typeface="Tahoma" charset="0"/>
                <a:ea typeface="MS PGothic" charset="0"/>
              </a:rPr>
              <a:t>and </a:t>
            </a:r>
            <a:r>
              <a:rPr lang="en-US" sz="2600" dirty="0" smtClean="0">
                <a:latin typeface="Tahoma" charset="0"/>
                <a:ea typeface="MS PGothic" charset="0"/>
              </a:rPr>
              <a:t>solutions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  <a:ea typeface="MS PGothic" charset="0"/>
              </a:rPr>
              <a:t>(The Warmer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charset="0"/>
                <a:ea typeface="MS PGothic" charset="0"/>
              </a:rPr>
              <a:t>)</a:t>
            </a:r>
            <a:endParaRPr lang="en-US" sz="2600" dirty="0">
              <a:latin typeface="Tahoma" charset="0"/>
              <a:ea typeface="MS PGothic" charset="0"/>
            </a:endParaRPr>
          </a:p>
          <a:p>
            <a:pPr marL="514350" indent="-514350" eaLnBrk="1" hangingPunct="1">
              <a:lnSpc>
                <a:spcPct val="90000"/>
              </a:lnSpc>
              <a:buSzPct val="75000"/>
              <a:buFont typeface="+mj-lt"/>
              <a:buAutoNum type="arabicPeriod"/>
              <a:defRPr/>
            </a:pPr>
            <a:r>
              <a:rPr lang="en-US" dirty="0">
                <a:solidFill>
                  <a:srgbClr val="FF6600"/>
                </a:solidFill>
                <a:latin typeface="Tahoma" charset="0"/>
                <a:ea typeface="MS PGothic" charset="0"/>
              </a:rPr>
              <a:t>Recap and purpose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600" dirty="0">
                <a:latin typeface="Tahoma" charset="0"/>
                <a:ea typeface="MS PGothic" charset="0"/>
              </a:rPr>
              <a:t>Recap what challenges and problems you will be </a:t>
            </a:r>
            <a:r>
              <a:rPr lang="en-US" sz="2600" dirty="0" smtClean="0">
                <a:latin typeface="Tahoma" charset="0"/>
                <a:ea typeface="MS PGothic" charset="0"/>
              </a:rPr>
              <a:t>addressing, </a:t>
            </a:r>
            <a:r>
              <a:rPr lang="en-US" sz="2600" dirty="0">
                <a:latin typeface="Tahoma" charset="0"/>
                <a:ea typeface="MS PGothic" charset="0"/>
              </a:rPr>
              <a:t>and state the purpose of the call</a:t>
            </a:r>
            <a:r>
              <a:rPr lang="en-US" sz="2600" dirty="0" smtClean="0">
                <a:latin typeface="Tahoma" charset="0"/>
                <a:ea typeface="MS PGothic" charset="0"/>
              </a:rPr>
              <a:t>. (Reframe)</a:t>
            </a:r>
            <a:endParaRPr lang="en-US" sz="2600" dirty="0">
              <a:latin typeface="Tahoma" charset="0"/>
              <a:ea typeface="MS PGothic" charset="0"/>
            </a:endParaRPr>
          </a:p>
        </p:txBody>
      </p:sp>
      <p:sp>
        <p:nvSpPr>
          <p:cNvPr id="117763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DB663830-B243-7048-B57C-81C04F57930E}" type="slidenum">
              <a:rPr lang="en-US" sz="1200">
                <a:solidFill>
                  <a:srgbClr val="FFFFFF"/>
                </a:solidFill>
              </a:rPr>
              <a:pPr/>
              <a:t>16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70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ahoma" charset="0"/>
              <a:ea typeface="MS PGothic" charset="0"/>
            </a:endParaRPr>
          </a:p>
        </p:txBody>
      </p:sp>
      <p:sp>
        <p:nvSpPr>
          <p:cNvPr id="1187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eaLnBrk="1" hangingPunct="1">
              <a:buSzPct val="75000"/>
              <a:buFont typeface="Tahoma" charset="0"/>
              <a:buAutoNum type="arabicPeriod" startAt="5"/>
            </a:pPr>
            <a:r>
              <a:rPr lang="en-US" dirty="0" smtClean="0">
                <a:solidFill>
                  <a:srgbClr val="FF6600"/>
                </a:solidFill>
                <a:latin typeface="Tahoma" charset="0"/>
                <a:ea typeface="MS PGothic" charset="0"/>
              </a:rPr>
              <a:t>Discussion and Creating Value </a:t>
            </a:r>
            <a:endParaRPr lang="en-US" dirty="0">
              <a:solidFill>
                <a:srgbClr val="FF6600"/>
              </a:solidFill>
              <a:latin typeface="Tahoma" charset="0"/>
              <a:ea typeface="MS PGothic" charset="0"/>
            </a:endParaRPr>
          </a:p>
          <a:p>
            <a:pPr lvl="1" eaLnBrk="1" hangingPunct="1"/>
            <a:r>
              <a:rPr lang="en-US" dirty="0">
                <a:latin typeface="Tahoma" charset="0"/>
                <a:ea typeface="MS PGothic" charset="0"/>
              </a:rPr>
              <a:t>Move prospects from desire to conviction that your solutions are the best ones.</a:t>
            </a:r>
          </a:p>
          <a:p>
            <a:pPr lvl="1" eaLnBrk="1" hangingPunct="1"/>
            <a:r>
              <a:rPr lang="en-US" dirty="0">
                <a:latin typeface="Tahoma" charset="0"/>
                <a:ea typeface="MS PGothic" charset="0"/>
              </a:rPr>
              <a:t>Dealing with objections</a:t>
            </a:r>
          </a:p>
          <a:p>
            <a:pPr lvl="1" eaLnBrk="1" hangingPunct="1"/>
            <a:r>
              <a:rPr lang="en-US" dirty="0">
                <a:latin typeface="Tahoma" charset="0"/>
                <a:ea typeface="MS PGothic" charset="0"/>
              </a:rPr>
              <a:t>Conditions</a:t>
            </a:r>
          </a:p>
          <a:p>
            <a:pPr lvl="1" eaLnBrk="1" hangingPunct="1"/>
            <a:r>
              <a:rPr lang="en-US" dirty="0">
                <a:latin typeface="Tahoma" charset="0"/>
                <a:ea typeface="MS PGothic" charset="0"/>
              </a:rPr>
              <a:t>Discussion </a:t>
            </a:r>
            <a:r>
              <a:rPr lang="en-US" dirty="0" smtClean="0">
                <a:latin typeface="Tahoma" charset="0"/>
                <a:ea typeface="MS PGothic" charset="0"/>
              </a:rPr>
              <a:t>tactics – Create Value (Rational Drowning, Emotional Impact, and Value Proposition)</a:t>
            </a:r>
            <a:endParaRPr lang="en-US" dirty="0">
              <a:latin typeface="Tahoma" charset="0"/>
              <a:ea typeface="MS PGothic" charset="0"/>
            </a:endParaRPr>
          </a:p>
          <a:p>
            <a:pPr marL="514350" indent="-514350" eaLnBrk="1" hangingPunct="1">
              <a:buSzPct val="75000"/>
              <a:buFont typeface="Tahoma" charset="0"/>
              <a:buAutoNum type="arabicPeriod" startAt="6"/>
            </a:pPr>
            <a:r>
              <a:rPr lang="en-US" dirty="0">
                <a:solidFill>
                  <a:srgbClr val="FF6600"/>
                </a:solidFill>
                <a:latin typeface="Tahoma" charset="0"/>
                <a:ea typeface="MS PGothic" charset="0"/>
              </a:rPr>
              <a:t>Summary and close</a:t>
            </a:r>
          </a:p>
          <a:p>
            <a:pPr lvl="1" eaLnBrk="1" hangingPunct="1"/>
            <a:r>
              <a:rPr lang="en-US" dirty="0">
                <a:latin typeface="Tahoma" charset="0"/>
                <a:ea typeface="MS PGothic" charset="0"/>
              </a:rPr>
              <a:t>Summarize key points – no more than three – and ask for the order.  No ask, no order</a:t>
            </a:r>
            <a:r>
              <a:rPr lang="en-US" dirty="0" smtClean="0">
                <a:latin typeface="Tahoma" charset="0"/>
                <a:ea typeface="MS PGothic" charset="0"/>
              </a:rPr>
              <a:t>. (Your Solution and Implementation Map)</a:t>
            </a:r>
            <a:endParaRPr lang="en-US" dirty="0">
              <a:latin typeface="Tahoma" charset="0"/>
              <a:ea typeface="MS PGothic" charset="0"/>
            </a:endParaRPr>
          </a:p>
        </p:txBody>
      </p:sp>
      <p:sp>
        <p:nvSpPr>
          <p:cNvPr id="118787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9DE5C380-861B-6E4E-AD64-4BCEE6A43191}" type="slidenum">
              <a:rPr lang="en-US" sz="1200">
                <a:solidFill>
                  <a:srgbClr val="FFFFFF"/>
                </a:solidFill>
              </a:rPr>
              <a:pPr/>
              <a:t>17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7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Sales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Hard Worker (21%)</a:t>
            </a:r>
          </a:p>
          <a:p>
            <a:r>
              <a:rPr lang="en-US" dirty="0" smtClean="0"/>
              <a:t>The Challenger (27%)</a:t>
            </a:r>
          </a:p>
          <a:p>
            <a:r>
              <a:rPr lang="en-US" dirty="0" smtClean="0"/>
              <a:t>The Lone Wolf (18%)</a:t>
            </a:r>
          </a:p>
          <a:p>
            <a:r>
              <a:rPr lang="en-US" dirty="0" smtClean="0"/>
              <a:t>The Reactive Problem Solver (14%)</a:t>
            </a:r>
          </a:p>
          <a:p>
            <a:r>
              <a:rPr lang="en-US" dirty="0"/>
              <a:t>The Relationship Builder (21%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9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Worker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willing to go the extra mile</a:t>
            </a:r>
          </a:p>
          <a:p>
            <a:r>
              <a:rPr lang="en-US" dirty="0" smtClean="0"/>
              <a:t>Doesn’t give up easily</a:t>
            </a:r>
          </a:p>
          <a:p>
            <a:r>
              <a:rPr lang="en-US" dirty="0" smtClean="0"/>
              <a:t>Self-motivated</a:t>
            </a:r>
          </a:p>
          <a:p>
            <a:r>
              <a:rPr lang="en-US" dirty="0" smtClean="0"/>
              <a:t>Interested in feedback and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2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has a different view of the world</a:t>
            </a:r>
          </a:p>
          <a:p>
            <a:r>
              <a:rPr lang="en-US" dirty="0" smtClean="0"/>
              <a:t>Understands the customer’s business</a:t>
            </a:r>
          </a:p>
          <a:p>
            <a:r>
              <a:rPr lang="en-US" dirty="0" smtClean="0"/>
              <a:t>Loves to debate</a:t>
            </a:r>
          </a:p>
          <a:p>
            <a:r>
              <a:rPr lang="en-US" dirty="0" smtClean="0"/>
              <a:t>Pushes the customer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8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Lone Wolf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Follows own instincts</a:t>
            </a:r>
          </a:p>
          <a:p>
            <a:r>
              <a:rPr lang="en-US" dirty="0" smtClean="0"/>
              <a:t>Self-assured</a:t>
            </a:r>
          </a:p>
          <a:p>
            <a:r>
              <a:rPr lang="en-US" dirty="0" smtClean="0"/>
              <a:t>Difficult to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23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Reactive Problem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Reliably responds to internal and external stakeholders</a:t>
            </a:r>
          </a:p>
          <a:p>
            <a:r>
              <a:rPr lang="en-US" dirty="0" smtClean="0"/>
              <a:t>Ensures that all problems are solved</a:t>
            </a:r>
          </a:p>
          <a:p>
            <a:r>
              <a:rPr lang="en-US" dirty="0" smtClean="0"/>
              <a:t>Detailed-oriented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26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Relationship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Builds strong advocates in customer organizations</a:t>
            </a:r>
          </a:p>
          <a:p>
            <a:r>
              <a:rPr lang="en-US" dirty="0" smtClean="0"/>
              <a:t>Generous in giving time to help others</a:t>
            </a:r>
          </a:p>
          <a:p>
            <a:r>
              <a:rPr lang="en-US" dirty="0" smtClean="0"/>
              <a:t>Gets along with everyone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79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ahoma" charset="0"/>
              <a:ea typeface="MS PGothic" charset="0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dirty="0">
                <a:latin typeface="Tahoma" charset="0"/>
                <a:ea typeface="MS PGothic" charset="0"/>
              </a:rPr>
              <a:t>R</a:t>
            </a:r>
            <a:r>
              <a:rPr lang="en-US" dirty="0" smtClean="0">
                <a:latin typeface="Tahoma" charset="0"/>
                <a:ea typeface="MS PGothic" charset="0"/>
              </a:rPr>
              <a:t>elationships </a:t>
            </a:r>
            <a:r>
              <a:rPr lang="en-US" dirty="0">
                <a:latin typeface="Tahoma" charset="0"/>
                <a:ea typeface="MS PGothic" charset="0"/>
              </a:rPr>
              <a:t>are not necessarily the key to </a:t>
            </a:r>
            <a:r>
              <a:rPr lang="en-US" dirty="0" smtClean="0">
                <a:latin typeface="Tahoma" charset="0"/>
                <a:ea typeface="MS PGothic" charset="0"/>
              </a:rPr>
              <a:t>success</a:t>
            </a:r>
            <a:endParaRPr lang="en-US" dirty="0">
              <a:latin typeface="Tahoma" charset="0"/>
              <a:ea typeface="MS PGothic" charset="0"/>
            </a:endParaRPr>
          </a:p>
          <a:p>
            <a:pPr marL="914400" lvl="1" indent="-514350">
              <a:buSzPct val="75000"/>
            </a:pPr>
            <a:r>
              <a:rPr lang="en-US" dirty="0">
                <a:latin typeface="Tahoma" charset="0"/>
                <a:ea typeface="MS PGothic" charset="0"/>
              </a:rPr>
              <a:t>Research from the Corporate Executive Board, as indicated in </a:t>
            </a:r>
            <a:r>
              <a:rPr lang="en-US" i="1" dirty="0">
                <a:latin typeface="Tahoma" charset="0"/>
                <a:ea typeface="MS PGothic" charset="0"/>
              </a:rPr>
              <a:t>The Challenger Sale</a:t>
            </a:r>
            <a:r>
              <a:rPr lang="en-US" dirty="0">
                <a:latin typeface="Tahoma" charset="0"/>
                <a:ea typeface="MS PGothic" charset="0"/>
              </a:rPr>
              <a:t>, shows that in the current business environment, customers don’t always know what they don’t know and crave </a:t>
            </a:r>
            <a:r>
              <a:rPr lang="en-US" i="1" dirty="0">
                <a:latin typeface="Tahoma" charset="0"/>
                <a:ea typeface="MS PGothic" charset="0"/>
              </a:rPr>
              <a:t>insights</a:t>
            </a:r>
            <a:r>
              <a:rPr lang="en-US" dirty="0">
                <a:latin typeface="Tahoma" charset="0"/>
                <a:ea typeface="MS PGothic" charset="0"/>
              </a:rPr>
              <a:t> that can help them run their businesses more effectively and efficiently.</a:t>
            </a:r>
          </a:p>
        </p:txBody>
      </p:sp>
    </p:spTree>
    <p:extLst>
      <p:ext uri="{BB962C8B-B14F-4D97-AF65-F5344CB8AC3E}">
        <p14:creationId xmlns:p14="http://schemas.microsoft.com/office/powerpoint/2010/main" val="171171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ahoma" charset="0"/>
              <a:ea typeface="MS PGothic" charset="0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MS PGothic" charset="0"/>
              </a:rPr>
              <a:t>The </a:t>
            </a:r>
            <a:r>
              <a:rPr lang="en-US" dirty="0">
                <a:latin typeface="Tahoma" charset="0"/>
                <a:ea typeface="MS PGothic" charset="0"/>
              </a:rPr>
              <a:t>most powerful sales approaching is based on:</a:t>
            </a:r>
          </a:p>
          <a:p>
            <a:pPr marL="914400" lvl="1" indent="-457200">
              <a:buSzPct val="75000"/>
              <a:buFont typeface="Tahoma" charset="0"/>
              <a:buAutoNum type="arabicPeriod"/>
            </a:pPr>
            <a:r>
              <a:rPr lang="en-US" dirty="0">
                <a:solidFill>
                  <a:srgbClr val="FF0000"/>
                </a:solidFill>
                <a:latin typeface="Tahoma" charset="0"/>
                <a:ea typeface="MS PGothic" charset="0"/>
              </a:rPr>
              <a:t>T</a:t>
            </a:r>
            <a:r>
              <a:rPr lang="en-US" dirty="0">
                <a:latin typeface="Tahoma" charset="0"/>
                <a:ea typeface="MS PGothic" charset="0"/>
              </a:rPr>
              <a:t>eaching</a:t>
            </a:r>
          </a:p>
          <a:p>
            <a:pPr marL="914400" lvl="1" indent="-457200">
              <a:buSzPct val="75000"/>
              <a:buFont typeface="Tahoma" charset="0"/>
              <a:buAutoNum type="arabicPeriod"/>
            </a:pPr>
            <a:r>
              <a:rPr lang="en-US" dirty="0">
                <a:solidFill>
                  <a:srgbClr val="FF0000"/>
                </a:solidFill>
                <a:latin typeface="Tahoma" charset="0"/>
                <a:ea typeface="MS PGothic" charset="0"/>
              </a:rPr>
              <a:t>T</a:t>
            </a:r>
            <a:r>
              <a:rPr lang="en-US" dirty="0">
                <a:latin typeface="Tahoma" charset="0"/>
                <a:ea typeface="MS PGothic" charset="0"/>
              </a:rPr>
              <a:t>ailoring</a:t>
            </a:r>
          </a:p>
          <a:p>
            <a:pPr marL="914400" lvl="1" indent="-457200">
              <a:buSzPct val="75000"/>
              <a:buFont typeface="Tahoma" charset="0"/>
              <a:buAutoNum type="arabicPeriod"/>
            </a:pPr>
            <a:r>
              <a:rPr lang="en-US" dirty="0">
                <a:solidFill>
                  <a:srgbClr val="FF0000"/>
                </a:solidFill>
                <a:latin typeface="Tahoma" charset="0"/>
                <a:ea typeface="MS PGothic" charset="0"/>
              </a:rPr>
              <a:t>T</a:t>
            </a:r>
            <a:r>
              <a:rPr lang="en-US" dirty="0">
                <a:latin typeface="Tahoma" charset="0"/>
                <a:ea typeface="MS PGothic" charset="0"/>
              </a:rPr>
              <a:t>aking control of the customer conversation</a:t>
            </a:r>
          </a:p>
        </p:txBody>
      </p:sp>
    </p:spTree>
    <p:extLst>
      <p:ext uri="{BB962C8B-B14F-4D97-AF65-F5344CB8AC3E}">
        <p14:creationId xmlns:p14="http://schemas.microsoft.com/office/powerpoint/2010/main" val="568855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TanTNS.potx</Template>
  <TotalTime>112</TotalTime>
  <Words>623</Words>
  <Application>Microsoft Macintosh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Inkwell</vt:lpstr>
      <vt:lpstr>The Challenger Sale</vt:lpstr>
      <vt:lpstr>Five Sales Types</vt:lpstr>
      <vt:lpstr>Hard Worker</vt:lpstr>
      <vt:lpstr>The Challenger</vt:lpstr>
      <vt:lpstr>The Lone Wolf</vt:lpstr>
      <vt:lpstr>The Reactive Problem Solver</vt:lpstr>
      <vt:lpstr>The Relationship Builder</vt:lpstr>
      <vt:lpstr>PowerPoint Presentation</vt:lpstr>
      <vt:lpstr>PowerPoint Presentation</vt:lpstr>
      <vt:lpstr>Teaching for Differentiation</vt:lpstr>
      <vt:lpstr>Six Steps</vt:lpstr>
      <vt:lpstr>PowerPoint Presentation</vt:lpstr>
      <vt:lpstr>PowerPoint Presentation</vt:lpstr>
      <vt:lpstr>PowerPoint Presentation</vt:lpstr>
      <vt:lpstr>Use This Call Structure Model</vt:lpstr>
      <vt:lpstr>Presenting: Call Structure – Six Steps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Challenger Sale</dc:title>
  <dc:creator>Charles Warner</dc:creator>
  <cp:lastModifiedBy>Charles Warner</cp:lastModifiedBy>
  <cp:revision>11</cp:revision>
  <dcterms:created xsi:type="dcterms:W3CDTF">2012-10-25T20:33:57Z</dcterms:created>
  <dcterms:modified xsi:type="dcterms:W3CDTF">2014-08-11T18:31:09Z</dcterms:modified>
</cp:coreProperties>
</file>