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78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718F698-C4DD-4304-839E-576A5E00A928}" type="datetimeFigureOut">
              <a:rPr lang="en-US" smtClean="0"/>
              <a:pPr/>
              <a:t>5/19/12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B23E4A-16A4-495B-8D2A-1800D0D3EB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718F698-C4DD-4304-839E-576A5E00A928}" type="datetimeFigureOut">
              <a:rPr lang="en-US" smtClean="0"/>
              <a:pPr/>
              <a:t>5/19/12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B23E4A-16A4-495B-8D2A-1800D0D3EB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718F698-C4DD-4304-839E-576A5E00A928}" type="datetimeFigureOut">
              <a:rPr lang="en-US" smtClean="0"/>
              <a:pPr/>
              <a:t>5/19/12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B23E4A-16A4-495B-8D2A-1800D0D3EB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718F698-C4DD-4304-839E-576A5E00A928}" type="datetimeFigureOut">
              <a:rPr lang="en-US" smtClean="0"/>
              <a:pPr/>
              <a:t>5/19/12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B23E4A-16A4-495B-8D2A-1800D0D3EB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718F698-C4DD-4304-839E-576A5E00A928}" type="datetimeFigureOut">
              <a:rPr lang="en-US" smtClean="0"/>
              <a:pPr/>
              <a:t>5/19/12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B23E4A-16A4-495B-8D2A-1800D0D3EB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718F698-C4DD-4304-839E-576A5E00A928}" type="datetimeFigureOut">
              <a:rPr lang="en-US" smtClean="0"/>
              <a:pPr/>
              <a:t>5/19/12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EB23E4A-16A4-495B-8D2A-1800D0D3EB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718F698-C4DD-4304-839E-576A5E00A928}" type="datetimeFigureOut">
              <a:rPr lang="en-US" smtClean="0"/>
              <a:pPr/>
              <a:t>5/19/12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EB23E4A-16A4-495B-8D2A-1800D0D3EB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718F698-C4DD-4304-839E-576A5E00A928}" type="datetimeFigureOut">
              <a:rPr lang="en-US" smtClean="0"/>
              <a:pPr/>
              <a:t>5/19/12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EB23E4A-16A4-495B-8D2A-1800D0D3EB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718F698-C4DD-4304-839E-576A5E00A928}" type="datetimeFigureOut">
              <a:rPr lang="en-US" smtClean="0"/>
              <a:pPr/>
              <a:t>5/19/12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EB23E4A-16A4-495B-8D2A-1800D0D3EB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718F698-C4DD-4304-839E-576A5E00A928}" type="datetimeFigureOut">
              <a:rPr lang="en-US" smtClean="0"/>
              <a:pPr/>
              <a:t>5/19/12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EB23E4A-16A4-495B-8D2A-1800D0D3EB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718F698-C4DD-4304-839E-576A5E00A928}" type="datetimeFigureOut">
              <a:rPr lang="en-US" smtClean="0"/>
              <a:pPr/>
              <a:t>5/19/12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EB23E4A-16A4-495B-8D2A-1800D0D3EB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53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mn-ea"/>
              </a:defRPr>
            </a:lvl1pPr>
          </a:lstStyle>
          <a:p>
            <a:fld id="{1718F698-C4DD-4304-839E-576A5E00A928}" type="datetimeFigureOut">
              <a:rPr lang="en-US" smtClean="0"/>
              <a:pPr/>
              <a:t>5/19/12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mn-ea"/>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defRPr>
            </a:lvl1pPr>
          </a:lstStyle>
          <a:p>
            <a:fld id="{5EB23E4A-16A4-495B-8D2A-1800D0D3EBD1}"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3600">
          <a:solidFill>
            <a:schemeClr val="tx1"/>
          </a:solidFill>
          <a:latin typeface="+mj-lt"/>
          <a:ea typeface="+mj-ea"/>
          <a:cs typeface="+mj-cs"/>
        </a:defRPr>
      </a:lvl1pPr>
      <a:lvl2pPr algn="ctr" defTabSz="457200" rtl="0" eaLnBrk="1" fontAlgn="base" hangingPunct="1">
        <a:spcBef>
          <a:spcPct val="0"/>
        </a:spcBef>
        <a:spcAft>
          <a:spcPct val="0"/>
        </a:spcAft>
        <a:defRPr sz="3600">
          <a:solidFill>
            <a:schemeClr val="tx1"/>
          </a:solidFill>
          <a:latin typeface="Tahoma" charset="0"/>
          <a:ea typeface="ＭＳ Ｐゴシック" charset="-128"/>
        </a:defRPr>
      </a:lvl2pPr>
      <a:lvl3pPr algn="ctr" defTabSz="457200" rtl="0" eaLnBrk="1" fontAlgn="base" hangingPunct="1">
        <a:spcBef>
          <a:spcPct val="0"/>
        </a:spcBef>
        <a:spcAft>
          <a:spcPct val="0"/>
        </a:spcAft>
        <a:defRPr sz="3600">
          <a:solidFill>
            <a:schemeClr val="tx1"/>
          </a:solidFill>
          <a:latin typeface="Tahoma" charset="0"/>
          <a:ea typeface="ＭＳ Ｐゴシック" charset="-128"/>
        </a:defRPr>
      </a:lvl3pPr>
      <a:lvl4pPr algn="ctr" defTabSz="457200" rtl="0" eaLnBrk="1" fontAlgn="base" hangingPunct="1">
        <a:spcBef>
          <a:spcPct val="0"/>
        </a:spcBef>
        <a:spcAft>
          <a:spcPct val="0"/>
        </a:spcAft>
        <a:defRPr sz="3600">
          <a:solidFill>
            <a:schemeClr val="tx1"/>
          </a:solidFill>
          <a:latin typeface="Tahoma" charset="0"/>
          <a:ea typeface="ＭＳ Ｐゴシック" charset="-128"/>
        </a:defRPr>
      </a:lvl4pPr>
      <a:lvl5pPr algn="ctr" defTabSz="457200" rtl="0" eaLnBrk="1" fontAlgn="base" hangingPunct="1">
        <a:spcBef>
          <a:spcPct val="0"/>
        </a:spcBef>
        <a:spcAft>
          <a:spcPct val="0"/>
        </a:spcAft>
        <a:defRPr sz="3600">
          <a:solidFill>
            <a:schemeClr val="tx1"/>
          </a:solidFill>
          <a:latin typeface="Tahoma" charset="0"/>
          <a:ea typeface="ＭＳ Ｐゴシック" charset="-128"/>
        </a:defRPr>
      </a:lvl5pPr>
      <a:lvl6pPr marL="457200" algn="ctr" defTabSz="457200" rtl="0" eaLnBrk="1" fontAlgn="base" hangingPunct="1">
        <a:spcBef>
          <a:spcPct val="0"/>
        </a:spcBef>
        <a:spcAft>
          <a:spcPct val="0"/>
        </a:spcAft>
        <a:defRPr sz="3600">
          <a:solidFill>
            <a:schemeClr val="tx1"/>
          </a:solidFill>
          <a:latin typeface="Tahoma" charset="0"/>
          <a:ea typeface="ＭＳ Ｐゴシック" charset="-128"/>
        </a:defRPr>
      </a:lvl6pPr>
      <a:lvl7pPr marL="914400" algn="ctr" defTabSz="457200" rtl="0" eaLnBrk="1" fontAlgn="base" hangingPunct="1">
        <a:spcBef>
          <a:spcPct val="0"/>
        </a:spcBef>
        <a:spcAft>
          <a:spcPct val="0"/>
        </a:spcAft>
        <a:defRPr sz="3600">
          <a:solidFill>
            <a:schemeClr val="tx1"/>
          </a:solidFill>
          <a:latin typeface="Tahoma" charset="0"/>
          <a:ea typeface="ＭＳ Ｐゴシック" charset="-128"/>
        </a:defRPr>
      </a:lvl7pPr>
      <a:lvl8pPr marL="1371600" algn="ctr" defTabSz="457200" rtl="0" eaLnBrk="1" fontAlgn="base" hangingPunct="1">
        <a:spcBef>
          <a:spcPct val="0"/>
        </a:spcBef>
        <a:spcAft>
          <a:spcPct val="0"/>
        </a:spcAft>
        <a:defRPr sz="3600">
          <a:solidFill>
            <a:schemeClr val="tx1"/>
          </a:solidFill>
          <a:latin typeface="Tahoma" charset="0"/>
          <a:ea typeface="ＭＳ Ｐゴシック" charset="-128"/>
        </a:defRPr>
      </a:lvl8pPr>
      <a:lvl9pPr marL="1828800" algn="ctr" defTabSz="457200" rtl="0" eaLnBrk="1" fontAlgn="base" hangingPunct="1">
        <a:spcBef>
          <a:spcPct val="0"/>
        </a:spcBef>
        <a:spcAft>
          <a:spcPct val="0"/>
        </a:spcAft>
        <a:defRPr sz="3600">
          <a:solidFill>
            <a:schemeClr val="tx1"/>
          </a:solidFill>
          <a:latin typeface="Tahoma" charset="0"/>
          <a:ea typeface="ＭＳ Ｐゴシック" charset="-128"/>
        </a:defRPr>
      </a:lvl9pPr>
    </p:titleStyle>
    <p:bodyStyle>
      <a:lvl1pPr marL="342900" indent="-342900" algn="l" defTabSz="457200" rtl="0" eaLnBrk="1" fontAlgn="base" hangingPunct="1">
        <a:spcBef>
          <a:spcPct val="20000"/>
        </a:spcBef>
        <a:spcAft>
          <a:spcPct val="0"/>
        </a:spcAft>
        <a:buSzPct val="50000"/>
        <a:buFont typeface="Wingdings" pitchFamily="2" charset="2"/>
        <a:buChar char="q"/>
        <a:defRPr sz="2800">
          <a:solidFill>
            <a:schemeClr val="tx1"/>
          </a:solidFill>
          <a:latin typeface="+mn-lt"/>
          <a:ea typeface="+mn-ea"/>
          <a:cs typeface="+mn-cs"/>
        </a:defRPr>
      </a:lvl1pPr>
      <a:lvl2pPr marL="742950" indent="-285750" algn="l" defTabSz="457200" rtl="0" eaLnBrk="1" fontAlgn="base" hangingPunct="1">
        <a:spcBef>
          <a:spcPct val="20000"/>
        </a:spcBef>
        <a:spcAft>
          <a:spcPct val="0"/>
        </a:spcAft>
        <a:buSzPct val="50000"/>
        <a:buFont typeface="Arial" charset="0"/>
        <a:buChar char="–"/>
        <a:defRPr sz="2400">
          <a:solidFill>
            <a:schemeClr val="tx1"/>
          </a:solidFill>
          <a:latin typeface="+mn-lt"/>
          <a:ea typeface="+mn-ea"/>
        </a:defRPr>
      </a:lvl2pPr>
      <a:lvl3pPr marL="1143000" indent="-228600" algn="l" defTabSz="457200" rtl="0" eaLnBrk="1" fontAlgn="base" hangingPunct="1">
        <a:spcBef>
          <a:spcPct val="20000"/>
        </a:spcBef>
        <a:spcAft>
          <a:spcPct val="0"/>
        </a:spcAft>
        <a:buSzPct val="50000"/>
        <a:buFont typeface="Wingdings" pitchFamily="2" charset="2"/>
        <a:buChar char="q"/>
        <a:defRPr sz="2000">
          <a:solidFill>
            <a:schemeClr val="tx1"/>
          </a:solidFill>
          <a:latin typeface="+mn-lt"/>
          <a:ea typeface="+mn-ea"/>
        </a:defRPr>
      </a:lvl3pPr>
      <a:lvl4pPr marL="1600200" indent="-228600" algn="l" defTabSz="457200" rtl="0" eaLnBrk="1" fontAlgn="base" hangingPunct="1">
        <a:spcBef>
          <a:spcPct val="20000"/>
        </a:spcBef>
        <a:spcAft>
          <a:spcPct val="0"/>
        </a:spcAft>
        <a:buFont typeface="Arial" charset="0"/>
        <a:buChar char="–"/>
        <a:defRPr>
          <a:solidFill>
            <a:schemeClr val="tx1"/>
          </a:solidFill>
          <a:latin typeface="+mn-lt"/>
          <a:ea typeface="+mn-ea"/>
        </a:defRPr>
      </a:lvl4pPr>
      <a:lvl5pPr marL="2057400" indent="-228600" algn="l" defTabSz="457200" rtl="0" eaLnBrk="1" fontAlgn="base" hangingPunct="1">
        <a:spcBef>
          <a:spcPct val="20000"/>
        </a:spcBef>
        <a:spcAft>
          <a:spcPct val="0"/>
        </a:spcAft>
        <a:buSzPct val="50000"/>
        <a:buFont typeface="Wingdings" pitchFamily="2" charset="2"/>
        <a:buChar char="q"/>
        <a:defRPr>
          <a:solidFill>
            <a:schemeClr val="tx1"/>
          </a:solidFill>
          <a:latin typeface="+mn-lt"/>
          <a:ea typeface="+mn-ea"/>
        </a:defRPr>
      </a:lvl5pPr>
      <a:lvl6pPr marL="2514600" indent="-228600" algn="l" defTabSz="457200" rtl="0" eaLnBrk="1" fontAlgn="base" hangingPunct="1">
        <a:spcBef>
          <a:spcPct val="20000"/>
        </a:spcBef>
        <a:spcAft>
          <a:spcPct val="0"/>
        </a:spcAft>
        <a:buSzPct val="50000"/>
        <a:buFont typeface="Wingdings" pitchFamily="2" charset="2"/>
        <a:buChar char="q"/>
        <a:defRPr>
          <a:solidFill>
            <a:schemeClr val="tx1"/>
          </a:solidFill>
          <a:latin typeface="+mn-lt"/>
          <a:ea typeface="+mn-ea"/>
        </a:defRPr>
      </a:lvl6pPr>
      <a:lvl7pPr marL="2971800" indent="-228600" algn="l" defTabSz="457200" rtl="0" eaLnBrk="1" fontAlgn="base" hangingPunct="1">
        <a:spcBef>
          <a:spcPct val="20000"/>
        </a:spcBef>
        <a:spcAft>
          <a:spcPct val="0"/>
        </a:spcAft>
        <a:buSzPct val="50000"/>
        <a:buFont typeface="Wingdings" pitchFamily="2" charset="2"/>
        <a:buChar char="q"/>
        <a:defRPr>
          <a:solidFill>
            <a:schemeClr val="tx1"/>
          </a:solidFill>
          <a:latin typeface="+mn-lt"/>
          <a:ea typeface="+mn-ea"/>
        </a:defRPr>
      </a:lvl7pPr>
      <a:lvl8pPr marL="3429000" indent="-228600" algn="l" defTabSz="457200" rtl="0" eaLnBrk="1" fontAlgn="base" hangingPunct="1">
        <a:spcBef>
          <a:spcPct val="20000"/>
        </a:spcBef>
        <a:spcAft>
          <a:spcPct val="0"/>
        </a:spcAft>
        <a:buSzPct val="50000"/>
        <a:buFont typeface="Wingdings" pitchFamily="2" charset="2"/>
        <a:buChar char="q"/>
        <a:defRPr>
          <a:solidFill>
            <a:schemeClr val="tx1"/>
          </a:solidFill>
          <a:latin typeface="+mn-lt"/>
          <a:ea typeface="+mn-ea"/>
        </a:defRPr>
      </a:lvl8pPr>
      <a:lvl9pPr marL="3886200" indent="-228600" algn="l" defTabSz="457200" rtl="0" eaLnBrk="1" fontAlgn="base" hangingPunct="1">
        <a:spcBef>
          <a:spcPct val="20000"/>
        </a:spcBef>
        <a:spcAft>
          <a:spcPct val="0"/>
        </a:spcAft>
        <a:buSzPct val="50000"/>
        <a:buFont typeface="Wingdings" pitchFamily="2" charset="2"/>
        <a:buChar char="q"/>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The Eight Things Employees Want From Managers *</a:t>
            </a:r>
            <a:endParaRPr lang="en-US" b="1" dirty="0"/>
          </a:p>
        </p:txBody>
      </p:sp>
      <p:sp>
        <p:nvSpPr>
          <p:cNvPr id="3" name="Subtitle 2"/>
          <p:cNvSpPr>
            <a:spLocks noGrp="1"/>
          </p:cNvSpPr>
          <p:nvPr>
            <p:ph type="subTitle" idx="1"/>
          </p:nvPr>
        </p:nvSpPr>
        <p:spPr/>
        <p:txBody>
          <a:bodyPr/>
          <a:lstStyle/>
          <a:p>
            <a:endParaRPr lang="en-US"/>
          </a:p>
        </p:txBody>
      </p:sp>
      <p:sp>
        <p:nvSpPr>
          <p:cNvPr id="4" name="TextBox 3"/>
          <p:cNvSpPr txBox="1"/>
          <p:nvPr/>
        </p:nvSpPr>
        <p:spPr>
          <a:xfrm>
            <a:off x="685800" y="5715000"/>
            <a:ext cx="7796493" cy="861774"/>
          </a:xfrm>
          <a:prstGeom prst="rect">
            <a:avLst/>
          </a:prstGeom>
          <a:noFill/>
        </p:spPr>
        <p:txBody>
          <a:bodyPr wrap="none" rtlCol="0">
            <a:spAutoFit/>
          </a:bodyPr>
          <a:lstStyle/>
          <a:p>
            <a:r>
              <a:rPr lang="en-US" sz="1600" dirty="0" smtClean="0"/>
              <a:t>* “Eight Things Your Employees Want From You,” Melissa </a:t>
            </a:r>
            <a:r>
              <a:rPr lang="en-US" sz="1600" dirty="0" err="1" smtClean="0"/>
              <a:t>Raffoni</a:t>
            </a:r>
            <a:r>
              <a:rPr lang="en-US" sz="1600" dirty="0" smtClean="0"/>
              <a:t>, HBR Blogs, </a:t>
            </a:r>
          </a:p>
          <a:p>
            <a:r>
              <a:rPr lang="en-US" sz="1600" dirty="0" smtClean="0"/>
              <a:t>March 2010, http://blogs.hbr.org/cs/2010/03/important_reminders_for_anyone.html</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514350" indent="-514350">
              <a:buSzPct val="90000"/>
              <a:buFont typeface="+mj-lt"/>
              <a:buAutoNum type="arabicPeriod"/>
            </a:pPr>
            <a:r>
              <a:rPr lang="en-US" dirty="0" smtClean="0"/>
              <a:t>Tell me my role, tell me what to do, and give me the rules</a:t>
            </a:r>
          </a:p>
          <a:p>
            <a:pPr marL="914400" lvl="1" indent="-514350">
              <a:buSzPct val="90000"/>
            </a:pPr>
            <a:r>
              <a:rPr lang="en-US" sz="2000" dirty="0" smtClean="0"/>
              <a:t>Micromanaging? No, it's called clear direction. Give them parameters so they can work within broad outlines.</a:t>
            </a:r>
          </a:p>
          <a:p>
            <a:pPr marL="514350" indent="-514350">
              <a:buSzPct val="90000"/>
              <a:buFont typeface="+mj-lt"/>
              <a:buAutoNum type="arabicPeriod"/>
            </a:pPr>
            <a:r>
              <a:rPr lang="en-US" dirty="0" smtClean="0"/>
              <a:t>Discipline my coworker who is out of line</a:t>
            </a:r>
          </a:p>
          <a:p>
            <a:pPr marL="914400" lvl="1" indent="-514350">
              <a:buSzPct val="90000"/>
            </a:pPr>
            <a:r>
              <a:rPr lang="en-US" sz="2000" dirty="0" smtClean="0"/>
              <a:t>Hold people accountable in a way that is fair but makes everyone cognizant of what is and isn't acceptable. </a:t>
            </a:r>
          </a:p>
          <a:p>
            <a:pPr marL="514350" indent="-514350">
              <a:buSzPct val="90000"/>
              <a:buFont typeface="+mj-lt"/>
              <a:buAutoNum type="arabicPeriod"/>
            </a:pPr>
            <a:r>
              <a:rPr lang="en-US" dirty="0" smtClean="0"/>
              <a:t>Get me excited</a:t>
            </a:r>
          </a:p>
          <a:p>
            <a:pPr marL="914400" lvl="1" indent="-514350">
              <a:buSzPct val="90000"/>
            </a:pPr>
            <a:r>
              <a:rPr lang="en-US" sz="2000" dirty="0" smtClean="0"/>
              <a:t>About the company, about the product, about the job, about a project. And then keep me excited every day by showing me progress.</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SzPct val="90000"/>
              <a:buFont typeface="+mj-lt"/>
              <a:buAutoNum type="arabicPeriod" startAt="4"/>
            </a:pPr>
            <a:r>
              <a:rPr lang="en-US" dirty="0" smtClean="0"/>
              <a:t>Don't forget to praise me</a:t>
            </a:r>
          </a:p>
          <a:p>
            <a:pPr marL="914400" lvl="1" indent="-514350">
              <a:buSzPct val="90000"/>
            </a:pPr>
            <a:r>
              <a:rPr lang="en-US" sz="2000" dirty="0" smtClean="0"/>
              <a:t>Motivate employees by leveraging their strengths, not harping on their weaknesses.</a:t>
            </a:r>
          </a:p>
          <a:p>
            <a:pPr marL="514350" indent="-514350">
              <a:buSzPct val="90000"/>
              <a:buFont typeface="+mj-lt"/>
              <a:buAutoNum type="arabicPeriod" startAt="5"/>
            </a:pPr>
            <a:r>
              <a:rPr lang="en-US" dirty="0" smtClean="0"/>
              <a:t>Don't scare me</a:t>
            </a:r>
          </a:p>
          <a:p>
            <a:pPr marL="914400" lvl="1" indent="-514350">
              <a:buSzPct val="90000"/>
            </a:pPr>
            <a:r>
              <a:rPr lang="en-US" sz="2000" dirty="0" smtClean="0"/>
              <a:t>They really don't need to know about everything that worries you.  And don't lose your temper at meetings because they didn't meet your expectations. It's not productive. Fairness and consistency are important mainstays.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SzPct val="90000"/>
              <a:buFont typeface="+mj-lt"/>
              <a:buAutoNum type="arabicPeriod" startAt="6"/>
            </a:pPr>
            <a:r>
              <a:rPr lang="en-US" dirty="0" smtClean="0"/>
              <a:t>Impress me</a:t>
            </a:r>
          </a:p>
          <a:p>
            <a:pPr marL="914400" lvl="1" indent="-514350">
              <a:buSzPct val="90000"/>
            </a:pPr>
            <a:r>
              <a:rPr lang="en-US" sz="2000" dirty="0" smtClean="0"/>
              <a:t>Strong leaders impress their staffs in a variety of ways. Yes, some are great examples of management, but others are bold and courageous, and still others are creative and smart. Strong leaders bring strength to an organization by providing a characteristic that others don't have and the company sorely needs. </a:t>
            </a:r>
          </a:p>
          <a:p>
            <a:pPr marL="514350" indent="-514350">
              <a:buSzPct val="90000"/>
              <a:buFont typeface="+mj-lt"/>
              <a:buAutoNum type="arabicPeriod" startAt="7"/>
            </a:pPr>
            <a:r>
              <a:rPr lang="en-US" dirty="0" smtClean="0"/>
              <a:t>Give me some autonomy</a:t>
            </a:r>
          </a:p>
          <a:p>
            <a:pPr marL="914400" lvl="1" indent="-514350">
              <a:buSzPct val="90000"/>
            </a:pPr>
            <a:r>
              <a:rPr lang="en-US" sz="2000" dirty="0" smtClean="0"/>
              <a:t>Give them something interesting to work on. Trust them with opportunity</a:t>
            </a:r>
            <a:r>
              <a:rPr lang="en-US" dirty="0" smtClean="0"/>
              <a:t>.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SzPct val="90000"/>
              <a:buFont typeface="+mj-lt"/>
              <a:buAutoNum type="arabicPeriod" startAt="8"/>
            </a:pPr>
            <a:r>
              <a:rPr lang="en-US" dirty="0" smtClean="0"/>
              <a:t>Set me up to win.</a:t>
            </a:r>
          </a:p>
          <a:p>
            <a:pPr marL="914400" lvl="1" indent="-514350">
              <a:buSzPct val="90000"/>
            </a:pPr>
            <a:r>
              <a:rPr lang="en-US" sz="2000" dirty="0" smtClean="0"/>
              <a:t>Nobody wants to fail. Indecisive leaders who keep people in the wrong roles, set unrealistic goals, keep unproductive team members, or change direction unfairly just frustrate everybody and make people feel defeated. </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Theme 1">
      <a:dk1>
        <a:srgbClr val="1F497D"/>
      </a:dk1>
      <a:lt1>
        <a:srgbClr val="FFFFFF"/>
      </a:lt1>
      <a:dk2>
        <a:srgbClr val="000000"/>
      </a:dk2>
      <a:lt2>
        <a:srgbClr val="EEECE1"/>
      </a:lt2>
      <a:accent1>
        <a:srgbClr val="4F81BD"/>
      </a:accent1>
      <a:accent2>
        <a:srgbClr val="C0504D"/>
      </a:accent2>
      <a:accent3>
        <a:srgbClr val="AAAAAA"/>
      </a:accent3>
      <a:accent4>
        <a:srgbClr val="DADADA"/>
      </a:accent4>
      <a:accent5>
        <a:srgbClr val="B2C1DB"/>
      </a:accent5>
      <a:accent6>
        <a:srgbClr val="AE4845"/>
      </a:accent6>
      <a:hlink>
        <a:srgbClr val="0000FF"/>
      </a:hlink>
      <a:folHlink>
        <a:srgbClr val="800080"/>
      </a:folHlink>
    </a:clrScheme>
    <a:fontScheme name="Office Theme">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ea typeface="ＭＳ Ｐゴシック" charset="-128"/>
          </a:defRPr>
        </a:defPPr>
      </a:lstStyle>
    </a:lnDef>
  </a:objectDefaults>
  <a:extraClrSchemeLst>
    <a:extraClrScheme>
      <a:clrScheme name="Office Theme 1">
        <a:dk1>
          <a:srgbClr val="1F497D"/>
        </a:dk1>
        <a:lt1>
          <a:srgbClr val="FFFFFF"/>
        </a:lt1>
        <a:dk2>
          <a:srgbClr val="000000"/>
        </a:dk2>
        <a:lt2>
          <a:srgbClr val="EEECE1"/>
        </a:lt2>
        <a:accent1>
          <a:srgbClr val="4F81BD"/>
        </a:accent1>
        <a:accent2>
          <a:srgbClr val="C0504D"/>
        </a:accent2>
        <a:accent3>
          <a:srgbClr val="AAAAAA"/>
        </a:accent3>
        <a:accent4>
          <a:srgbClr val="DADADA"/>
        </a:accent4>
        <a:accent5>
          <a:srgbClr val="B2C1DB"/>
        </a:accent5>
        <a:accent6>
          <a:srgbClr val="AE4845"/>
        </a:accent6>
        <a:hlink>
          <a:srgbClr val="0000FF"/>
        </a:hlink>
        <a:folHlink>
          <a:srgbClr val="8000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Black</Template>
  <TotalTime>35</TotalTime>
  <Words>312</Words>
  <Application>Microsoft Macintosh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Black</vt:lpstr>
      <vt:lpstr>The Eight Things Employees Want From Managers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Eight Things Employees Want From Managers</dc:title>
  <dc:creator>Charlie</dc:creator>
  <cp:lastModifiedBy>Charles Warner</cp:lastModifiedBy>
  <cp:revision>6</cp:revision>
  <dcterms:created xsi:type="dcterms:W3CDTF">2010-03-17T21:13:29Z</dcterms:created>
  <dcterms:modified xsi:type="dcterms:W3CDTF">2012-05-19T23:06:46Z</dcterms:modified>
</cp:coreProperties>
</file>