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1" r:id="rId2"/>
    <p:sldMasterId id="2147483703" r:id="rId3"/>
    <p:sldMasterId id="2147483705" r:id="rId4"/>
    <p:sldMasterId id="2147483713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107" d="100"/>
          <a:sy n="107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A012-F869-9241-A7F8-83960C61456B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A47D4-FA73-C44B-AA88-D3F81317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A47D4-FA73-C44B-AA88-D3F8131757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8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4278-13E6-AF4E-B494-96AA55A5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1E47-5D06-E34C-A838-1244D6F89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21B-B3AD-EB4D-87C8-DEF7D1DD0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0B29-7635-9A4C-8791-13F07E6CC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B3FA-CF25-C44B-9311-6A1AC9E8E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66C335-1B7B-408D-8FF4-7389D5AB19B8}" type="datetimeFigureOut">
              <a:rPr lang="en-US" smtClean="0"/>
              <a:pPr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933F-12EC-644A-A2A3-5C869FBDA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60E894-3AE4-DB41-8991-5E40A9A8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Compensating Media Salespeople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13613" cy="4056062"/>
          </a:xfrm>
        </p:spPr>
        <p:txBody>
          <a:bodyPr/>
          <a:lstStyle/>
          <a:p>
            <a:r>
              <a:rPr lang="en-US" sz="2800" dirty="0"/>
              <a:t>Overall strategies of a sales force:</a:t>
            </a:r>
          </a:p>
          <a:p>
            <a:pPr lvl="1"/>
            <a:r>
              <a:rPr lang="en-US" sz="2400" dirty="0"/>
              <a:t>Create value</a:t>
            </a:r>
          </a:p>
          <a:p>
            <a:pPr lvl="1"/>
            <a:r>
              <a:rPr lang="en-US" sz="2400" dirty="0"/>
              <a:t>Research and develop insights into prospects’ and customers’</a:t>
            </a:r>
            <a:r>
              <a:rPr lang="en-US" sz="2400" i="1" dirty="0"/>
              <a:t> </a:t>
            </a:r>
            <a:r>
              <a:rPr lang="en-US" sz="2400" dirty="0"/>
              <a:t>problems, challenges, pain points and competitive positioning</a:t>
            </a:r>
          </a:p>
          <a:p>
            <a:pPr lvl="1"/>
            <a:r>
              <a:rPr lang="en-US" sz="2400" dirty="0"/>
              <a:t>Become an expert about how your medium and product works and solves marketing and advertising problems</a:t>
            </a:r>
          </a:p>
          <a:p>
            <a:pPr lvl="1"/>
            <a:r>
              <a:rPr lang="en-US" sz="2400" dirty="0"/>
              <a:t>Become the preferred supplier </a:t>
            </a:r>
          </a:p>
          <a:p>
            <a:pPr lvl="1"/>
            <a:r>
              <a:rPr lang="en-US" sz="2400" dirty="0"/>
              <a:t>Innovate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0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Key tactics of a salesperson:</a:t>
            </a:r>
          </a:p>
          <a:p>
            <a:pPr lvl="1"/>
            <a:r>
              <a:rPr lang="en-US" sz="2400" dirty="0"/>
              <a:t>To create a differential competitive advantage</a:t>
            </a:r>
          </a:p>
          <a:p>
            <a:pPr lvl="1"/>
            <a:r>
              <a:rPr lang="en-US" sz="2400" dirty="0"/>
              <a:t>To build relationships</a:t>
            </a:r>
          </a:p>
          <a:p>
            <a:pPr lvl="1"/>
            <a:r>
              <a:rPr lang="en-US" sz="2400" dirty="0"/>
              <a:t>To solve problems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3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Related functions for a sales person:</a:t>
            </a:r>
          </a:p>
          <a:p>
            <a:pPr lvl="1"/>
            <a:r>
              <a:rPr lang="en-US" sz="2400" dirty="0"/>
              <a:t>To monitor the marketplace</a:t>
            </a:r>
          </a:p>
          <a:p>
            <a:pPr lvl="1"/>
            <a:r>
              <a:rPr lang="en-US" sz="2400" dirty="0"/>
              <a:t>To recommend tactics</a:t>
            </a:r>
          </a:p>
          <a:p>
            <a:pPr lvl="1"/>
            <a:r>
              <a:rPr lang="en-US" sz="2400" dirty="0"/>
              <a:t>To cooperate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3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Hubspot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313613" cy="40560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ideal compensation plan is tailored to a company’s stage of growth.</a:t>
            </a:r>
          </a:p>
          <a:p>
            <a:pPr lvl="1"/>
            <a:r>
              <a:rPr lang="en-US" sz="2400" dirty="0"/>
              <a:t>Customer acquisition</a:t>
            </a:r>
          </a:p>
          <a:p>
            <a:pPr lvl="1"/>
            <a:r>
              <a:rPr lang="en-US" sz="2400" dirty="0"/>
              <a:t>Customer success and retention </a:t>
            </a:r>
          </a:p>
          <a:p>
            <a:pPr lvl="1"/>
            <a:r>
              <a:rPr lang="en-US" sz="2400" dirty="0"/>
              <a:t>Sustainable growth</a:t>
            </a:r>
          </a:p>
          <a:p>
            <a:r>
              <a:rPr lang="en-US" sz="2800" dirty="0"/>
              <a:t>Contests</a:t>
            </a:r>
          </a:p>
          <a:p>
            <a:pPr lvl="1"/>
            <a:r>
              <a:rPr lang="en-US" sz="2400" dirty="0"/>
              <a:t>Align with short-term behavior change.</a:t>
            </a:r>
          </a:p>
          <a:p>
            <a:pPr lvl="1"/>
            <a:r>
              <a:rPr lang="en-US" sz="2400" dirty="0"/>
              <a:t>Team based</a:t>
            </a:r>
          </a:p>
          <a:p>
            <a:pPr lvl="1"/>
            <a:r>
              <a:rPr lang="en-US" sz="2400" dirty="0"/>
              <a:t>Update standings daily</a:t>
            </a:r>
          </a:p>
          <a:p>
            <a:pPr lvl="1"/>
            <a:r>
              <a:rPr lang="en-US" sz="2400" dirty="0"/>
              <a:t>Month long</a:t>
            </a:r>
          </a:p>
          <a:p>
            <a:pPr lvl="1"/>
            <a:r>
              <a:rPr lang="en-US" sz="2400" dirty="0"/>
              <a:t>Not too many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Goals of a Sound </a:t>
            </a:r>
            <a:br>
              <a:rPr lang="en-US" sz="3600" b="1" dirty="0"/>
            </a:br>
            <a:r>
              <a:rPr lang="en-US" sz="3600" b="1" dirty="0"/>
              <a:t>Compensation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Aid in meeting an organization’s strategic goals. 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Aid in communicating corporate goals, performance standards and expectations. </a:t>
            </a:r>
          </a:p>
          <a:p>
            <a:pPr marL="514350" lvl="0" indent="-514350">
              <a:buSzPct val="75000"/>
              <a:buFont typeface="+mj-lt"/>
              <a:buAutoNum type="arabicPeriod"/>
            </a:pPr>
            <a:r>
              <a:rPr lang="en-US" sz="2800" dirty="0"/>
              <a:t>Tie compensation directly to desired sales performance (desired behaviors).</a:t>
            </a:r>
          </a:p>
          <a:p>
            <a:pPr marL="914400" lvl="1" indent="-514350">
              <a:buSzPct val="75000"/>
            </a:pPr>
            <a:r>
              <a:rPr lang="en-US" sz="2400" dirty="0"/>
              <a:t>Easy to misalign incentives</a:t>
            </a:r>
          </a:p>
          <a:p>
            <a:pPr marL="1314450" lvl="2" indent="-514350">
              <a:buSzPct val="75000"/>
            </a:pPr>
            <a:r>
              <a:rPr lang="en-US" sz="2000" dirty="0"/>
              <a:t>Dead Sea Scrolls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sz="2800" dirty="0"/>
              <a:t>Attract and keep good people. </a:t>
            </a:r>
          </a:p>
          <a:p>
            <a:pPr marL="514350" lvl="0" indent="-514350">
              <a:buSzPct val="75000"/>
              <a:buFont typeface="+mj-lt"/>
              <a:buAutoNum type="arabicPeriod" startAt="4"/>
            </a:pPr>
            <a:r>
              <a:rPr lang="en-US" sz="2800" dirty="0"/>
              <a:t>Maintain salespeople's high motivation.</a:t>
            </a:r>
          </a:p>
          <a:p>
            <a:pPr marL="965200" lvl="1" indent="-514350">
              <a:buSzPct val="75000"/>
            </a:pPr>
            <a:r>
              <a:rPr lang="en-US" dirty="0"/>
              <a:t>Don’t demotivate. </a:t>
            </a:r>
          </a:p>
          <a:p>
            <a:pPr marL="514350" lvl="0" indent="-514350">
              <a:buSzPct val="75000"/>
              <a:buFont typeface="+mj-lt"/>
              <a:buAutoNum type="arabicPeriod" startAt="4"/>
            </a:pPr>
            <a:r>
              <a:rPr lang="en-US" sz="2800" dirty="0"/>
              <a:t>Help in:</a:t>
            </a:r>
          </a:p>
          <a:p>
            <a:pPr marL="914400" lvl="1" indent="-514350">
              <a:buSzPct val="75000"/>
            </a:pPr>
            <a:r>
              <a:rPr lang="en-US" sz="2400" dirty="0"/>
              <a:t>Analyzing prospect potential, </a:t>
            </a:r>
          </a:p>
          <a:p>
            <a:pPr marL="914400" lvl="1" indent="-514350">
              <a:buSzPct val="75000"/>
            </a:pPr>
            <a:r>
              <a:rPr lang="en-US" sz="2400" dirty="0"/>
              <a:t>Planning account coverage</a:t>
            </a:r>
          </a:p>
          <a:p>
            <a:pPr marL="914400" lvl="1" indent="-514350">
              <a:buSzPct val="75000"/>
            </a:pPr>
            <a:r>
              <a:rPr lang="en-US" sz="2400" dirty="0"/>
              <a:t>Allocating selling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SzPct val="75000"/>
              <a:buFont typeface="+mj-lt"/>
              <a:buAutoNum type="arabicPeriod" startAt="7"/>
            </a:pPr>
            <a:r>
              <a:rPr lang="en-US" sz="2800" dirty="0"/>
              <a:t>Be understood by salespeople.</a:t>
            </a:r>
          </a:p>
          <a:p>
            <a:pPr lvl="1" indent="-514350">
              <a:buSzPct val="75000"/>
            </a:pPr>
            <a:r>
              <a:rPr lang="en-US" sz="2400" dirty="0"/>
              <a:t>If they are dumb, keep it simple.</a:t>
            </a:r>
          </a:p>
          <a:p>
            <a:pPr lvl="1" indent="-514350">
              <a:buSzPct val="75000"/>
            </a:pPr>
            <a:r>
              <a:rPr lang="en-US" sz="2400" dirty="0"/>
              <a:t>If they are smart, they will understand a reasonably complex structure. </a:t>
            </a:r>
          </a:p>
          <a:p>
            <a:pPr indent="-514350">
              <a:buSzPct val="75000"/>
              <a:buFont typeface="+mj-lt"/>
              <a:buAutoNum type="arabicPeriod" startAt="7"/>
            </a:pPr>
            <a:r>
              <a:rPr lang="en-US" sz="2800" dirty="0"/>
              <a:t>Be fair to employees</a:t>
            </a:r>
            <a:r>
              <a:rPr lang="en-US" sz="3200" dirty="0"/>
              <a:t>.</a:t>
            </a:r>
          </a:p>
          <a:p>
            <a:pPr marL="914400" lvl="1" indent="-514350"/>
            <a:r>
              <a:rPr lang="en-US" sz="2400" dirty="0"/>
              <a:t>Don’t underpay versus competition.</a:t>
            </a:r>
          </a:p>
          <a:p>
            <a:pPr marL="914400" lvl="1" indent="-514350"/>
            <a:r>
              <a:rPr lang="en-US" sz="2400" dirty="0"/>
              <a:t>Be transparent.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/>
              <a:t>Be fair to the organization.</a:t>
            </a:r>
          </a:p>
          <a:p>
            <a:pPr marL="914400" lvl="1" indent="-514350"/>
            <a:r>
              <a:rPr lang="en-US" sz="2400" dirty="0"/>
              <a:t>Don’t overpay too much versus competition.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3613" cy="4056062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Provide management control.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Enhance teamwork, cooperation and customer delight.</a:t>
            </a:r>
          </a:p>
          <a:p>
            <a:pPr marL="914400" lvl="1" indent="-514350"/>
            <a:r>
              <a:rPr lang="en-US" sz="2400" dirty="0"/>
              <a:t>Which keeps customers; gets renewals.</a:t>
            </a:r>
          </a:p>
        </p:txBody>
      </p:sp>
    </p:spTree>
    <p:extLst>
      <p:ext uri="{BB962C8B-B14F-4D97-AF65-F5344CB8AC3E}">
        <p14:creationId xmlns:p14="http://schemas.microsoft.com/office/powerpoint/2010/main" val="12808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Guidelines for  sound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Variable portion must be large enough to justify extra effort </a:t>
            </a:r>
            <a:r>
              <a:rPr lang="mr-IN" sz="2800" dirty="0"/>
              <a:t>–</a:t>
            </a:r>
            <a:r>
              <a:rPr lang="en-US" sz="2800" dirty="0"/>
              <a:t> at least 15% of total comp.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Balance between security and incentive.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Based primarily on individual performance and effort, and directly commensurate with sales behaviors, activities and results management wants.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Competitive in industry.</a:t>
            </a:r>
          </a:p>
        </p:txBody>
      </p:sp>
    </p:spTree>
    <p:extLst>
      <p:ext uri="{BB962C8B-B14F-4D97-AF65-F5344CB8AC3E}">
        <p14:creationId xmlns:p14="http://schemas.microsoft.com/office/powerpoint/2010/main" val="14498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315200" cy="420846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Reflect the company’s sales strategy and goals.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Difference between high and low performers must be significant </a:t>
            </a:r>
            <a:r>
              <a:rPr lang="mr-IN" sz="2800" dirty="0"/>
              <a:t>–</a:t>
            </a:r>
            <a:r>
              <a:rPr lang="en-US" sz="2800" dirty="0"/>
              <a:t> highest at least 40% more than lowest.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Rewards for performance criteria, both hard (quantitative) and soft (qualitative such as teamwork, training).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No perceived ceiling on earnings.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Opportunity for reward equal.</a:t>
            </a:r>
          </a:p>
        </p:txBody>
      </p:sp>
    </p:spTree>
    <p:extLst>
      <p:ext uri="{BB962C8B-B14F-4D97-AF65-F5344CB8AC3E}">
        <p14:creationId xmlns:p14="http://schemas.microsoft.com/office/powerpoint/2010/main" val="100424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3613" cy="4056062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Management has control over what is sold.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Some rewards for non-selling duties and tasks.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800" dirty="0"/>
              <a:t>Payment should be prompt and frequent, while remaining large enough to be sufficiently motivating.</a:t>
            </a:r>
          </a:p>
        </p:txBody>
      </p:sp>
    </p:spTree>
    <p:extLst>
      <p:ext uri="{BB962C8B-B14F-4D97-AF65-F5344CB8AC3E}">
        <p14:creationId xmlns:p14="http://schemas.microsoft.com/office/powerpoint/2010/main" val="23990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Definitions of media sales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18413" cy="4038600"/>
          </a:xfrm>
        </p:spPr>
        <p:txBody>
          <a:bodyPr/>
          <a:lstStyle/>
          <a:p>
            <a:r>
              <a:rPr lang="en-US" sz="2800" dirty="0"/>
              <a:t>Objectives of a sales force:</a:t>
            </a:r>
          </a:p>
          <a:p>
            <a:pPr marL="914400" lvl="1" indent="-514350"/>
            <a:r>
              <a:rPr lang="en-US" sz="2400" dirty="0"/>
              <a:t>To get results for customers</a:t>
            </a:r>
          </a:p>
          <a:p>
            <a:pPr marL="914400" lvl="1" indent="-514350"/>
            <a:r>
              <a:rPr lang="en-US" sz="2400" dirty="0"/>
              <a:t>To develop new business</a:t>
            </a:r>
          </a:p>
          <a:p>
            <a:pPr marL="914400" lvl="1" indent="-514350"/>
            <a:r>
              <a:rPr lang="en-US" sz="2400" dirty="0"/>
              <a:t>To retain and increase current business</a:t>
            </a:r>
          </a:p>
          <a:p>
            <a:pPr marL="914400" lvl="1" indent="-514350"/>
            <a:r>
              <a:rPr lang="en-US" sz="2400" dirty="0"/>
              <a:t>To delight customers</a:t>
            </a:r>
          </a:p>
        </p:txBody>
      </p:sp>
    </p:spTree>
    <p:extLst>
      <p:ext uri="{BB962C8B-B14F-4D97-AF65-F5344CB8AC3E}">
        <p14:creationId xmlns:p14="http://schemas.microsoft.com/office/powerpoint/2010/main" val="26040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163</TotalTime>
  <Words>443</Words>
  <Application>Microsoft Macintosh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Compensating Media Salespeople</vt:lpstr>
      <vt:lpstr>Goals of a Sound  Compensation System</vt:lpstr>
      <vt:lpstr>PowerPoint Presentation</vt:lpstr>
      <vt:lpstr>PowerPoint Presentation</vt:lpstr>
      <vt:lpstr>PowerPoint Presentation</vt:lpstr>
      <vt:lpstr>Guidelines for  sound compensation</vt:lpstr>
      <vt:lpstr>PowerPoint Presentation</vt:lpstr>
      <vt:lpstr>PowerPoint Presentation</vt:lpstr>
      <vt:lpstr>Definitions of media sales performance</vt:lpstr>
      <vt:lpstr>PowerPoint Presentation</vt:lpstr>
      <vt:lpstr>PowerPoint Presentation</vt:lpstr>
      <vt:lpstr>PowerPoint Presentation</vt:lpstr>
      <vt:lpstr>Hubspot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</dc:title>
  <dc:creator>Charlie</dc:creator>
  <cp:lastModifiedBy>Charles Warner</cp:lastModifiedBy>
  <cp:revision>22</cp:revision>
  <dcterms:created xsi:type="dcterms:W3CDTF">2011-11-17T20:59:44Z</dcterms:created>
  <dcterms:modified xsi:type="dcterms:W3CDTF">2020-04-20T21:36:12Z</dcterms:modified>
</cp:coreProperties>
</file>