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76" r:id="rId2"/>
    <p:sldId id="277" r:id="rId3"/>
    <p:sldId id="278" r:id="rId4"/>
    <p:sldId id="273" r:id="rId5"/>
    <p:sldId id="279" r:id="rId6"/>
    <p:sldId id="274" r:id="rId7"/>
    <p:sldId id="27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167"/>
    <p:restoredTop sz="95694"/>
  </p:normalViewPr>
  <p:slideViewPr>
    <p:cSldViewPr snapToGrid="0" snapToObjects="1">
      <p:cViewPr>
        <p:scale>
          <a:sx n="81" d="100"/>
          <a:sy n="81" d="100"/>
        </p:scale>
        <p:origin x="35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005330-38EA-4642-9CB2-1C0464E29048}" type="datetimeFigureOut">
              <a:rPr lang="en-US" smtClean="0"/>
              <a:t>5/20/20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FB29E-3162-5446-9FD4-4AD63969A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577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5">
            <a:extLst>
              <a:ext uri="{FF2B5EF4-FFF2-40B4-BE49-F238E27FC236}">
                <a16:creationId xmlns:a16="http://schemas.microsoft.com/office/drawing/2014/main" id="{9C63E9C4-E63F-F546-BF54-3275CBD2AB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AD4FE86-2DC1-F44B-B72C-CE487303D947}" type="slidenum">
              <a:rPr lang="en-US" altLang="en-US">
                <a:latin typeface="Times New Roman" panose="02020603050405020304" pitchFamily="18" charset="0"/>
              </a:rPr>
              <a:pPr/>
              <a:t>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DB429B1E-06DA-4348-8D5A-818C494B1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7638" y="-1588"/>
            <a:ext cx="302736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D3D76F1E-68B3-474C-BBAD-5922383F4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7638" y="8816975"/>
            <a:ext cx="302736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9493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US" altLang="en-US" sz="1000" i="1">
                <a:latin typeface="Times New Roman" panose="02020603050405020304" pitchFamily="18" charset="0"/>
              </a:rPr>
              <a:t>18</a:t>
            </a:r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CE7599C8-526D-3741-A2B8-6553919D3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16975"/>
            <a:ext cx="302736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B02BF0C3-F53F-9A47-84B0-1E3DB0F56D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588"/>
            <a:ext cx="302736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4038" name="Rectangle 6">
            <a:extLst>
              <a:ext uri="{FF2B5EF4-FFF2-40B4-BE49-F238E27FC236}">
                <a16:creationId xmlns:a16="http://schemas.microsoft.com/office/drawing/2014/main" id="{01BE43EF-76B4-9C48-AD5B-6698C99BFC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165850" cy="3468688"/>
          </a:xfrm>
          <a:ln cap="flat"/>
        </p:spPr>
      </p:sp>
      <p:sp>
        <p:nvSpPr>
          <p:cNvPr id="44039" name="Rectangle 7">
            <a:extLst>
              <a:ext uri="{FF2B5EF4-FFF2-40B4-BE49-F238E27FC236}">
                <a16:creationId xmlns:a16="http://schemas.microsoft.com/office/drawing/2014/main" id="{039627F1-1C01-AA42-A025-76BCBCD641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dirty="0"/>
              <a:t>In the new world of co-opetition, we add a new element – complementors.  We all understand what Customers, Suppliers and Competitors are, but </a:t>
            </a:r>
            <a:r>
              <a:rPr lang="en-US" altLang="en-US" dirty="0">
                <a:solidFill>
                  <a:srgbClr val="FF0000"/>
                </a:solidFill>
              </a:rPr>
              <a:t>complementors </a:t>
            </a:r>
            <a:r>
              <a:rPr lang="en-US" altLang="en-US" dirty="0"/>
              <a:t>is a new concept.</a:t>
            </a:r>
          </a:p>
        </p:txBody>
      </p:sp>
    </p:spTree>
    <p:extLst>
      <p:ext uri="{BB962C8B-B14F-4D97-AF65-F5344CB8AC3E}">
        <p14:creationId xmlns:p14="http://schemas.microsoft.com/office/powerpoint/2010/main" val="3890029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5">
            <a:extLst>
              <a:ext uri="{FF2B5EF4-FFF2-40B4-BE49-F238E27FC236}">
                <a16:creationId xmlns:a16="http://schemas.microsoft.com/office/drawing/2014/main" id="{73200AAB-D862-4344-9338-4F5AA1F074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BC8CE8E-4C28-DB45-9073-D6EFD8DD69E1}" type="slidenum">
              <a:rPr lang="en-US" altLang="en-US">
                <a:latin typeface="Times New Roman" panose="02020603050405020304" pitchFamily="18" charset="0"/>
              </a:rPr>
              <a:pPr/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C4965612-B87D-4C47-8A98-3D588F3F74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7638" y="-1588"/>
            <a:ext cx="302736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1CB45DDA-FBC5-B041-B58E-8B0BEC4C2A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7638" y="8816975"/>
            <a:ext cx="302736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9493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US" altLang="en-US" sz="1000" i="1">
                <a:latin typeface="Times New Roman" panose="02020603050405020304" pitchFamily="18" charset="0"/>
              </a:rPr>
              <a:t>19</a:t>
            </a:r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4307AC70-2AE3-0A48-9AA7-617754DEC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16975"/>
            <a:ext cx="302736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01553B74-5A82-C146-8019-98795B3C0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588"/>
            <a:ext cx="302736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6086" name="Rectangle 6">
            <a:extLst>
              <a:ext uri="{FF2B5EF4-FFF2-40B4-BE49-F238E27FC236}">
                <a16:creationId xmlns:a16="http://schemas.microsoft.com/office/drawing/2014/main" id="{24E40999-D5C2-A94F-AE3E-F43F766CA8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165850" cy="3468688"/>
          </a:xfrm>
          <a:ln cap="flat"/>
        </p:spPr>
      </p:sp>
      <p:sp>
        <p:nvSpPr>
          <p:cNvPr id="46087" name="Rectangle 7">
            <a:extLst>
              <a:ext uri="{FF2B5EF4-FFF2-40B4-BE49-F238E27FC236}">
                <a16:creationId xmlns:a16="http://schemas.microsoft.com/office/drawing/2014/main" id="{77B60703-EE11-4348-B709-BE0F7EF0E2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7237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5">
            <a:extLst>
              <a:ext uri="{FF2B5EF4-FFF2-40B4-BE49-F238E27FC236}">
                <a16:creationId xmlns:a16="http://schemas.microsoft.com/office/drawing/2014/main" id="{DAD84F44-2971-6945-99B6-0E99833388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493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60C2413-22E8-FC42-A958-CC6530556407}" type="slidenum">
              <a:rPr lang="en-US" altLang="en-US">
                <a:latin typeface="Times New Roman" panose="02020603050405020304" pitchFamily="18" charset="0"/>
              </a:rPr>
              <a:pPr/>
              <a:t>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1112BBAC-102F-554F-8991-71B102F07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7638" y="-1588"/>
            <a:ext cx="302736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5D0DBA7F-841E-5442-8AB9-152E1729EE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7638" y="8816975"/>
            <a:ext cx="3027362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9493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493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493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493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493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r>
              <a:rPr lang="en-US" altLang="en-US" sz="1000" i="1">
                <a:latin typeface="Times New Roman" panose="02020603050405020304" pitchFamily="18" charset="0"/>
              </a:rPr>
              <a:t>20</a:t>
            </a:r>
          </a:p>
        </p:txBody>
      </p:sp>
      <p:sp>
        <p:nvSpPr>
          <p:cNvPr id="48132" name="Rectangle 4">
            <a:extLst>
              <a:ext uri="{FF2B5EF4-FFF2-40B4-BE49-F238E27FC236}">
                <a16:creationId xmlns:a16="http://schemas.microsoft.com/office/drawing/2014/main" id="{E312D2AA-0B81-0C42-B23F-0B6F8C937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816975"/>
            <a:ext cx="302736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2B8D30AD-0398-4A4E-9EBC-C67DA339A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588"/>
            <a:ext cx="302736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8134" name="Rectangle 6">
            <a:extLst>
              <a:ext uri="{FF2B5EF4-FFF2-40B4-BE49-F238E27FC236}">
                <a16:creationId xmlns:a16="http://schemas.microsoft.com/office/drawing/2014/main" id="{0763DBD4-DBFB-974D-8827-721219D1FC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701675"/>
            <a:ext cx="6165850" cy="3468688"/>
          </a:xfrm>
          <a:ln cap="flat"/>
        </p:spPr>
      </p:sp>
      <p:sp>
        <p:nvSpPr>
          <p:cNvPr id="48135" name="Rectangle 7">
            <a:extLst>
              <a:ext uri="{FF2B5EF4-FFF2-40B4-BE49-F238E27FC236}">
                <a16:creationId xmlns:a16="http://schemas.microsoft.com/office/drawing/2014/main" id="{1CED893F-E92A-0D44-AE55-F2F404FCB6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423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E9A1C-AB64-0D4E-97DD-184E633DB5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CA4F89-CC4B-124E-87E9-3757B99085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116EB-96D8-4B40-9921-6C8C4C824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0665-CF7A-4349-B33F-85E81143457E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F8EF8-280C-DF4E-9CDB-3EB83FBD5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369ED-2C30-ED49-8256-3C7C9EC64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F5EC-7B9E-C84D-BD4A-B133766B9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95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31637-40A1-484A-A28C-C2BFB46F9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1E6D61-4EBB-6A46-9A05-AFC163FE87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29C7A5-B80A-FA4F-A283-B4B9DB5FD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0665-CF7A-4349-B33F-85E81143457E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D35874-BE52-544B-803B-264A323A7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555B7-C7BB-CF48-8641-C59DA4BF0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F5EC-7B9E-C84D-BD4A-B133766B9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649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90FA10-445C-9C42-89AF-D04DAB8D3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E949F4-3B47-AC41-A1A5-751DC0FFC0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35C0B-4A3A-B646-8B25-F97766DBA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0665-CF7A-4349-B33F-85E81143457E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D92A2-0D1A-004F-95A2-216359F6C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BBC557-F939-344D-85E9-E9284E495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F5EC-7B9E-C84D-BD4A-B133766B9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08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DC00A-0BBC-D545-9B97-6FDAEAE13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A6C2A-F2BC-4747-B212-CC4FB0D95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BCE572-0285-064D-B921-EB95FEC5E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0665-CF7A-4349-B33F-85E81143457E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8C7ADF-EA1D-4D44-9505-651FBCF1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AC4643-38C6-D84C-89B7-429D97AFF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F5EC-7B9E-C84D-BD4A-B133766B9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88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C7BAE-4209-9C48-A3BA-12D62C55D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625BD-1F62-1B43-AF2A-EB09922946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19E01C-F557-F248-89DE-CD0EF7F58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0665-CF7A-4349-B33F-85E81143457E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9221D-1A5B-194F-B21E-8BB5EC7D9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57D93F-8F89-364B-9602-E77B90470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F5EC-7B9E-C84D-BD4A-B133766B9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2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C7A21-B47B-5843-8BFE-48AEAAFE9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57708-2885-C843-A58A-4D1D6D25D2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48A2A4-ED9A-6B47-AF17-8673A0D6B4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C68B6E-6777-744C-8FB8-31EC9A530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0665-CF7A-4349-B33F-85E81143457E}" type="datetimeFigureOut">
              <a:rPr lang="en-US" smtClean="0"/>
              <a:t>5/20/20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8FB82D-BBD9-0B4E-8EE5-15C860CB7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7500F8-ED79-CC49-B818-31202D62E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F5EC-7B9E-C84D-BD4A-B133766B9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42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56CEC-67FC-F046-BC1C-019F181F9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126095-143E-BE4E-B0FA-C23217058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F2647A-833B-ED4E-B8FD-CEA86EB2C7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209F55-9D9E-B04F-BB2E-B800D615B9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46B937-A8F7-5143-A257-1B0E8CF84E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D133B1-58C0-BE43-8330-A9D2D6708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0665-CF7A-4349-B33F-85E81143457E}" type="datetimeFigureOut">
              <a:rPr lang="en-US" smtClean="0"/>
              <a:t>5/20/20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57D81D-3690-944E-B7D6-12B246705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0C9AD4-1817-8144-BE34-FEF56C7D1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F5EC-7B9E-C84D-BD4A-B133766B9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071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E7E00-D1B2-3E46-83D6-14E1DE35E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73C9F5-D5C0-AA4F-8DF7-CAED9C2D3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0665-CF7A-4349-B33F-85E81143457E}" type="datetimeFigureOut">
              <a:rPr lang="en-US" smtClean="0"/>
              <a:t>5/20/20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F4E201-0AE5-3B4F-81D6-71ECDD3F6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63EBA2-1DAD-3A40-BF12-B52698115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F5EC-7B9E-C84D-BD4A-B133766B9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078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CB64AE-4614-2442-B634-E04EF452F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0665-CF7A-4349-B33F-85E81143457E}" type="datetimeFigureOut">
              <a:rPr lang="en-US" smtClean="0"/>
              <a:t>5/20/20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2A5729-A580-A843-B35F-CD692AACB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2F09A2-3696-7C47-B6D1-34142BCC4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F5EC-7B9E-C84D-BD4A-B133766B9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211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72325-2E5E-C24F-9592-C4496E5F3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A9748-12FE-104C-B3CD-9A55DE6E0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0A4224-386B-2B40-BB1A-4E42721D60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B1BE0B-B81A-8E43-A839-9D56F9550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0665-CF7A-4349-B33F-85E81143457E}" type="datetimeFigureOut">
              <a:rPr lang="en-US" smtClean="0"/>
              <a:t>5/20/20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79683-020B-FF46-B0BF-C0722C995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6CF4F7-FD9A-5B47-A4A3-EB764CA8E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F5EC-7B9E-C84D-BD4A-B133766B9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423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0F456-0E34-5E45-B6AC-3303C8709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76859C-8D7D-7445-AE25-E2F3701126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A9C7CC-E2EE-5944-AC55-D32E4DC1AA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46B318-7DE9-A948-9CB7-9C2BEBD5B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0665-CF7A-4349-B33F-85E81143457E}" type="datetimeFigureOut">
              <a:rPr lang="en-US" smtClean="0"/>
              <a:t>5/20/20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B841EC-E3E2-6945-A549-B1B605A69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09347E-EFFB-EC40-B6F6-8924840F8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8F5EC-7B9E-C84D-BD4A-B133766B9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48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25F707-3843-B447-9499-8A79352B4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51B9D2-CFE3-274B-ABB4-F7B82C3429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B080E-878E-B341-81BB-594C6A9ADA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90665-CF7A-4349-B33F-85E81143457E}" type="datetimeFigureOut">
              <a:rPr lang="en-US" smtClean="0"/>
              <a:t>5/20/20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6FC08-31BC-5242-9841-53689D1541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BA055-6DE9-344A-ADE5-EB07E9C794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8F5EC-7B9E-C84D-BD4A-B133766B9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78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676AB-9330-9141-992F-0FFD09B750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Co-opetition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94BF32-28BD-5545-8233-5F0986F086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907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31F93-15B4-FB48-9FAC-AD97FDC44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As War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F80D1-034E-7943-8128-385EAB01E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Outsmart competitors, capture market share, etc.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Win-lose view of the world.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However, there are few victors in a price war – destroys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proftis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and, thus the survival of the business.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Frank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Bennack’s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autobiography: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Leave Something on the Table.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19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28C07-25FC-514F-90FA-BCBBB85CD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New Mindset – Game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303C7-2270-444C-A2B3-AB81B9BC6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Business is about cooperation when it comes to creating a pie and competition when it comes to dividing the pie.</a:t>
            </a:r>
          </a:p>
          <a:p>
            <a:r>
              <a:rPr lang="en-US" dirty="0"/>
              <a:t>Co-opetition.</a:t>
            </a:r>
          </a:p>
          <a:p>
            <a:pPr lvl="1"/>
            <a:r>
              <a:rPr lang="en-US" dirty="0"/>
              <a:t>Not like sports, chess, poker. Not a zero-sum game.</a:t>
            </a:r>
          </a:p>
          <a:p>
            <a:r>
              <a:rPr lang="en-US" dirty="0"/>
              <a:t>Game theory focuses on finding the right strategy and making the right decisions.</a:t>
            </a:r>
          </a:p>
          <a:p>
            <a:pPr lvl="1"/>
            <a:r>
              <a:rPr lang="en-US" dirty="0"/>
              <a:t>Using game theory is particularly effective when there are many independent factors and, thus no decision can be made in isolation from a host of other decisions.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678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>
            <a:extLst>
              <a:ext uri="{FF2B5EF4-FFF2-40B4-BE49-F238E27FC236}">
                <a16:creationId xmlns:a16="http://schemas.microsoft.com/office/drawing/2014/main" id="{B80BC3EC-1351-0749-9F6E-F00EE040B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3010" name="Rectangle 3">
            <a:extLst>
              <a:ext uri="{FF2B5EF4-FFF2-40B4-BE49-F238E27FC236}">
                <a16:creationId xmlns:a16="http://schemas.microsoft.com/office/drawing/2014/main" id="{625AEF66-EE2B-9443-9CF6-89FF7F2A1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3012" name="Rectangle 5">
            <a:extLst>
              <a:ext uri="{FF2B5EF4-FFF2-40B4-BE49-F238E27FC236}">
                <a16:creationId xmlns:a16="http://schemas.microsoft.com/office/drawing/2014/main" id="{9F8B8AE5-20F7-4243-8AF6-22EC120BC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4326" y="2073275"/>
            <a:ext cx="1925207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800">
                <a:latin typeface="Arial" panose="020B0604020202020204" pitchFamily="34" charset="0"/>
              </a:rPr>
              <a:t>Customers</a:t>
            </a:r>
          </a:p>
        </p:txBody>
      </p:sp>
      <p:sp>
        <p:nvSpPr>
          <p:cNvPr id="43013" name="Rectangle 6">
            <a:extLst>
              <a:ext uri="{FF2B5EF4-FFF2-40B4-BE49-F238E27FC236}">
                <a16:creationId xmlns:a16="http://schemas.microsoft.com/office/drawing/2014/main" id="{3AE5C7AE-2741-0046-AC03-0412B4ED6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8925" y="3595688"/>
            <a:ext cx="2922275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800" b="1" dirty="0">
                <a:solidFill>
                  <a:srgbClr val="00B050"/>
                </a:solidFill>
                <a:latin typeface="Arial" panose="020B0604020202020204" pitchFamily="34" charset="0"/>
              </a:rPr>
              <a:t>Complementors</a:t>
            </a:r>
          </a:p>
        </p:txBody>
      </p:sp>
      <p:sp>
        <p:nvSpPr>
          <p:cNvPr id="43014" name="Rectangle 7">
            <a:extLst>
              <a:ext uri="{FF2B5EF4-FFF2-40B4-BE49-F238E27FC236}">
                <a16:creationId xmlns:a16="http://schemas.microsoft.com/office/drawing/2014/main" id="{EB327F9D-FB32-0545-BF21-179A3F9F3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0526" y="4967288"/>
            <a:ext cx="1686359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800" dirty="0">
                <a:latin typeface="Arial" panose="020B0604020202020204" pitchFamily="34" charset="0"/>
              </a:rPr>
              <a:t>Suppliers</a:t>
            </a:r>
          </a:p>
        </p:txBody>
      </p:sp>
      <p:sp>
        <p:nvSpPr>
          <p:cNvPr id="43015" name="Rectangle 8">
            <a:extLst>
              <a:ext uri="{FF2B5EF4-FFF2-40B4-BE49-F238E27FC236}">
                <a16:creationId xmlns:a16="http://schemas.microsoft.com/office/drawing/2014/main" id="{EB847C59-8CD6-5F4A-8ADA-789E4D5BA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2120" y="3595688"/>
            <a:ext cx="2125582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800" dirty="0">
                <a:latin typeface="Arial" panose="020B0604020202020204" pitchFamily="34" charset="0"/>
              </a:rPr>
              <a:t>Competitors</a:t>
            </a:r>
          </a:p>
        </p:txBody>
      </p:sp>
      <p:sp>
        <p:nvSpPr>
          <p:cNvPr id="43016" name="Line 9">
            <a:extLst>
              <a:ext uri="{FF2B5EF4-FFF2-40B4-BE49-F238E27FC236}">
                <a16:creationId xmlns:a16="http://schemas.microsoft.com/office/drawing/2014/main" id="{A75F2D9C-FB0E-FA4C-875F-049765693AB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2514600"/>
            <a:ext cx="0" cy="2590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Line 10">
            <a:extLst>
              <a:ext uri="{FF2B5EF4-FFF2-40B4-BE49-F238E27FC236}">
                <a16:creationId xmlns:a16="http://schemas.microsoft.com/office/drawing/2014/main" id="{A31BA741-70D1-5D42-BE46-A563B35FB92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886200"/>
            <a:ext cx="3429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8" name="Line 11">
            <a:extLst>
              <a:ext uri="{FF2B5EF4-FFF2-40B4-BE49-F238E27FC236}">
                <a16:creationId xmlns:a16="http://schemas.microsoft.com/office/drawing/2014/main" id="{2DA1A5E2-7099-E041-B82A-16B8D3C340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2514600"/>
            <a:ext cx="1752600" cy="1371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9" name="Line 12">
            <a:extLst>
              <a:ext uri="{FF2B5EF4-FFF2-40B4-BE49-F238E27FC236}">
                <a16:creationId xmlns:a16="http://schemas.microsoft.com/office/drawing/2014/main" id="{A4823815-E07D-F94E-871C-AB9334D397CF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199" y="2514599"/>
            <a:ext cx="1676399" cy="1365261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Line 13">
            <a:extLst>
              <a:ext uri="{FF2B5EF4-FFF2-40B4-BE49-F238E27FC236}">
                <a16:creationId xmlns:a16="http://schemas.microsoft.com/office/drawing/2014/main" id="{C7FDAF61-1404-8444-ABBE-A5897A07EF6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57702" y="3857619"/>
            <a:ext cx="1714498" cy="1247781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1" name="Line 14">
            <a:extLst>
              <a:ext uri="{FF2B5EF4-FFF2-40B4-BE49-F238E27FC236}">
                <a16:creationId xmlns:a16="http://schemas.microsoft.com/office/drawing/2014/main" id="{CCB48E4C-ECA2-984B-9672-1730A050FA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34099" y="3879860"/>
            <a:ext cx="1714497" cy="121920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Rectangle 15">
            <a:extLst>
              <a:ext uri="{FF2B5EF4-FFF2-40B4-BE49-F238E27FC236}">
                <a16:creationId xmlns:a16="http://schemas.microsoft.com/office/drawing/2014/main" id="{6ED1452E-569F-8F42-BEC5-8163803FA3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7470" y="5891582"/>
            <a:ext cx="5049459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dirty="0">
                <a:latin typeface="Arial" panose="020B0604020202020204" pitchFamily="34" charset="0"/>
              </a:rPr>
              <a:t>         </a:t>
            </a:r>
            <a:r>
              <a:rPr lang="en-US" altLang="en-US" sz="3200" b="1" dirty="0">
                <a:latin typeface="Arial" panose="020B0604020202020204" pitchFamily="34" charset="0"/>
              </a:rPr>
              <a:t>Business Ecosystem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33088B-3DDA-BA46-B6A0-AF9F70B55F22}"/>
              </a:ext>
            </a:extLst>
          </p:cNvPr>
          <p:cNvSpPr txBox="1"/>
          <p:nvPr/>
        </p:nvSpPr>
        <p:spPr>
          <a:xfrm>
            <a:off x="4637268" y="796703"/>
            <a:ext cx="32113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Value Net</a:t>
            </a:r>
          </a:p>
        </p:txBody>
      </p:sp>
    </p:spTree>
    <p:extLst>
      <p:ext uri="{BB962C8B-B14F-4D97-AF65-F5344CB8AC3E}">
        <p14:creationId xmlns:p14="http://schemas.microsoft.com/office/powerpoint/2010/main" val="3922487980"/>
      </p:ext>
    </p:extLst>
  </p:cSld>
  <p:clrMapOvr>
    <a:masterClrMapping/>
  </p:clrMapOvr>
  <p:transition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F0BE5-998F-A542-9247-4A54ED032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Thinking Complements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86737-F45D-824E-97EB-205EF8E93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complement to one product or service is any other product or service that makes the first one more attractive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Apple and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Visicalc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Hot dogs and mustard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Thinking complements is a different way of thinking about business.  It’s about ways to make the pie bigger rather than fighting with competitors over a fixed pie.</a:t>
            </a:r>
          </a:p>
        </p:txBody>
      </p:sp>
    </p:spTree>
    <p:extLst>
      <p:ext uri="{BB962C8B-B14F-4D97-AF65-F5344CB8AC3E}">
        <p14:creationId xmlns:p14="http://schemas.microsoft.com/office/powerpoint/2010/main" val="360328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>
            <a:extLst>
              <a:ext uri="{FF2B5EF4-FFF2-40B4-BE49-F238E27FC236}">
                <a16:creationId xmlns:a16="http://schemas.microsoft.com/office/drawing/2014/main" id="{0E57F229-C124-B947-A79D-EC1094412A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5058" name="Rectangle 3">
            <a:extLst>
              <a:ext uri="{FF2B5EF4-FFF2-40B4-BE49-F238E27FC236}">
                <a16:creationId xmlns:a16="http://schemas.microsoft.com/office/drawing/2014/main" id="{E8194F09-3B5B-5442-92FD-2CD0047761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5059" name="Rectangle 4">
            <a:extLst>
              <a:ext uri="{FF2B5EF4-FFF2-40B4-BE49-F238E27FC236}">
                <a16:creationId xmlns:a16="http://schemas.microsoft.com/office/drawing/2014/main" id="{2AC92FD0-35D8-124D-8297-2661F202A4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lIns="92075" tIns="46038" rIns="92075" bIns="46038" rtlCol="0" anchor="b">
            <a:normAutofit/>
          </a:bodyPr>
          <a:lstStyle/>
          <a:p>
            <a:r>
              <a:rPr lang="en-US" alt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Co-opetition – Local TV Station </a:t>
            </a:r>
          </a:p>
        </p:txBody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A98D05FB-944F-454B-A163-9C2D24DAB8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What are television syndicators? (“Wheel of Fortune” e.g.)</a:t>
            </a:r>
          </a:p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What are other TV stations?</a:t>
            </a:r>
          </a:p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Strategy: “Help Your Competitors Get Rich”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Increase the size of the pie.</a:t>
            </a:r>
          </a:p>
        </p:txBody>
      </p:sp>
    </p:spTree>
    <p:extLst>
      <p:ext uri="{BB962C8B-B14F-4D97-AF65-F5344CB8AC3E}">
        <p14:creationId xmlns:p14="http://schemas.microsoft.com/office/powerpoint/2010/main" val="49582904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>
            <a:extLst>
              <a:ext uri="{FF2B5EF4-FFF2-40B4-BE49-F238E27FC236}">
                <a16:creationId xmlns:a16="http://schemas.microsoft.com/office/drawing/2014/main" id="{B2E2E4E2-68F0-374F-B657-EC2679024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7106" name="Rectangle 3">
            <a:extLst>
              <a:ext uri="{FF2B5EF4-FFF2-40B4-BE49-F238E27FC236}">
                <a16:creationId xmlns:a16="http://schemas.microsoft.com/office/drawing/2014/main" id="{79F8B3B5-4DFA-3C4A-80FD-49E4183648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7107" name="Rectangle 4">
            <a:extLst>
              <a:ext uri="{FF2B5EF4-FFF2-40B4-BE49-F238E27FC236}">
                <a16:creationId xmlns:a16="http://schemas.microsoft.com/office/drawing/2014/main" id="{165F4DEB-D2D3-134F-8662-5CEDEB196D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vert="horz" lIns="92075" tIns="46038" rIns="92075" bIns="46038" rtlCol="0" anchor="b">
            <a:normAutofit/>
          </a:bodyPr>
          <a:lstStyle/>
          <a:p>
            <a:r>
              <a:rPr lang="en-US" alt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Jekyll and Hyde</a:t>
            </a:r>
          </a:p>
        </p:txBody>
      </p:sp>
      <p:sp>
        <p:nvSpPr>
          <p:cNvPr id="47108" name="Rectangle 5">
            <a:extLst>
              <a:ext uri="{FF2B5EF4-FFF2-40B4-BE49-F238E27FC236}">
                <a16:creationId xmlns:a16="http://schemas.microsoft.com/office/drawing/2014/main" id="{29FE8D4E-BC5B-904C-B840-FB788FEF74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Too often the focus is on the villain, the competitor, Mr. Hyde</a:t>
            </a:r>
          </a:p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Think of Dr. Jekyll.</a:t>
            </a:r>
          </a:p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Look for complementary opportunities as well as competitive threats when doing a SWOT analysis.</a:t>
            </a:r>
          </a:p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Look for strategies that get competitors to cooperate or make the move that is best for both of you – that increases the size of the pie.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37915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352</Words>
  <Application>Microsoft Macintosh PowerPoint</Application>
  <PresentationFormat>Widescreen</PresentationFormat>
  <Paragraphs>40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Co-opetition</vt:lpstr>
      <vt:lpstr>Business As War</vt:lpstr>
      <vt:lpstr>A New Mindset – Game Theory</vt:lpstr>
      <vt:lpstr>PowerPoint Presentation</vt:lpstr>
      <vt:lpstr>Thinking Complements</vt:lpstr>
      <vt:lpstr>Co-opetition – Local TV Station </vt:lpstr>
      <vt:lpstr>Jekyll and Hyde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Co-opetition</dc:title>
  <dc:creator>Charles Warner</dc:creator>
  <cp:lastModifiedBy>Charles Warner</cp:lastModifiedBy>
  <cp:revision>8</cp:revision>
  <dcterms:created xsi:type="dcterms:W3CDTF">2020-05-07T12:02:24Z</dcterms:created>
  <dcterms:modified xsi:type="dcterms:W3CDTF">2020-05-20T21:23:19Z</dcterms:modified>
</cp:coreProperties>
</file>