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319"/>
    <p:restoredTop sz="96058"/>
  </p:normalViewPr>
  <p:slideViewPr>
    <p:cSldViewPr snapToGrid="0" snapToObjects="1">
      <p:cViewPr varScale="1">
        <p:scale>
          <a:sx n="49" d="100"/>
          <a:sy n="49" d="100"/>
        </p:scale>
        <p:origin x="200" y="1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7D4CF-B33B-FA4A-8B37-0C5A4EE1BA4E}" type="datetimeFigureOut">
              <a:rPr lang="en-US" smtClean="0"/>
              <a:t>5/6/20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84BFD-8504-7C41-80F1-EB27D3CD5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85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89989FA1-AA24-244C-844E-DC229FAC07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fld id="{80A8046E-6C88-0D40-A1AF-05FBBD9E538A}" type="slidenum">
              <a:rPr lang="en-US" altLang="en-US" sz="1200">
                <a:latin typeface="Arial" panose="020B0604020202020204" pitchFamily="34" charset="0"/>
              </a:rPr>
              <a:pPr/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2FC2A445-9E26-3A48-88F0-026DA7CF15B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8E48480-36EB-C24E-A0BD-3AC11D29F7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3504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CD4B1-B2FF-354B-821D-B085A1AEA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CEC041-25FF-854E-BF09-90D26B320C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5E8D2-F96F-B04E-B91B-8C73A9175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E78A-023A-284B-A3F8-6E59593F02AB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0FCDB-DEBF-4E46-A6DA-E5E74CBDC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80301-0ACC-914A-B263-B90BEF7D3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4FA0-C541-CD44-B5E3-595F2548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5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DF574-FDD1-3342-B0D0-C3A3B0BDE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87C163-51E3-1542-B591-1458A22336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ACFB18-EADC-6748-82C5-5B0541E32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E78A-023A-284B-A3F8-6E59593F02AB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760D8-FE3C-EF45-A9C4-35CB2FBB2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525B4-71A9-E643-90F2-6BAB808CC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4FA0-C541-CD44-B5E3-595F2548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67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021CC6-A96D-FD4A-A3CF-A1DF9E92BA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D52CD2-ED7B-9343-A74C-988F805BE2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C93C2-AA56-974A-9726-EE461AEEF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E78A-023A-284B-A3F8-6E59593F02AB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2E5E2-26FF-B942-908F-3266C0851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6EA10-73D9-F444-BEED-29DCD6C04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4FA0-C541-CD44-B5E3-595F2548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1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1AD06-6F32-4E4A-B2BE-D90CBC7F0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7A9EB-5907-784C-A24B-9E66147D1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1101B-DE46-DE48-AA46-3E0044FAA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E78A-023A-284B-A3F8-6E59593F02AB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C41EA-5427-0F43-909F-E66FFF590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635AA-A77B-4A4D-AA13-2966F762C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4FA0-C541-CD44-B5E3-595F2548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0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BF562-94B3-7D49-923F-66DC158C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6D516E-FE08-C04E-99A0-DD3491C17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CA8C-2DC5-EB4A-840C-C3D1ACCFE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E78A-023A-284B-A3F8-6E59593F02AB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979E3-D0F8-144C-9E80-2CCE9775F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E75C3-04C1-5E43-9331-547CFA2ED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4FA0-C541-CD44-B5E3-595F2548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55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AE75-1027-F54C-8ED4-984637A26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2F259-36A4-D74B-9AB2-3136F4E163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3B6D6C-1BA1-634E-B5C0-A12761DAF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152C98-267C-C345-8448-C2BB6DD15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E78A-023A-284B-A3F8-6E59593F02AB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1861FD-CE4A-A646-9B6E-296EBE0D9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26C966-3D0B-F64E-8821-9E8D76555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4FA0-C541-CD44-B5E3-595F2548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9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2CFCE-A8DA-3349-903F-ECB0FBE98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DA7BE-EFAE-6149-857F-0A8A4F2DC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B2863-5574-FB48-B5F7-3FFA13227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7DFD03-4EAE-BF4B-AE64-53FFA58FBC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790832-FE27-9649-A68F-02C1A61AFC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952AA1-69E6-5340-8828-2E7AD0CA2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E78A-023A-284B-A3F8-6E59593F02AB}" type="datetimeFigureOut">
              <a:rPr lang="en-US" smtClean="0"/>
              <a:t>5/6/20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ADACD6-4CE3-3B45-BD4C-9A9CBBB36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D5C38B-F6DB-C149-AA1A-03F86C3FC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4FA0-C541-CD44-B5E3-595F2548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2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8E9FF-7ABC-8049-ADAF-E7438F86F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CCAD62-7838-0A4C-9708-5F7F09871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E78A-023A-284B-A3F8-6E59593F02AB}" type="datetimeFigureOut">
              <a:rPr lang="en-US" smtClean="0"/>
              <a:t>5/6/20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8C2360-DDE2-3D48-84BA-617DD3D36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A411F0-5345-4B4D-8713-DB3362577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4FA0-C541-CD44-B5E3-595F2548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38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DD416D-44FA-424E-99B5-1000D6077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E78A-023A-284B-A3F8-6E59593F02AB}" type="datetimeFigureOut">
              <a:rPr lang="en-US" smtClean="0"/>
              <a:t>5/6/20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0934B8-5945-5A49-958A-CD8F63E8D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FD521-8BDC-D742-A42D-36871144A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4FA0-C541-CD44-B5E3-595F2548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9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F404B-EBC1-AA47-8697-FF0AF7470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F060C-CD03-9C4A-B99C-41D803634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CB18D3-22BC-8842-B86A-98D389016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0329E8-3D06-6249-A134-70112BDA3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E78A-023A-284B-A3F8-6E59593F02AB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6893D-6E44-F047-9603-41351E484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160624-E612-DA40-B120-0F00D9E79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4FA0-C541-CD44-B5E3-595F2548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6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AC7CC-EF52-4D47-BF94-61E4462EF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7A815E-0D93-6E4F-836A-F72F6CC5D3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0DA429-8B5A-7C4F-8993-60A828ED2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1686F8-C8F9-BF41-A39B-F7B4546D2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E78A-023A-284B-A3F8-6E59593F02AB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8E3853-F994-9A47-9FAE-7E21BA2CB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74607-0FA7-4541-8894-7F3B7A36D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4FA0-C541-CD44-B5E3-595F2548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47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1271C3-E0CC-5D4A-9E7C-9A0615033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746C8-8144-5342-8822-C563C08FE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9D377-BA81-CA4E-9221-3FC85E73D2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BE78A-023A-284B-A3F8-6E59593F02AB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DBDDD-56CD-104E-BA97-51F71CD182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194B9-C091-8946-A142-B74DB45604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94FA0-C541-CD44-B5E3-595F2548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7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62C60F54-4497-B147-8324-9215F925F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F5B26FE8-6DAF-F64A-A4DE-0881406C75B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828800" y="0"/>
            <a:ext cx="7772400" cy="1143000"/>
          </a:xfrm>
          <a:noFill/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altLang="en-US" sz="3600" b="1">
                <a:latin typeface="Verdana" panose="020B0604030504040204" pitchFamily="34" charset="0"/>
                <a:ea typeface="ＭＳ Ｐゴシック" panose="020B0600070205080204" pitchFamily="34" charset="-128"/>
              </a:rPr>
              <a:t>The Business Cycle</a:t>
            </a:r>
            <a:endParaRPr lang="en-US" altLang="en-US" sz="3600" b="1">
              <a:solidFill>
                <a:schemeClr val="bg1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3A6D8E4B-C3BA-7645-920A-133ACCD0CF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1" y="1600201"/>
            <a:ext cx="8215313" cy="4511675"/>
          </a:xfrm>
          <a:ln>
            <a:solidFill>
              <a:schemeClr val="tx1"/>
            </a:solidFill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0488" tIns="44450" rIns="90488" bIns="44450" rtlCol="0">
            <a:normAutofit/>
          </a:bodyPr>
          <a:lstStyle/>
          <a:p>
            <a:pPr eaLnBrk="1" hangingPunct="1">
              <a:spcBef>
                <a:spcPct val="0"/>
              </a:spcBef>
              <a:buFont typeface="Wingdings" charset="0"/>
              <a:buNone/>
              <a:defRPr/>
            </a:pPr>
            <a:r>
              <a:rPr lang="en-US" sz="1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8000"/>
                </a:solidFill>
                <a:latin typeface="Verdana" charset="0"/>
                <a:cs typeface="Verdana" charset="0"/>
              </a:rPr>
              <a:t>   </a:t>
            </a:r>
            <a:r>
              <a:rPr lang="en-US" sz="16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8000"/>
                </a:solidFill>
                <a:latin typeface="Verdana" charset="0"/>
                <a:cs typeface="Verdana" charset="0"/>
              </a:rPr>
              <a:t>Product          Promotion        Advertising         Marketing</a:t>
            </a:r>
          </a:p>
          <a:p>
            <a:pPr eaLnBrk="1" hangingPunct="1">
              <a:spcBef>
                <a:spcPct val="0"/>
              </a:spcBef>
              <a:buFont typeface="Wingdings" charset="0"/>
              <a:buNone/>
              <a:defRPr/>
            </a:pPr>
            <a:r>
              <a:rPr lang="en-US" sz="16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8000"/>
                </a:solidFill>
                <a:latin typeface="Verdana" charset="0"/>
                <a:cs typeface="Verdana" charset="0"/>
              </a:rPr>
              <a:t>					(</a:t>
            </a:r>
            <a:r>
              <a:rPr lang="en-US" sz="14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8000"/>
                </a:solidFill>
                <a:latin typeface="Verdana" charset="0"/>
                <a:cs typeface="Verdana" charset="0"/>
              </a:rPr>
              <a:t>Free/Low            (Paid)</a:t>
            </a:r>
          </a:p>
          <a:p>
            <a:pPr eaLnBrk="1" hangingPunct="1">
              <a:spcBef>
                <a:spcPct val="0"/>
              </a:spcBef>
              <a:buFont typeface="Wingdings" charset="0"/>
              <a:buNone/>
              <a:defRPr/>
            </a:pPr>
            <a:r>
              <a:rPr lang="en-US" sz="14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8000"/>
                </a:solidFill>
                <a:latin typeface="Verdana" charset="0"/>
                <a:cs typeface="Verdana" charset="0"/>
              </a:rPr>
              <a:t>                                Cost)      </a:t>
            </a:r>
            <a:endParaRPr lang="en-US" sz="2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8000"/>
              </a:solidFill>
              <a:latin typeface="Tahoma" charset="0"/>
            </a:endParaRPr>
          </a:p>
        </p:txBody>
      </p:sp>
      <p:sp>
        <p:nvSpPr>
          <p:cNvPr id="15364" name="Line 5">
            <a:extLst>
              <a:ext uri="{FF2B5EF4-FFF2-40B4-BE49-F238E27FC236}">
                <a16:creationId xmlns:a16="http://schemas.microsoft.com/office/drawing/2014/main" id="{238EB51A-7B89-6E4F-8BC2-225BF9B951A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295400"/>
            <a:ext cx="0" cy="480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6">
            <a:extLst>
              <a:ext uri="{FF2B5EF4-FFF2-40B4-BE49-F238E27FC236}">
                <a16:creationId xmlns:a16="http://schemas.microsoft.com/office/drawing/2014/main" id="{5ED5E1F7-03D6-284A-B0F5-EE8069E95E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219200"/>
            <a:ext cx="0" cy="487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7">
            <a:extLst>
              <a:ext uri="{FF2B5EF4-FFF2-40B4-BE49-F238E27FC236}">
                <a16:creationId xmlns:a16="http://schemas.microsoft.com/office/drawing/2014/main" id="{2E8690C0-F587-9344-8200-472F1DC7823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1295400"/>
            <a:ext cx="0" cy="4781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8">
            <a:extLst>
              <a:ext uri="{FF2B5EF4-FFF2-40B4-BE49-F238E27FC236}">
                <a16:creationId xmlns:a16="http://schemas.microsoft.com/office/drawing/2014/main" id="{A17205E6-04E5-8248-AFD5-B02B41681A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58200" y="1295400"/>
            <a:ext cx="76200" cy="4781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Freeform 9">
            <a:extLst>
              <a:ext uri="{FF2B5EF4-FFF2-40B4-BE49-F238E27FC236}">
                <a16:creationId xmlns:a16="http://schemas.microsoft.com/office/drawing/2014/main" id="{391BBA6A-97DF-BE43-97E9-24F3D0A6D4C2}"/>
              </a:ext>
            </a:extLst>
          </p:cNvPr>
          <p:cNvSpPr>
            <a:spLocks/>
          </p:cNvSpPr>
          <p:nvPr/>
        </p:nvSpPr>
        <p:spPr bwMode="auto">
          <a:xfrm>
            <a:off x="2209801" y="2638426"/>
            <a:ext cx="7673975" cy="3459163"/>
          </a:xfrm>
          <a:custGeom>
            <a:avLst/>
            <a:gdLst>
              <a:gd name="T0" fmla="*/ 2147483647 w 4834"/>
              <a:gd name="T1" fmla="*/ 2147483647 h 2179"/>
              <a:gd name="T2" fmla="*/ 2147483647 w 4834"/>
              <a:gd name="T3" fmla="*/ 2147483647 h 2179"/>
              <a:gd name="T4" fmla="*/ 2147483647 w 4834"/>
              <a:gd name="T5" fmla="*/ 2147483647 h 2179"/>
              <a:gd name="T6" fmla="*/ 2147483647 w 4834"/>
              <a:gd name="T7" fmla="*/ 2147483647 h 2179"/>
              <a:gd name="T8" fmla="*/ 2147483647 w 4834"/>
              <a:gd name="T9" fmla="*/ 2147483647 h 2179"/>
              <a:gd name="T10" fmla="*/ 2147483647 w 4834"/>
              <a:gd name="T11" fmla="*/ 2147483647 h 2179"/>
              <a:gd name="T12" fmla="*/ 2147483647 w 4834"/>
              <a:gd name="T13" fmla="*/ 2147483647 h 2179"/>
              <a:gd name="T14" fmla="*/ 2147483647 w 4834"/>
              <a:gd name="T15" fmla="*/ 2147483647 h 2179"/>
              <a:gd name="T16" fmla="*/ 2147483647 w 4834"/>
              <a:gd name="T17" fmla="*/ 2147483647 h 2179"/>
              <a:gd name="T18" fmla="*/ 2147483647 w 4834"/>
              <a:gd name="T19" fmla="*/ 2147483647 h 2179"/>
              <a:gd name="T20" fmla="*/ 2147483647 w 4834"/>
              <a:gd name="T21" fmla="*/ 2147483647 h 2179"/>
              <a:gd name="T22" fmla="*/ 2147483647 w 4834"/>
              <a:gd name="T23" fmla="*/ 2147483647 h 2179"/>
              <a:gd name="T24" fmla="*/ 2147483647 w 4834"/>
              <a:gd name="T25" fmla="*/ 2147483647 h 2179"/>
              <a:gd name="T26" fmla="*/ 2147483647 w 4834"/>
              <a:gd name="T27" fmla="*/ 2147483647 h 2179"/>
              <a:gd name="T28" fmla="*/ 2147483647 w 4834"/>
              <a:gd name="T29" fmla="*/ 2147483647 h 2179"/>
              <a:gd name="T30" fmla="*/ 2147483647 w 4834"/>
              <a:gd name="T31" fmla="*/ 2147483647 h 2179"/>
              <a:gd name="T32" fmla="*/ 2147483647 w 4834"/>
              <a:gd name="T33" fmla="*/ 2147483647 h 2179"/>
              <a:gd name="T34" fmla="*/ 2147483647 w 4834"/>
              <a:gd name="T35" fmla="*/ 2147483647 h 2179"/>
              <a:gd name="T36" fmla="*/ 2147483647 w 4834"/>
              <a:gd name="T37" fmla="*/ 2147483647 h 2179"/>
              <a:gd name="T38" fmla="*/ 2147483647 w 4834"/>
              <a:gd name="T39" fmla="*/ 2147483647 h 2179"/>
              <a:gd name="T40" fmla="*/ 2147483647 w 4834"/>
              <a:gd name="T41" fmla="*/ 2147483647 h 2179"/>
              <a:gd name="T42" fmla="*/ 2147483647 w 4834"/>
              <a:gd name="T43" fmla="*/ 2147483647 h 2179"/>
              <a:gd name="T44" fmla="*/ 2147483647 w 4834"/>
              <a:gd name="T45" fmla="*/ 2147483647 h 2179"/>
              <a:gd name="T46" fmla="*/ 2147483647 w 4834"/>
              <a:gd name="T47" fmla="*/ 2147483647 h 2179"/>
              <a:gd name="T48" fmla="*/ 2147483647 w 4834"/>
              <a:gd name="T49" fmla="*/ 2147483647 h 2179"/>
              <a:gd name="T50" fmla="*/ 2147483647 w 4834"/>
              <a:gd name="T51" fmla="*/ 2147483647 h 2179"/>
              <a:gd name="T52" fmla="*/ 2147483647 w 4834"/>
              <a:gd name="T53" fmla="*/ 2147483647 h 2179"/>
              <a:gd name="T54" fmla="*/ 2147483647 w 4834"/>
              <a:gd name="T55" fmla="*/ 2147483647 h 2179"/>
              <a:gd name="T56" fmla="*/ 2147483647 w 4834"/>
              <a:gd name="T57" fmla="*/ 2147483647 h 2179"/>
              <a:gd name="T58" fmla="*/ 2147483647 w 4834"/>
              <a:gd name="T59" fmla="*/ 2147483647 h 2179"/>
              <a:gd name="T60" fmla="*/ 2147483647 w 4834"/>
              <a:gd name="T61" fmla="*/ 2147483647 h 2179"/>
              <a:gd name="T62" fmla="*/ 2147483647 w 4834"/>
              <a:gd name="T63" fmla="*/ 2147483647 h 2179"/>
              <a:gd name="T64" fmla="*/ 2147483647 w 4834"/>
              <a:gd name="T65" fmla="*/ 2147483647 h 2179"/>
              <a:gd name="T66" fmla="*/ 2147483647 w 4834"/>
              <a:gd name="T67" fmla="*/ 2147483647 h 2179"/>
              <a:gd name="T68" fmla="*/ 2147483647 w 4834"/>
              <a:gd name="T69" fmla="*/ 2147483647 h 2179"/>
              <a:gd name="T70" fmla="*/ 2147483647 w 4834"/>
              <a:gd name="T71" fmla="*/ 2147483647 h 2179"/>
              <a:gd name="T72" fmla="*/ 2147483647 w 4834"/>
              <a:gd name="T73" fmla="*/ 2147483647 h 2179"/>
              <a:gd name="T74" fmla="*/ 2147483647 w 4834"/>
              <a:gd name="T75" fmla="*/ 2147483647 h 2179"/>
              <a:gd name="T76" fmla="*/ 2147483647 w 4834"/>
              <a:gd name="T77" fmla="*/ 2147483647 h 2179"/>
              <a:gd name="T78" fmla="*/ 2147483647 w 4834"/>
              <a:gd name="T79" fmla="*/ 0 h 2179"/>
              <a:gd name="T80" fmla="*/ 2147483647 w 4834"/>
              <a:gd name="T81" fmla="*/ 0 h 2179"/>
              <a:gd name="T82" fmla="*/ 2147483647 w 4834"/>
              <a:gd name="T83" fmla="*/ 2147483647 h 2179"/>
              <a:gd name="T84" fmla="*/ 2147483647 w 4834"/>
              <a:gd name="T85" fmla="*/ 2147483647 h 2179"/>
              <a:gd name="T86" fmla="*/ 2147483647 w 4834"/>
              <a:gd name="T87" fmla="*/ 2147483647 h 2179"/>
              <a:gd name="T88" fmla="*/ 2147483647 w 4834"/>
              <a:gd name="T89" fmla="*/ 2147483647 h 2179"/>
              <a:gd name="T90" fmla="*/ 2147483647 w 4834"/>
              <a:gd name="T91" fmla="*/ 2147483647 h 2179"/>
              <a:gd name="T92" fmla="*/ 2147483647 w 4834"/>
              <a:gd name="T93" fmla="*/ 2147483647 h 2179"/>
              <a:gd name="T94" fmla="*/ 2147483647 w 4834"/>
              <a:gd name="T95" fmla="*/ 2147483647 h 2179"/>
              <a:gd name="T96" fmla="*/ 2147483647 w 4834"/>
              <a:gd name="T97" fmla="*/ 2147483647 h 2179"/>
              <a:gd name="T98" fmla="*/ 2147483647 w 4834"/>
              <a:gd name="T99" fmla="*/ 2147483647 h 2179"/>
              <a:gd name="T100" fmla="*/ 2147483647 w 4834"/>
              <a:gd name="T101" fmla="*/ 2147483647 h 2179"/>
              <a:gd name="T102" fmla="*/ 2147483647 w 4834"/>
              <a:gd name="T103" fmla="*/ 2147483647 h 2179"/>
              <a:gd name="T104" fmla="*/ 2147483647 w 4834"/>
              <a:gd name="T105" fmla="*/ 2147483647 h 2179"/>
              <a:gd name="T106" fmla="*/ 2147483647 w 4834"/>
              <a:gd name="T107" fmla="*/ 2147483647 h 2179"/>
              <a:gd name="T108" fmla="*/ 2147483647 w 4834"/>
              <a:gd name="T109" fmla="*/ 2147483647 h 217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4834"/>
              <a:gd name="T166" fmla="*/ 0 h 2179"/>
              <a:gd name="T167" fmla="*/ 4834 w 4834"/>
              <a:gd name="T168" fmla="*/ 2179 h 217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4834" h="2179">
                <a:moveTo>
                  <a:pt x="0" y="2178"/>
                </a:moveTo>
                <a:lnTo>
                  <a:pt x="48" y="2166"/>
                </a:lnTo>
                <a:lnTo>
                  <a:pt x="92" y="2152"/>
                </a:lnTo>
                <a:lnTo>
                  <a:pt x="136" y="2166"/>
                </a:lnTo>
                <a:lnTo>
                  <a:pt x="180" y="2152"/>
                </a:lnTo>
                <a:lnTo>
                  <a:pt x="224" y="2152"/>
                </a:lnTo>
                <a:lnTo>
                  <a:pt x="268" y="2152"/>
                </a:lnTo>
                <a:lnTo>
                  <a:pt x="341" y="2137"/>
                </a:lnTo>
                <a:lnTo>
                  <a:pt x="385" y="2137"/>
                </a:lnTo>
                <a:lnTo>
                  <a:pt x="443" y="2122"/>
                </a:lnTo>
                <a:lnTo>
                  <a:pt x="487" y="2122"/>
                </a:lnTo>
                <a:lnTo>
                  <a:pt x="546" y="2122"/>
                </a:lnTo>
                <a:lnTo>
                  <a:pt x="604" y="2122"/>
                </a:lnTo>
                <a:lnTo>
                  <a:pt x="648" y="2122"/>
                </a:lnTo>
                <a:lnTo>
                  <a:pt x="692" y="2108"/>
                </a:lnTo>
                <a:lnTo>
                  <a:pt x="750" y="2093"/>
                </a:lnTo>
                <a:lnTo>
                  <a:pt x="794" y="2093"/>
                </a:lnTo>
                <a:lnTo>
                  <a:pt x="838" y="2064"/>
                </a:lnTo>
                <a:lnTo>
                  <a:pt x="882" y="2064"/>
                </a:lnTo>
                <a:lnTo>
                  <a:pt x="926" y="2049"/>
                </a:lnTo>
                <a:lnTo>
                  <a:pt x="970" y="2035"/>
                </a:lnTo>
                <a:lnTo>
                  <a:pt x="1014" y="2020"/>
                </a:lnTo>
                <a:lnTo>
                  <a:pt x="1058" y="2005"/>
                </a:lnTo>
                <a:lnTo>
                  <a:pt x="1102" y="2005"/>
                </a:lnTo>
                <a:lnTo>
                  <a:pt x="1146" y="2005"/>
                </a:lnTo>
                <a:lnTo>
                  <a:pt x="1204" y="1976"/>
                </a:lnTo>
                <a:lnTo>
                  <a:pt x="1248" y="1961"/>
                </a:lnTo>
                <a:lnTo>
                  <a:pt x="1292" y="1947"/>
                </a:lnTo>
                <a:lnTo>
                  <a:pt x="1336" y="1932"/>
                </a:lnTo>
                <a:lnTo>
                  <a:pt x="1380" y="1918"/>
                </a:lnTo>
                <a:lnTo>
                  <a:pt x="1424" y="1888"/>
                </a:lnTo>
                <a:lnTo>
                  <a:pt x="1468" y="1874"/>
                </a:lnTo>
                <a:lnTo>
                  <a:pt x="1526" y="1859"/>
                </a:lnTo>
                <a:lnTo>
                  <a:pt x="1570" y="1830"/>
                </a:lnTo>
                <a:lnTo>
                  <a:pt x="1599" y="1786"/>
                </a:lnTo>
                <a:lnTo>
                  <a:pt x="1643" y="1742"/>
                </a:lnTo>
                <a:lnTo>
                  <a:pt x="1687" y="1713"/>
                </a:lnTo>
                <a:lnTo>
                  <a:pt x="1731" y="1683"/>
                </a:lnTo>
                <a:lnTo>
                  <a:pt x="1775" y="1639"/>
                </a:lnTo>
                <a:lnTo>
                  <a:pt x="1819" y="1596"/>
                </a:lnTo>
                <a:lnTo>
                  <a:pt x="1848" y="1552"/>
                </a:lnTo>
                <a:lnTo>
                  <a:pt x="1892" y="1522"/>
                </a:lnTo>
                <a:lnTo>
                  <a:pt x="1936" y="1478"/>
                </a:lnTo>
                <a:lnTo>
                  <a:pt x="1980" y="1420"/>
                </a:lnTo>
                <a:lnTo>
                  <a:pt x="2024" y="1376"/>
                </a:lnTo>
                <a:lnTo>
                  <a:pt x="2053" y="1332"/>
                </a:lnTo>
                <a:lnTo>
                  <a:pt x="2097" y="1288"/>
                </a:lnTo>
                <a:lnTo>
                  <a:pt x="2141" y="1230"/>
                </a:lnTo>
                <a:lnTo>
                  <a:pt x="2185" y="1186"/>
                </a:lnTo>
                <a:lnTo>
                  <a:pt x="2228" y="1142"/>
                </a:lnTo>
                <a:lnTo>
                  <a:pt x="2272" y="1098"/>
                </a:lnTo>
                <a:lnTo>
                  <a:pt x="2302" y="1054"/>
                </a:lnTo>
                <a:lnTo>
                  <a:pt x="2346" y="1010"/>
                </a:lnTo>
                <a:lnTo>
                  <a:pt x="2375" y="966"/>
                </a:lnTo>
                <a:lnTo>
                  <a:pt x="2419" y="922"/>
                </a:lnTo>
                <a:lnTo>
                  <a:pt x="2448" y="878"/>
                </a:lnTo>
                <a:lnTo>
                  <a:pt x="2492" y="835"/>
                </a:lnTo>
                <a:lnTo>
                  <a:pt x="2521" y="791"/>
                </a:lnTo>
                <a:lnTo>
                  <a:pt x="2550" y="732"/>
                </a:lnTo>
                <a:lnTo>
                  <a:pt x="2594" y="688"/>
                </a:lnTo>
                <a:lnTo>
                  <a:pt x="2638" y="644"/>
                </a:lnTo>
                <a:lnTo>
                  <a:pt x="2668" y="600"/>
                </a:lnTo>
                <a:lnTo>
                  <a:pt x="2741" y="527"/>
                </a:lnTo>
                <a:lnTo>
                  <a:pt x="2785" y="483"/>
                </a:lnTo>
                <a:lnTo>
                  <a:pt x="2828" y="425"/>
                </a:lnTo>
                <a:lnTo>
                  <a:pt x="2858" y="381"/>
                </a:lnTo>
                <a:lnTo>
                  <a:pt x="2902" y="352"/>
                </a:lnTo>
                <a:lnTo>
                  <a:pt x="2916" y="308"/>
                </a:lnTo>
                <a:lnTo>
                  <a:pt x="2946" y="264"/>
                </a:lnTo>
                <a:lnTo>
                  <a:pt x="2989" y="220"/>
                </a:lnTo>
                <a:lnTo>
                  <a:pt x="3019" y="176"/>
                </a:lnTo>
                <a:lnTo>
                  <a:pt x="3063" y="147"/>
                </a:lnTo>
                <a:lnTo>
                  <a:pt x="3107" y="118"/>
                </a:lnTo>
                <a:lnTo>
                  <a:pt x="3165" y="88"/>
                </a:lnTo>
                <a:lnTo>
                  <a:pt x="3209" y="74"/>
                </a:lnTo>
                <a:lnTo>
                  <a:pt x="3253" y="59"/>
                </a:lnTo>
                <a:lnTo>
                  <a:pt x="3297" y="30"/>
                </a:lnTo>
                <a:lnTo>
                  <a:pt x="3341" y="15"/>
                </a:lnTo>
                <a:lnTo>
                  <a:pt x="3385" y="15"/>
                </a:lnTo>
                <a:lnTo>
                  <a:pt x="3443" y="0"/>
                </a:lnTo>
                <a:lnTo>
                  <a:pt x="3487" y="0"/>
                </a:lnTo>
                <a:lnTo>
                  <a:pt x="3531" y="0"/>
                </a:lnTo>
                <a:lnTo>
                  <a:pt x="3575" y="0"/>
                </a:lnTo>
                <a:lnTo>
                  <a:pt x="3619" y="15"/>
                </a:lnTo>
                <a:lnTo>
                  <a:pt x="3663" y="30"/>
                </a:lnTo>
                <a:lnTo>
                  <a:pt x="3707" y="30"/>
                </a:lnTo>
                <a:lnTo>
                  <a:pt x="3765" y="30"/>
                </a:lnTo>
                <a:lnTo>
                  <a:pt x="3809" y="30"/>
                </a:lnTo>
                <a:lnTo>
                  <a:pt x="3853" y="44"/>
                </a:lnTo>
                <a:lnTo>
                  <a:pt x="3911" y="59"/>
                </a:lnTo>
                <a:lnTo>
                  <a:pt x="3955" y="74"/>
                </a:lnTo>
                <a:lnTo>
                  <a:pt x="4014" y="88"/>
                </a:lnTo>
                <a:lnTo>
                  <a:pt x="4058" y="118"/>
                </a:lnTo>
                <a:lnTo>
                  <a:pt x="4102" y="147"/>
                </a:lnTo>
                <a:lnTo>
                  <a:pt x="4146" y="176"/>
                </a:lnTo>
                <a:lnTo>
                  <a:pt x="4219" y="220"/>
                </a:lnTo>
                <a:lnTo>
                  <a:pt x="4263" y="249"/>
                </a:lnTo>
                <a:lnTo>
                  <a:pt x="4307" y="293"/>
                </a:lnTo>
                <a:lnTo>
                  <a:pt x="4350" y="337"/>
                </a:lnTo>
                <a:lnTo>
                  <a:pt x="4394" y="352"/>
                </a:lnTo>
                <a:lnTo>
                  <a:pt x="4438" y="396"/>
                </a:lnTo>
                <a:lnTo>
                  <a:pt x="4482" y="439"/>
                </a:lnTo>
                <a:lnTo>
                  <a:pt x="4511" y="483"/>
                </a:lnTo>
                <a:lnTo>
                  <a:pt x="4555" y="513"/>
                </a:lnTo>
                <a:lnTo>
                  <a:pt x="4585" y="557"/>
                </a:lnTo>
                <a:lnTo>
                  <a:pt x="4643" y="586"/>
                </a:lnTo>
                <a:lnTo>
                  <a:pt x="4672" y="630"/>
                </a:lnTo>
                <a:lnTo>
                  <a:pt x="4716" y="659"/>
                </a:lnTo>
                <a:lnTo>
                  <a:pt x="4746" y="703"/>
                </a:lnTo>
                <a:lnTo>
                  <a:pt x="4804" y="747"/>
                </a:lnTo>
                <a:lnTo>
                  <a:pt x="4833" y="791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10">
            <a:extLst>
              <a:ext uri="{FF2B5EF4-FFF2-40B4-BE49-F238E27FC236}">
                <a16:creationId xmlns:a16="http://schemas.microsoft.com/office/drawing/2014/main" id="{A65CB466-EED9-F843-A4E3-5DDC6A801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6326" y="2360613"/>
            <a:ext cx="669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5370" name="Rectangle 11">
            <a:extLst>
              <a:ext uri="{FF2B5EF4-FFF2-40B4-BE49-F238E27FC236}">
                <a16:creationId xmlns:a16="http://schemas.microsoft.com/office/drawing/2014/main" id="{F1243DD8-DE94-C845-8CAF-8CAD49914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6325" y="1630364"/>
            <a:ext cx="746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5371" name="Rectangle 12">
            <a:extLst>
              <a:ext uri="{FF2B5EF4-FFF2-40B4-BE49-F238E27FC236}">
                <a16:creationId xmlns:a16="http://schemas.microsoft.com/office/drawing/2014/main" id="{3CC138F0-098A-3B4D-926B-449C71BD3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2513" y="1966913"/>
            <a:ext cx="336632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15372" name="Rectangle 13">
            <a:extLst>
              <a:ext uri="{FF2B5EF4-FFF2-40B4-BE49-F238E27FC236}">
                <a16:creationId xmlns:a16="http://schemas.microsoft.com/office/drawing/2014/main" id="{C27715B9-A68B-8443-B028-F0926BDA0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143001"/>
            <a:ext cx="868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  <a:latin typeface="Verdana" panose="020B0604030504040204" pitchFamily="34" charset="0"/>
              </a:rPr>
              <a:t>Development   Start-Up         Growth            Maturity         </a:t>
            </a: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Decline</a:t>
            </a:r>
          </a:p>
        </p:txBody>
      </p:sp>
      <p:sp>
        <p:nvSpPr>
          <p:cNvPr id="15373" name="Rectangle 14">
            <a:extLst>
              <a:ext uri="{FF2B5EF4-FFF2-40B4-BE49-F238E27FC236}">
                <a16:creationId xmlns:a16="http://schemas.microsoft.com/office/drawing/2014/main" id="{AA078703-2510-1944-B7D6-23A5A65D9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019800"/>
            <a:ext cx="8394928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b="1">
                <a:latin typeface="Arial" panose="020B0604020202020204" pitchFamily="34" charset="0"/>
              </a:rPr>
              <a:t>Cash Flow</a:t>
            </a:r>
            <a:r>
              <a:rPr lang="en-US" altLang="en-US" sz="1800" b="1">
                <a:latin typeface="Arial" panose="020B0604020202020204" pitchFamily="34" charset="0"/>
              </a:rPr>
              <a:t>:    </a:t>
            </a:r>
            <a:r>
              <a:rPr lang="en-US" altLang="en-US" b="1">
                <a:latin typeface="Arial" panose="020B0604020202020204" pitchFamily="34" charset="0"/>
              </a:rPr>
              <a:t>-</a:t>
            </a:r>
            <a:r>
              <a:rPr lang="en-US" altLang="en-US" sz="1800">
                <a:latin typeface="Arial" panose="020B0604020202020204" pitchFamily="34" charset="0"/>
              </a:rPr>
              <a:t>                  </a:t>
            </a:r>
            <a:r>
              <a:rPr lang="en-US" altLang="en-US" b="1">
                <a:latin typeface="Arial" panose="020B0604020202020204" pitchFamily="34" charset="0"/>
              </a:rPr>
              <a:t>- -                   +                   ++                +</a:t>
            </a:r>
          </a:p>
        </p:txBody>
      </p:sp>
      <p:sp>
        <p:nvSpPr>
          <p:cNvPr id="15374" name="Line 15">
            <a:extLst>
              <a:ext uri="{FF2B5EF4-FFF2-40B4-BE49-F238E27FC236}">
                <a16:creationId xmlns:a16="http://schemas.microsoft.com/office/drawing/2014/main" id="{2702ABC2-DB6A-0D40-B502-468818EF4C9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Line 16">
            <a:extLst>
              <a:ext uri="{FF2B5EF4-FFF2-40B4-BE49-F238E27FC236}">
                <a16:creationId xmlns:a16="http://schemas.microsoft.com/office/drawing/2014/main" id="{F2EE23B0-DBF7-8E46-B7CF-8B8654A5CD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2286000"/>
            <a:ext cx="12192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Line 17">
            <a:extLst>
              <a:ext uri="{FF2B5EF4-FFF2-40B4-BE49-F238E27FC236}">
                <a16:creationId xmlns:a16="http://schemas.microsoft.com/office/drawing/2014/main" id="{8373D542-1E88-5544-B11D-6DB6007FDA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2133600"/>
            <a:ext cx="27432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Text Box 18">
            <a:extLst>
              <a:ext uri="{FF2B5EF4-FFF2-40B4-BE49-F238E27FC236}">
                <a16:creationId xmlns:a16="http://schemas.microsoft.com/office/drawing/2014/main" id="{844E3829-08F0-C942-8FB7-050400799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3926" y="3467101"/>
            <a:ext cx="1317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  <a:latin typeface="Verdana" panose="020B0604030504040204" pitchFamily="34" charset="0"/>
              </a:rPr>
              <a:t>Drivers of</a:t>
            </a:r>
          </a:p>
          <a:p>
            <a:r>
              <a:rPr lang="en-US" altLang="en-US" sz="1800">
                <a:solidFill>
                  <a:srgbClr val="FF0000"/>
                </a:solidFill>
                <a:latin typeface="Verdana" panose="020B0604030504040204" pitchFamily="34" charset="0"/>
              </a:rPr>
              <a:t>Growth</a:t>
            </a:r>
          </a:p>
        </p:txBody>
      </p:sp>
      <p:sp>
        <p:nvSpPr>
          <p:cNvPr id="15378" name="Line 19">
            <a:extLst>
              <a:ext uri="{FF2B5EF4-FFF2-40B4-BE49-F238E27FC236}">
                <a16:creationId xmlns:a16="http://schemas.microsoft.com/office/drawing/2014/main" id="{325B1567-EE85-9B4A-8781-6B502406B90C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19050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20">
            <a:extLst>
              <a:ext uri="{FF2B5EF4-FFF2-40B4-BE49-F238E27FC236}">
                <a16:creationId xmlns:a16="http://schemas.microsoft.com/office/drawing/2014/main" id="{045A0132-E99A-7246-B5D2-69A1583209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72400" y="1828800"/>
            <a:ext cx="129540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Text Box 21">
            <a:extLst>
              <a:ext uri="{FF2B5EF4-FFF2-40B4-BE49-F238E27FC236}">
                <a16:creationId xmlns:a16="http://schemas.microsoft.com/office/drawing/2014/main" id="{1B0CF6D5-604A-EE4C-95ED-12937F1C3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726" y="3848101"/>
            <a:ext cx="1401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  <a:latin typeface="Verdana" panose="020B0604030504040204" pitchFamily="34" charset="0"/>
              </a:rPr>
              <a:t>Sustaining</a:t>
            </a:r>
          </a:p>
          <a:p>
            <a:r>
              <a:rPr lang="en-US" altLang="en-US" sz="1800">
                <a:solidFill>
                  <a:srgbClr val="FF0000"/>
                </a:solidFill>
                <a:latin typeface="Verdana" panose="020B0604030504040204" pitchFamily="34" charset="0"/>
              </a:rPr>
              <a:t>Strategies</a:t>
            </a:r>
          </a:p>
        </p:txBody>
      </p:sp>
      <p:sp>
        <p:nvSpPr>
          <p:cNvPr id="15381" name="TextBox 1">
            <a:extLst>
              <a:ext uri="{FF2B5EF4-FFF2-40B4-BE49-F238E27FC236}">
                <a16:creationId xmlns:a16="http://schemas.microsoft.com/office/drawing/2014/main" id="{F6E92C26-8682-A543-8497-2DCD5291E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1" y="1447801"/>
            <a:ext cx="11961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b="1">
                <a:latin typeface="Verdana" panose="020B0604030504040204" pitchFamily="34" charset="0"/>
              </a:rPr>
              <a:t> Service</a:t>
            </a:r>
            <a:r>
              <a:rPr lang="en-US" altLang="en-US">
                <a:latin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5559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</Words>
  <Application>Microsoft Macintosh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Garamond</vt:lpstr>
      <vt:lpstr>Tahoma</vt:lpstr>
      <vt:lpstr>Times New Roman</vt:lpstr>
      <vt:lpstr>Verdana</vt:lpstr>
      <vt:lpstr>Wingdings</vt:lpstr>
      <vt:lpstr>Office Theme</vt:lpstr>
      <vt:lpstr>The Business Cycle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Business Cycle</dc:title>
  <dc:creator>Charles Warner</dc:creator>
  <cp:lastModifiedBy>Charles Warner</cp:lastModifiedBy>
  <cp:revision>1</cp:revision>
  <dcterms:created xsi:type="dcterms:W3CDTF">2020-05-07T00:50:45Z</dcterms:created>
  <dcterms:modified xsi:type="dcterms:W3CDTF">2020-05-07T00:52:01Z</dcterms:modified>
</cp:coreProperties>
</file>