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2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4FC2D8-05B5-4424-B45B-C293BD18B404}" type="datetimeFigureOut">
              <a:rPr lang="en-US" smtClean="0"/>
              <a:t>7/22/13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E401E9-52F6-4024-AEC1-D7994083B2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4FC2D8-05B5-4424-B45B-C293BD18B404}" type="datetimeFigureOut">
              <a:rPr lang="en-US" smtClean="0"/>
              <a:t>7/22/13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E401E9-52F6-4024-AEC1-D7994083B2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4FC2D8-05B5-4424-B45B-C293BD18B404}" type="datetimeFigureOut">
              <a:rPr lang="en-US" smtClean="0"/>
              <a:t>7/22/13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E401E9-52F6-4024-AEC1-D7994083B2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4FC2D8-05B5-4424-B45B-C293BD18B404}" type="datetimeFigureOut">
              <a:rPr lang="en-US" smtClean="0"/>
              <a:t>7/22/13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E401E9-52F6-4024-AEC1-D7994083B2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4FC2D8-05B5-4424-B45B-C293BD18B404}" type="datetimeFigureOut">
              <a:rPr lang="en-US" smtClean="0"/>
              <a:t>7/22/13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E401E9-52F6-4024-AEC1-D7994083B2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4FC2D8-05B5-4424-B45B-C293BD18B404}" type="datetimeFigureOut">
              <a:rPr lang="en-US" smtClean="0"/>
              <a:t>7/22/13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E401E9-52F6-4024-AEC1-D7994083B2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4FC2D8-05B5-4424-B45B-C293BD18B404}" type="datetimeFigureOut">
              <a:rPr lang="en-US" smtClean="0"/>
              <a:t>7/22/13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E401E9-52F6-4024-AEC1-D7994083B2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4FC2D8-05B5-4424-B45B-C293BD18B404}" type="datetimeFigureOut">
              <a:rPr lang="en-US" smtClean="0"/>
              <a:t>7/22/13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E401E9-52F6-4024-AEC1-D7994083B2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4FC2D8-05B5-4424-B45B-C293BD18B404}" type="datetimeFigureOut">
              <a:rPr lang="en-US" smtClean="0"/>
              <a:t>7/22/13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E401E9-52F6-4024-AEC1-D7994083B2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4FC2D8-05B5-4424-B45B-C293BD18B404}" type="datetimeFigureOut">
              <a:rPr lang="en-US" smtClean="0"/>
              <a:t>7/22/13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E401E9-52F6-4024-AEC1-D7994083B2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4FC2D8-05B5-4424-B45B-C293BD18B404}" type="datetimeFigureOut">
              <a:rPr lang="en-US" smtClean="0"/>
              <a:t>7/22/13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E401E9-52F6-4024-AEC1-D7994083B2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25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+mn-ea"/>
              </a:defRPr>
            </a:lvl1pPr>
          </a:lstStyle>
          <a:p>
            <a:fld id="{684FC2D8-05B5-4424-B45B-C293BD18B404}" type="datetimeFigureOut">
              <a:rPr lang="en-US" smtClean="0"/>
              <a:t>7/22/13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+mn-ea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fld id="{60E401E9-52F6-4024-AEC1-D7994083B26B}" type="slidenum">
              <a:rPr lang="en-US" smtClean="0"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ahoma" charset="0"/>
          <a:ea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ahoma" charset="0"/>
          <a:ea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ahoma" charset="0"/>
          <a:ea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ahoma" charset="0"/>
          <a:ea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ahoma" charset="0"/>
          <a:ea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ahoma" charset="0"/>
          <a:ea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ahoma" charset="0"/>
          <a:ea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ahoma" charset="0"/>
          <a:ea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SzPct val="50000"/>
        <a:buFont typeface="Wingdings" pitchFamily="2" charset="2"/>
        <a:buChar char="q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SzPct val="50000"/>
        <a:buFont typeface="Arial" charset="0"/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SzPct val="50000"/>
        <a:buFont typeface="Wingdings" pitchFamily="2" charset="2"/>
        <a:buChar char="q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SzPct val="50000"/>
        <a:buFont typeface="Wingdings" pitchFamily="2" charset="2"/>
        <a:buChar char="q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defTabSz="457200" rtl="0" eaLnBrk="1" fontAlgn="base" hangingPunct="1">
        <a:spcBef>
          <a:spcPct val="20000"/>
        </a:spcBef>
        <a:spcAft>
          <a:spcPct val="0"/>
        </a:spcAft>
        <a:buSzPct val="50000"/>
        <a:buFont typeface="Wingdings" pitchFamily="2" charset="2"/>
        <a:buChar char="q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defTabSz="457200" rtl="0" eaLnBrk="1" fontAlgn="base" hangingPunct="1">
        <a:spcBef>
          <a:spcPct val="20000"/>
        </a:spcBef>
        <a:spcAft>
          <a:spcPct val="0"/>
        </a:spcAft>
        <a:buSzPct val="50000"/>
        <a:buFont typeface="Wingdings" pitchFamily="2" charset="2"/>
        <a:buChar char="q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defTabSz="457200" rtl="0" eaLnBrk="1" fontAlgn="base" hangingPunct="1">
        <a:spcBef>
          <a:spcPct val="20000"/>
        </a:spcBef>
        <a:spcAft>
          <a:spcPct val="0"/>
        </a:spcAft>
        <a:buSzPct val="50000"/>
        <a:buFont typeface="Wingdings" pitchFamily="2" charset="2"/>
        <a:buChar char="q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defTabSz="457200" rtl="0" eaLnBrk="1" fontAlgn="base" hangingPunct="1">
        <a:spcBef>
          <a:spcPct val="20000"/>
        </a:spcBef>
        <a:spcAft>
          <a:spcPct val="0"/>
        </a:spcAft>
        <a:buSzPct val="50000"/>
        <a:buFont typeface="Wingdings" pitchFamily="2" charset="2"/>
        <a:buChar char="q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World-Class Sales </a:t>
            </a:r>
            <a:r>
              <a:rPr lang="en-US" dirty="0" smtClean="0"/>
              <a:t>Organizations *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1600" smtClean="0"/>
              <a:t>* Based </a:t>
            </a:r>
            <a:r>
              <a:rPr lang="en-US" sz="1600" dirty="0" smtClean="0"/>
              <a:t>on research from the Sales Executive Council.</a:t>
            </a:r>
            <a:endParaRPr lang="en-US" sz="1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Customer and </a:t>
            </a:r>
            <a:br>
              <a:rPr lang="en-US" dirty="0" smtClean="0"/>
            </a:br>
            <a:r>
              <a:rPr lang="en-US" dirty="0" smtClean="0"/>
              <a:t>Channel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create strong bonds with key channel partners that drive mutual success and profitability.</a:t>
            </a:r>
          </a:p>
          <a:p>
            <a:endParaRPr lang="en-US" dirty="0" smtClean="0"/>
          </a:p>
          <a:p>
            <a:r>
              <a:rPr lang="en-US" sz="2400" dirty="0" smtClean="0"/>
              <a:t>Rate your organization on two dimensions: </a:t>
            </a:r>
          </a:p>
          <a:p>
            <a:pPr>
              <a:buNone/>
            </a:pPr>
            <a:r>
              <a:rPr lang="en-US" sz="2000" dirty="0" smtClean="0"/>
              <a:t> On Proficiency:               On Potential Impact:</a:t>
            </a:r>
          </a:p>
          <a:p>
            <a:pPr lvl="1"/>
            <a:r>
              <a:rPr lang="en-US" sz="2000" dirty="0" smtClean="0"/>
              <a:t>Excellent: 1                    -  High</a:t>
            </a:r>
          </a:p>
          <a:p>
            <a:pPr lvl="1"/>
            <a:r>
              <a:rPr lang="en-US" sz="2000" dirty="0" smtClean="0"/>
              <a:t>Good: 2                         - Medium</a:t>
            </a:r>
          </a:p>
          <a:p>
            <a:pPr lvl="1"/>
            <a:r>
              <a:rPr lang="en-US" sz="2000" dirty="0" smtClean="0"/>
              <a:t>Average: 3                     - Low</a:t>
            </a:r>
          </a:p>
          <a:p>
            <a:pPr lvl="1"/>
            <a:r>
              <a:rPr lang="en-US" sz="2000" dirty="0" smtClean="0"/>
              <a:t>Poor: 4</a:t>
            </a:r>
          </a:p>
          <a:p>
            <a:pPr lvl="1"/>
            <a:r>
              <a:rPr lang="en-US" sz="2000" dirty="0" smtClean="0"/>
              <a:t>Non-existent: 5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Customer and </a:t>
            </a:r>
            <a:br>
              <a:rPr lang="en-US" dirty="0" smtClean="0"/>
            </a:br>
            <a:r>
              <a:rPr lang="en-US" dirty="0" smtClean="0"/>
              <a:t>Channel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effective methodologies for deepening or broadening relationships (and getting paid for them) with customers.</a:t>
            </a:r>
          </a:p>
          <a:p>
            <a:endParaRPr lang="en-US" dirty="0" smtClean="0"/>
          </a:p>
          <a:p>
            <a:r>
              <a:rPr lang="en-US" sz="2400" dirty="0" smtClean="0"/>
              <a:t>Rate your organization on two dimensions: </a:t>
            </a:r>
          </a:p>
          <a:p>
            <a:pPr>
              <a:buNone/>
            </a:pPr>
            <a:r>
              <a:rPr lang="en-US" sz="2000" dirty="0" smtClean="0"/>
              <a:t> On Proficiency:               On Potential Impact:</a:t>
            </a:r>
          </a:p>
          <a:p>
            <a:pPr lvl="1"/>
            <a:r>
              <a:rPr lang="en-US" sz="2000" dirty="0" smtClean="0"/>
              <a:t>Excellent: 1                    -  High</a:t>
            </a:r>
          </a:p>
          <a:p>
            <a:pPr lvl="1"/>
            <a:r>
              <a:rPr lang="en-US" sz="2000" dirty="0" smtClean="0"/>
              <a:t>Good: 2                         - Medium</a:t>
            </a:r>
          </a:p>
          <a:p>
            <a:pPr lvl="1"/>
            <a:r>
              <a:rPr lang="en-US" sz="2000" dirty="0" smtClean="0"/>
              <a:t>Average: 3                     - Low</a:t>
            </a:r>
          </a:p>
          <a:p>
            <a:pPr lvl="1"/>
            <a:r>
              <a:rPr lang="en-US" sz="2000" dirty="0" smtClean="0"/>
              <a:t>Poor: 4</a:t>
            </a:r>
          </a:p>
          <a:p>
            <a:pPr lvl="1"/>
            <a:r>
              <a:rPr lang="en-US" sz="2000" dirty="0" smtClean="0"/>
              <a:t>Non-existent: 5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Customer and </a:t>
            </a:r>
            <a:br>
              <a:rPr lang="en-US" dirty="0" smtClean="0"/>
            </a:br>
            <a:r>
              <a:rPr lang="en-US" dirty="0" smtClean="0"/>
              <a:t>Channel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effectively align the organization across divisions, functions and geographies to present a seamless face to the customer.</a:t>
            </a:r>
          </a:p>
          <a:p>
            <a:endParaRPr lang="en-US" dirty="0" smtClean="0"/>
          </a:p>
          <a:p>
            <a:r>
              <a:rPr lang="en-US" sz="2400" dirty="0" smtClean="0"/>
              <a:t>Rate your organization on two dimensions: </a:t>
            </a:r>
          </a:p>
          <a:p>
            <a:pPr>
              <a:buNone/>
            </a:pPr>
            <a:r>
              <a:rPr lang="en-US" sz="2000" dirty="0" smtClean="0"/>
              <a:t> On Proficiency:               On Potential Impact:</a:t>
            </a:r>
          </a:p>
          <a:p>
            <a:pPr lvl="1"/>
            <a:r>
              <a:rPr lang="en-US" sz="2000" dirty="0" smtClean="0"/>
              <a:t>Excellent: 1                    -  High</a:t>
            </a:r>
          </a:p>
          <a:p>
            <a:pPr lvl="1"/>
            <a:r>
              <a:rPr lang="en-US" sz="2000" dirty="0" smtClean="0"/>
              <a:t>Good: 2                         - Medium</a:t>
            </a:r>
          </a:p>
          <a:p>
            <a:pPr lvl="1"/>
            <a:r>
              <a:rPr lang="en-US" sz="2000" dirty="0" smtClean="0"/>
              <a:t>Average: 3                     - Low</a:t>
            </a:r>
          </a:p>
          <a:p>
            <a:pPr lvl="1"/>
            <a:r>
              <a:rPr lang="en-US" sz="2000" dirty="0" smtClean="0"/>
              <a:t>Poor: 4</a:t>
            </a:r>
          </a:p>
          <a:p>
            <a:pPr lvl="1"/>
            <a:r>
              <a:rPr lang="en-US" sz="2000" dirty="0" smtClean="0"/>
              <a:t>Non-existent: 5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Sales Process Design/Productivity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provide an environment where account managers are empowered to make appropriate decisions and act on behalf of customers.</a:t>
            </a:r>
          </a:p>
          <a:p>
            <a:endParaRPr lang="en-US" dirty="0" smtClean="0"/>
          </a:p>
          <a:p>
            <a:r>
              <a:rPr lang="en-US" sz="2400" dirty="0" smtClean="0"/>
              <a:t>Rate your organization on two dimensions: </a:t>
            </a:r>
          </a:p>
          <a:p>
            <a:pPr>
              <a:buNone/>
            </a:pPr>
            <a:r>
              <a:rPr lang="en-US" sz="2000" dirty="0" smtClean="0"/>
              <a:t> On Proficiency:               On Potential Impact:</a:t>
            </a:r>
          </a:p>
          <a:p>
            <a:pPr lvl="1"/>
            <a:r>
              <a:rPr lang="en-US" sz="2000" dirty="0" smtClean="0"/>
              <a:t>Excellent: 1                    -  High</a:t>
            </a:r>
          </a:p>
          <a:p>
            <a:pPr lvl="1"/>
            <a:r>
              <a:rPr lang="en-US" sz="2000" dirty="0" smtClean="0"/>
              <a:t>Good: 2                         - Medium</a:t>
            </a:r>
          </a:p>
          <a:p>
            <a:pPr lvl="1"/>
            <a:r>
              <a:rPr lang="en-US" sz="2000" dirty="0" smtClean="0"/>
              <a:t>Average: 3                     - Low</a:t>
            </a:r>
          </a:p>
          <a:p>
            <a:pPr lvl="1"/>
            <a:r>
              <a:rPr lang="en-US" sz="2000" dirty="0" smtClean="0"/>
              <a:t>Poor: 4</a:t>
            </a:r>
          </a:p>
          <a:p>
            <a:pPr lvl="1"/>
            <a:r>
              <a:rPr lang="en-US" sz="2000" dirty="0" smtClean="0"/>
              <a:t>Non-existent: 5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Sales Process Design/Productivity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streamlined the sales process, such that is does not get in the way of the sale.  Our company is “easy to buy from” and “easy to sell for.”</a:t>
            </a:r>
          </a:p>
          <a:p>
            <a:endParaRPr lang="en-US" dirty="0" smtClean="0"/>
          </a:p>
          <a:p>
            <a:r>
              <a:rPr lang="en-US" sz="2400" dirty="0" smtClean="0"/>
              <a:t>Rate your organization on two dimensions: </a:t>
            </a:r>
          </a:p>
          <a:p>
            <a:pPr>
              <a:buNone/>
            </a:pPr>
            <a:r>
              <a:rPr lang="en-US" sz="2000" dirty="0" smtClean="0"/>
              <a:t> On Proficiency:               On Potential Impact:</a:t>
            </a:r>
          </a:p>
          <a:p>
            <a:pPr lvl="1"/>
            <a:r>
              <a:rPr lang="en-US" sz="2000" dirty="0" smtClean="0"/>
              <a:t>Excellent: 1                    -  High</a:t>
            </a:r>
          </a:p>
          <a:p>
            <a:pPr lvl="1"/>
            <a:r>
              <a:rPr lang="en-US" sz="2000" dirty="0" smtClean="0"/>
              <a:t>Good: 2                         - Medium</a:t>
            </a:r>
          </a:p>
          <a:p>
            <a:pPr lvl="1"/>
            <a:r>
              <a:rPr lang="en-US" sz="2000" dirty="0" smtClean="0"/>
              <a:t>Average: 3                     - Low</a:t>
            </a:r>
          </a:p>
          <a:p>
            <a:pPr lvl="1"/>
            <a:r>
              <a:rPr lang="en-US" sz="2000" dirty="0" smtClean="0"/>
              <a:t>Poor: 4</a:t>
            </a:r>
          </a:p>
          <a:p>
            <a:pPr lvl="1"/>
            <a:r>
              <a:rPr lang="en-US" sz="2000" dirty="0" smtClean="0"/>
              <a:t>Non-existent: 5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Sales Process Design/Productivity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aggressively digitize or offload low-value (and even some high-value) non-customer-facing activities to free up account executive time.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Rate your organization on two dimensions: </a:t>
            </a:r>
          </a:p>
          <a:p>
            <a:pPr>
              <a:buNone/>
            </a:pPr>
            <a:r>
              <a:rPr lang="en-US" sz="2000" dirty="0" smtClean="0"/>
              <a:t> On Proficiency:               On Potential Impact:</a:t>
            </a:r>
          </a:p>
          <a:p>
            <a:pPr lvl="1"/>
            <a:r>
              <a:rPr lang="en-US" sz="2000" dirty="0" smtClean="0"/>
              <a:t>Excellent: 1                    -  High</a:t>
            </a:r>
          </a:p>
          <a:p>
            <a:pPr lvl="1"/>
            <a:r>
              <a:rPr lang="en-US" sz="2000" dirty="0" smtClean="0"/>
              <a:t>Good: 2                         - Medium</a:t>
            </a:r>
          </a:p>
          <a:p>
            <a:pPr lvl="1"/>
            <a:r>
              <a:rPr lang="en-US" sz="2000" dirty="0" smtClean="0"/>
              <a:t>Average: 3                     - Low</a:t>
            </a:r>
          </a:p>
          <a:p>
            <a:pPr lvl="1"/>
            <a:r>
              <a:rPr lang="en-US" sz="2000" dirty="0" smtClean="0"/>
              <a:t>Poor: 4</a:t>
            </a:r>
          </a:p>
          <a:p>
            <a:pPr lvl="1"/>
            <a:r>
              <a:rPr lang="en-US" sz="2000" dirty="0" smtClean="0"/>
              <a:t>Non-existent: 5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Sales Process Design/Productivity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provide the sales organization with easy-to-use, value-added tools (e.g. templates, technology) and accurate, relevant and timely information.</a:t>
            </a:r>
          </a:p>
          <a:p>
            <a:endParaRPr lang="en-US" dirty="0" smtClean="0"/>
          </a:p>
          <a:p>
            <a:r>
              <a:rPr lang="en-US" sz="2400" dirty="0" smtClean="0"/>
              <a:t>Rate your organization on two dimensions: </a:t>
            </a:r>
          </a:p>
          <a:p>
            <a:pPr>
              <a:buNone/>
            </a:pPr>
            <a:r>
              <a:rPr lang="en-US" sz="2000" dirty="0" smtClean="0"/>
              <a:t> On Proficiency:               On Potential Impact:</a:t>
            </a:r>
          </a:p>
          <a:p>
            <a:pPr lvl="1"/>
            <a:r>
              <a:rPr lang="en-US" sz="2000" dirty="0" smtClean="0"/>
              <a:t>Excellent: 1                    -  High</a:t>
            </a:r>
          </a:p>
          <a:p>
            <a:pPr lvl="1"/>
            <a:r>
              <a:rPr lang="en-US" sz="2000" dirty="0" smtClean="0"/>
              <a:t>Good: 2                         - Medium</a:t>
            </a:r>
          </a:p>
          <a:p>
            <a:pPr lvl="1"/>
            <a:r>
              <a:rPr lang="en-US" sz="2000" dirty="0" smtClean="0"/>
              <a:t>Average: 3                     - Low</a:t>
            </a:r>
          </a:p>
          <a:p>
            <a:pPr lvl="1"/>
            <a:r>
              <a:rPr lang="en-US" sz="2000" dirty="0" smtClean="0"/>
              <a:t>Poor: 4</a:t>
            </a:r>
          </a:p>
          <a:p>
            <a:pPr lvl="1"/>
            <a:r>
              <a:rPr lang="en-US" sz="2000" dirty="0" smtClean="0"/>
              <a:t>Non-existent: 5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Sales Process Design/Productivity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effectively leverage our senior-most executives in account planning and proactive high-level interactions with out most important customers.</a:t>
            </a:r>
          </a:p>
          <a:p>
            <a:endParaRPr lang="en-US" dirty="0" smtClean="0"/>
          </a:p>
          <a:p>
            <a:r>
              <a:rPr lang="en-US" sz="2400" dirty="0" smtClean="0"/>
              <a:t>Rate your organization on two dimensions: </a:t>
            </a:r>
          </a:p>
          <a:p>
            <a:pPr>
              <a:buNone/>
            </a:pPr>
            <a:r>
              <a:rPr lang="en-US" sz="2000" dirty="0" smtClean="0"/>
              <a:t> On Proficiency:               On Potential Impact:</a:t>
            </a:r>
          </a:p>
          <a:p>
            <a:pPr lvl="1"/>
            <a:r>
              <a:rPr lang="en-US" sz="2000" dirty="0" smtClean="0"/>
              <a:t>Excellent: 1                    -  High</a:t>
            </a:r>
          </a:p>
          <a:p>
            <a:pPr lvl="1"/>
            <a:r>
              <a:rPr lang="en-US" sz="2000" dirty="0" smtClean="0"/>
              <a:t>Good: 2                         - Medium</a:t>
            </a:r>
          </a:p>
          <a:p>
            <a:pPr lvl="1"/>
            <a:r>
              <a:rPr lang="en-US" sz="2000" dirty="0" smtClean="0"/>
              <a:t>Average: 3                     - Low</a:t>
            </a:r>
          </a:p>
          <a:p>
            <a:pPr lvl="1"/>
            <a:r>
              <a:rPr lang="en-US" sz="2000" dirty="0" smtClean="0"/>
              <a:t>Poor: 4</a:t>
            </a:r>
          </a:p>
          <a:p>
            <a:pPr lvl="1"/>
            <a:r>
              <a:rPr lang="en-US" sz="2000" dirty="0" smtClean="0"/>
              <a:t>Non-existent: 5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Measurement/Rewards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measure and reward our sales organization based on customer-driven performance metrics (e.g. customer-satisfaction surveys).</a:t>
            </a:r>
          </a:p>
          <a:p>
            <a:endParaRPr lang="en-US" dirty="0" smtClean="0"/>
          </a:p>
          <a:p>
            <a:r>
              <a:rPr lang="en-US" sz="2400" dirty="0" smtClean="0"/>
              <a:t>Rate your organization on two dimensions: </a:t>
            </a:r>
          </a:p>
          <a:p>
            <a:pPr>
              <a:buNone/>
            </a:pPr>
            <a:r>
              <a:rPr lang="en-US" sz="2000" dirty="0" smtClean="0"/>
              <a:t> On Proficiency:               On Potential Impact:</a:t>
            </a:r>
          </a:p>
          <a:p>
            <a:pPr lvl="1"/>
            <a:r>
              <a:rPr lang="en-US" sz="2000" dirty="0" smtClean="0"/>
              <a:t>Excellent: 1                    -  High</a:t>
            </a:r>
          </a:p>
          <a:p>
            <a:pPr lvl="1"/>
            <a:r>
              <a:rPr lang="en-US" sz="2000" dirty="0" smtClean="0"/>
              <a:t>Good: 2                         - Medium</a:t>
            </a:r>
          </a:p>
          <a:p>
            <a:pPr lvl="1"/>
            <a:r>
              <a:rPr lang="en-US" sz="2000" dirty="0" smtClean="0"/>
              <a:t>Average: 3                     - Low</a:t>
            </a:r>
          </a:p>
          <a:p>
            <a:pPr lvl="1"/>
            <a:r>
              <a:rPr lang="en-US" sz="2000" dirty="0" smtClean="0"/>
              <a:t>Poor: 4</a:t>
            </a:r>
          </a:p>
          <a:p>
            <a:pPr lvl="1"/>
            <a:r>
              <a:rPr lang="en-US" sz="2000" dirty="0" smtClean="0"/>
              <a:t>Non-existent: 5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Measurement/Rewards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reward desired behaviors – based on the achievement of corporate strategy (long-term profitable growth) rather than simply sales volume.</a:t>
            </a:r>
            <a:r>
              <a:rPr lang="en-US" sz="2400" dirty="0" smtClean="0"/>
              <a:t> </a:t>
            </a:r>
          </a:p>
          <a:p>
            <a:endParaRPr lang="en-US" sz="2400" dirty="0" smtClean="0"/>
          </a:p>
          <a:p>
            <a:r>
              <a:rPr lang="en-US" sz="2400" dirty="0" smtClean="0"/>
              <a:t>Rate your organization on two dimensions: </a:t>
            </a:r>
          </a:p>
          <a:p>
            <a:pPr>
              <a:buNone/>
            </a:pPr>
            <a:r>
              <a:rPr lang="en-US" sz="2000" dirty="0" smtClean="0"/>
              <a:t> On Proficiency:               On Potential Impact:</a:t>
            </a:r>
          </a:p>
          <a:p>
            <a:pPr lvl="1"/>
            <a:r>
              <a:rPr lang="en-US" sz="2000" dirty="0" smtClean="0"/>
              <a:t>Excellent: 1                    -  High</a:t>
            </a:r>
          </a:p>
          <a:p>
            <a:pPr lvl="1"/>
            <a:r>
              <a:rPr lang="en-US" sz="2000" dirty="0" smtClean="0"/>
              <a:t>Good: 2                         - Medium</a:t>
            </a:r>
          </a:p>
          <a:p>
            <a:pPr lvl="1"/>
            <a:r>
              <a:rPr lang="en-US" sz="2000" dirty="0" smtClean="0"/>
              <a:t>Average: 3                     - Low</a:t>
            </a:r>
          </a:p>
          <a:p>
            <a:pPr lvl="1"/>
            <a:r>
              <a:rPr lang="en-US" sz="2000" dirty="0" smtClean="0"/>
              <a:t>Poor: 4</a:t>
            </a:r>
          </a:p>
          <a:p>
            <a:pPr lvl="1"/>
            <a:r>
              <a:rPr lang="en-US" sz="2000" dirty="0" smtClean="0"/>
              <a:t>Non-existent: 5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Sales Talent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hire stellar people.  We don’t compromise based on availability.</a:t>
            </a:r>
          </a:p>
          <a:p>
            <a:endParaRPr lang="en-US" dirty="0" smtClean="0"/>
          </a:p>
          <a:p>
            <a:r>
              <a:rPr lang="en-US" sz="2400" dirty="0" smtClean="0"/>
              <a:t>Rate your organization on two dimensions</a:t>
            </a:r>
            <a:r>
              <a:rPr lang="en-US" sz="2000" dirty="0" smtClean="0"/>
              <a:t>: </a:t>
            </a:r>
          </a:p>
          <a:p>
            <a:pPr>
              <a:buNone/>
            </a:pPr>
            <a:r>
              <a:rPr lang="en-US" sz="2000" dirty="0" smtClean="0"/>
              <a:t> On Proficiency:               On Potential Impact:</a:t>
            </a:r>
          </a:p>
          <a:p>
            <a:pPr lvl="1"/>
            <a:r>
              <a:rPr lang="en-US" sz="2000" dirty="0" smtClean="0"/>
              <a:t>Excellent: 1                    -  High</a:t>
            </a:r>
          </a:p>
          <a:p>
            <a:pPr lvl="1"/>
            <a:r>
              <a:rPr lang="en-US" sz="2000" dirty="0" smtClean="0"/>
              <a:t>Good: 2                         - Medium</a:t>
            </a:r>
          </a:p>
          <a:p>
            <a:pPr lvl="1"/>
            <a:r>
              <a:rPr lang="en-US" sz="2000" dirty="0" smtClean="0"/>
              <a:t>Average: 3                     - Low</a:t>
            </a:r>
          </a:p>
          <a:p>
            <a:pPr lvl="1"/>
            <a:r>
              <a:rPr lang="en-US" sz="2000" dirty="0" smtClean="0"/>
              <a:t>Poor: 4</a:t>
            </a:r>
          </a:p>
          <a:p>
            <a:pPr lvl="1"/>
            <a:r>
              <a:rPr lang="en-US" sz="2000" dirty="0" smtClean="0"/>
              <a:t>Non-existent: 5</a:t>
            </a:r>
            <a:endParaRPr lang="en-US" sz="2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Measurement/Rewards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reward performance in a highly motivational and visibly fair way, such that rewards are derived from, and are consistent with, value created.</a:t>
            </a:r>
          </a:p>
          <a:p>
            <a:endParaRPr lang="en-US" dirty="0" smtClean="0"/>
          </a:p>
          <a:p>
            <a:r>
              <a:rPr lang="en-US" sz="2400" dirty="0" smtClean="0"/>
              <a:t>Rate your organization on two dimensions: </a:t>
            </a:r>
          </a:p>
          <a:p>
            <a:pPr>
              <a:buNone/>
            </a:pPr>
            <a:r>
              <a:rPr lang="en-US" sz="2000" dirty="0" smtClean="0"/>
              <a:t> On Proficiency:               On Potential Impact:</a:t>
            </a:r>
          </a:p>
          <a:p>
            <a:pPr lvl="1"/>
            <a:r>
              <a:rPr lang="en-US" sz="2000" dirty="0" smtClean="0"/>
              <a:t>Excellent: 1                    -  High</a:t>
            </a:r>
          </a:p>
          <a:p>
            <a:pPr lvl="1"/>
            <a:r>
              <a:rPr lang="en-US" sz="2000" dirty="0" smtClean="0"/>
              <a:t>Good: 2                         - Medium</a:t>
            </a:r>
          </a:p>
          <a:p>
            <a:pPr lvl="1"/>
            <a:r>
              <a:rPr lang="en-US" sz="2000" dirty="0" smtClean="0"/>
              <a:t>Average: 3                     - Low</a:t>
            </a:r>
          </a:p>
          <a:p>
            <a:pPr lvl="1"/>
            <a:r>
              <a:rPr lang="en-US" sz="2000" dirty="0" smtClean="0"/>
              <a:t>Poor: 4</a:t>
            </a:r>
          </a:p>
          <a:p>
            <a:pPr lvl="1"/>
            <a:r>
              <a:rPr lang="en-US" sz="2000" dirty="0" smtClean="0"/>
              <a:t>Non-existent: 5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Pick the three elements with the lowest grades (1-5) and with high Potential Impact on your organization and work on improving them in the coming year.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Sales Talent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adjust competency requirements as the sales environment changes and clarify performance expectancies based on that model.</a:t>
            </a:r>
          </a:p>
          <a:p>
            <a:endParaRPr lang="en-US" dirty="0" smtClean="0"/>
          </a:p>
          <a:p>
            <a:r>
              <a:rPr lang="en-US" sz="2400" dirty="0" smtClean="0"/>
              <a:t>Rate your organization on two dimensions: </a:t>
            </a:r>
          </a:p>
          <a:p>
            <a:pPr>
              <a:buNone/>
            </a:pPr>
            <a:r>
              <a:rPr lang="en-US" sz="2000" dirty="0" smtClean="0"/>
              <a:t> On Proficiency:               On Potential Impact:</a:t>
            </a:r>
          </a:p>
          <a:p>
            <a:pPr lvl="1"/>
            <a:r>
              <a:rPr lang="en-US" sz="2000" dirty="0" smtClean="0"/>
              <a:t>Excellent: 1                    -  High</a:t>
            </a:r>
          </a:p>
          <a:p>
            <a:pPr lvl="1"/>
            <a:r>
              <a:rPr lang="en-US" sz="2000" dirty="0" smtClean="0"/>
              <a:t>Good: 2                         - Medium</a:t>
            </a:r>
          </a:p>
          <a:p>
            <a:pPr lvl="1"/>
            <a:r>
              <a:rPr lang="en-US" sz="2000" dirty="0" smtClean="0"/>
              <a:t>Average: 3                     - Low</a:t>
            </a:r>
          </a:p>
          <a:p>
            <a:pPr lvl="1"/>
            <a:r>
              <a:rPr lang="en-US" sz="2000" dirty="0" smtClean="0"/>
              <a:t>Poor: 4</a:t>
            </a:r>
          </a:p>
          <a:p>
            <a:pPr lvl="1"/>
            <a:r>
              <a:rPr lang="en-US" sz="2000" dirty="0" smtClean="0"/>
              <a:t>Non-existent: 5</a:t>
            </a:r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Sales Talent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effectively diagnose skills deficiencies at the level of the individual, then address those deficiencies through targeted training, mentoring, coaching and e-learning.</a:t>
            </a:r>
          </a:p>
          <a:p>
            <a:endParaRPr lang="en-US" dirty="0" smtClean="0"/>
          </a:p>
          <a:p>
            <a:r>
              <a:rPr lang="en-US" sz="2400" dirty="0" smtClean="0"/>
              <a:t>Rate your organization on two dimensions: </a:t>
            </a:r>
          </a:p>
          <a:p>
            <a:pPr>
              <a:buNone/>
            </a:pPr>
            <a:r>
              <a:rPr lang="en-US" sz="2000" dirty="0" smtClean="0"/>
              <a:t> On Proficiency:               On Potential Impact:</a:t>
            </a:r>
          </a:p>
          <a:p>
            <a:pPr lvl="1"/>
            <a:r>
              <a:rPr lang="en-US" sz="2000" dirty="0" smtClean="0"/>
              <a:t>Excellent: 1                    -  High</a:t>
            </a:r>
          </a:p>
          <a:p>
            <a:pPr lvl="1"/>
            <a:r>
              <a:rPr lang="en-US" sz="2000" dirty="0" smtClean="0"/>
              <a:t>Good: 2                         - Medium</a:t>
            </a:r>
          </a:p>
          <a:p>
            <a:pPr lvl="1"/>
            <a:r>
              <a:rPr lang="en-US" sz="2000" dirty="0" smtClean="0"/>
              <a:t>Average: 3                     - Low</a:t>
            </a:r>
          </a:p>
          <a:p>
            <a:pPr lvl="1"/>
            <a:r>
              <a:rPr lang="en-US" sz="2000" dirty="0" smtClean="0"/>
              <a:t>Poor: 4</a:t>
            </a:r>
          </a:p>
          <a:p>
            <a:pPr lvl="1"/>
            <a:r>
              <a:rPr lang="en-US" sz="2000" dirty="0" smtClean="0"/>
              <a:t>Non-existent: 5</a:t>
            </a:r>
            <a:endParaRPr lang="en-US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Sales Talent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actively collect and disseminate sales best practices across the organization.  We aggressively retain star performers and move quickly to manage out underperformers. </a:t>
            </a:r>
          </a:p>
          <a:p>
            <a:endParaRPr lang="en-US" dirty="0" smtClean="0"/>
          </a:p>
          <a:p>
            <a:r>
              <a:rPr lang="en-US" sz="2400" dirty="0" smtClean="0"/>
              <a:t>Rate your organization on two dimensions: </a:t>
            </a:r>
          </a:p>
          <a:p>
            <a:pPr>
              <a:buNone/>
            </a:pPr>
            <a:r>
              <a:rPr lang="en-US" sz="2000" dirty="0" smtClean="0"/>
              <a:t> On Proficiency:               On Potential Impact:</a:t>
            </a:r>
          </a:p>
          <a:p>
            <a:pPr lvl="1"/>
            <a:r>
              <a:rPr lang="en-US" sz="2000" dirty="0" smtClean="0"/>
              <a:t>Excellent: 1                    -  High</a:t>
            </a:r>
          </a:p>
          <a:p>
            <a:pPr lvl="1"/>
            <a:r>
              <a:rPr lang="en-US" sz="2000" dirty="0" smtClean="0"/>
              <a:t>Good: 2                         - Medium</a:t>
            </a:r>
          </a:p>
          <a:p>
            <a:pPr lvl="1"/>
            <a:r>
              <a:rPr lang="en-US" sz="2000" dirty="0" smtClean="0"/>
              <a:t>Average: 3                     - Low</a:t>
            </a:r>
          </a:p>
          <a:p>
            <a:pPr lvl="1"/>
            <a:r>
              <a:rPr lang="en-US" sz="2000" dirty="0" smtClean="0"/>
              <a:t>Poor: 4</a:t>
            </a:r>
          </a:p>
          <a:p>
            <a:pPr lvl="1"/>
            <a:r>
              <a:rPr lang="en-US" sz="2000" dirty="0" smtClean="0"/>
              <a:t>Non-existent: 5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Sales Talent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effectively identify, develop and empower future leaders at all levels of the sales organization.</a:t>
            </a:r>
          </a:p>
          <a:p>
            <a:endParaRPr lang="en-US" dirty="0" smtClean="0"/>
          </a:p>
          <a:p>
            <a:r>
              <a:rPr lang="en-US" sz="2400" dirty="0" smtClean="0"/>
              <a:t>Rate your organization on two dimensions: </a:t>
            </a:r>
          </a:p>
          <a:p>
            <a:pPr>
              <a:buNone/>
            </a:pPr>
            <a:r>
              <a:rPr lang="en-US" sz="2000" dirty="0" smtClean="0"/>
              <a:t> On Proficiency:               On Potential Impact:</a:t>
            </a:r>
          </a:p>
          <a:p>
            <a:pPr lvl="1"/>
            <a:r>
              <a:rPr lang="en-US" sz="2000" dirty="0" smtClean="0"/>
              <a:t>Excellent: 1                    -  High</a:t>
            </a:r>
          </a:p>
          <a:p>
            <a:pPr lvl="1"/>
            <a:r>
              <a:rPr lang="en-US" sz="2000" dirty="0" smtClean="0"/>
              <a:t>Good: 2                         - Medium</a:t>
            </a:r>
          </a:p>
          <a:p>
            <a:pPr lvl="1"/>
            <a:r>
              <a:rPr lang="en-US" sz="2000" dirty="0" smtClean="0"/>
              <a:t>Average: 3                     - Low</a:t>
            </a:r>
          </a:p>
          <a:p>
            <a:pPr lvl="1"/>
            <a:r>
              <a:rPr lang="en-US" sz="2000" dirty="0" smtClean="0"/>
              <a:t>Poor: 4</a:t>
            </a:r>
          </a:p>
          <a:p>
            <a:pPr lvl="1"/>
            <a:r>
              <a:rPr lang="en-US" sz="2000" dirty="0" smtClean="0"/>
              <a:t>Non-existent: 5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Customer and </a:t>
            </a:r>
            <a:br>
              <a:rPr lang="en-US" dirty="0" smtClean="0"/>
            </a:br>
            <a:r>
              <a:rPr lang="en-US" dirty="0" smtClean="0"/>
              <a:t>Channel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tier customers based on value (current and potential) and deploy sales resources effectively based on customer value.</a:t>
            </a:r>
          </a:p>
          <a:p>
            <a:endParaRPr lang="en-US" dirty="0" smtClean="0"/>
          </a:p>
          <a:p>
            <a:r>
              <a:rPr lang="en-US" sz="2400" dirty="0" smtClean="0"/>
              <a:t>Rate your organization on two dimensions: </a:t>
            </a:r>
          </a:p>
          <a:p>
            <a:pPr>
              <a:buNone/>
            </a:pPr>
            <a:r>
              <a:rPr lang="en-US" sz="2000" dirty="0" smtClean="0"/>
              <a:t> On Proficiency:               On Potential Impact:</a:t>
            </a:r>
          </a:p>
          <a:p>
            <a:pPr lvl="1"/>
            <a:r>
              <a:rPr lang="en-US" sz="2000" dirty="0" smtClean="0"/>
              <a:t>Excellent: 1                    -  High</a:t>
            </a:r>
          </a:p>
          <a:p>
            <a:pPr lvl="1"/>
            <a:r>
              <a:rPr lang="en-US" sz="2000" dirty="0" smtClean="0"/>
              <a:t>Good: 2                         - Medium</a:t>
            </a:r>
          </a:p>
          <a:p>
            <a:pPr lvl="1"/>
            <a:r>
              <a:rPr lang="en-US" sz="2000" dirty="0" smtClean="0"/>
              <a:t>Average: 3                     - Low</a:t>
            </a:r>
          </a:p>
          <a:p>
            <a:pPr lvl="1"/>
            <a:r>
              <a:rPr lang="en-US" sz="2000" dirty="0" smtClean="0"/>
              <a:t>Poor: 4</a:t>
            </a:r>
          </a:p>
          <a:p>
            <a:pPr lvl="1"/>
            <a:r>
              <a:rPr lang="en-US" sz="2000" dirty="0" smtClean="0"/>
              <a:t>Non-existent: 5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Customer and </a:t>
            </a:r>
            <a:br>
              <a:rPr lang="en-US" dirty="0" smtClean="0"/>
            </a:br>
            <a:r>
              <a:rPr lang="en-US" dirty="0" smtClean="0"/>
              <a:t>Channel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a holistic view of the customer through an enterprise information system (i.e. </a:t>
            </a:r>
            <a:r>
              <a:rPr lang="en-US" dirty="0" err="1" smtClean="0"/>
              <a:t>SalesForce</a:t>
            </a:r>
            <a:r>
              <a:rPr lang="en-US" dirty="0" smtClean="0"/>
              <a:t>), and we use this system effectively to manage customer relationships.</a:t>
            </a:r>
          </a:p>
          <a:p>
            <a:endParaRPr lang="en-US" dirty="0" smtClean="0"/>
          </a:p>
          <a:p>
            <a:r>
              <a:rPr lang="en-US" sz="2400" dirty="0" smtClean="0"/>
              <a:t>Rate your organization on two dimensions: </a:t>
            </a:r>
          </a:p>
          <a:p>
            <a:pPr>
              <a:buNone/>
            </a:pPr>
            <a:r>
              <a:rPr lang="en-US" sz="2000" dirty="0" smtClean="0"/>
              <a:t> On Proficiency:               On Potential Impact:</a:t>
            </a:r>
          </a:p>
          <a:p>
            <a:pPr lvl="1"/>
            <a:r>
              <a:rPr lang="en-US" sz="2000" dirty="0" smtClean="0"/>
              <a:t>Excellent: 1                    -  High</a:t>
            </a:r>
          </a:p>
          <a:p>
            <a:pPr lvl="1"/>
            <a:r>
              <a:rPr lang="en-US" sz="2000" dirty="0" smtClean="0"/>
              <a:t>Good: 2                         - Medium</a:t>
            </a:r>
          </a:p>
          <a:p>
            <a:pPr lvl="1"/>
            <a:r>
              <a:rPr lang="en-US" sz="2000" dirty="0" smtClean="0"/>
              <a:t>Average: 3                     - Low</a:t>
            </a:r>
          </a:p>
          <a:p>
            <a:pPr lvl="1"/>
            <a:r>
              <a:rPr lang="en-US" sz="2000" dirty="0" smtClean="0"/>
              <a:t>Poor: 4</a:t>
            </a:r>
          </a:p>
          <a:p>
            <a:pPr lvl="1"/>
            <a:r>
              <a:rPr lang="en-US" sz="2000" dirty="0" smtClean="0"/>
              <a:t>Non-existent: 5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Customer and </a:t>
            </a:r>
            <a:br>
              <a:rPr lang="en-US" dirty="0" smtClean="0"/>
            </a:br>
            <a:r>
              <a:rPr lang="en-US" dirty="0" smtClean="0"/>
              <a:t>Channel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make use of multiple channels, deploying according to customer preference and customer relationships.</a:t>
            </a:r>
          </a:p>
          <a:p>
            <a:endParaRPr lang="en-US" dirty="0" smtClean="0"/>
          </a:p>
          <a:p>
            <a:r>
              <a:rPr lang="en-US" sz="2400" dirty="0" smtClean="0"/>
              <a:t>Rate your organization on two dimensions: </a:t>
            </a:r>
          </a:p>
          <a:p>
            <a:pPr>
              <a:buNone/>
            </a:pPr>
            <a:r>
              <a:rPr lang="en-US" sz="2000" dirty="0" smtClean="0"/>
              <a:t> On Proficiency:               On Potential Impact:</a:t>
            </a:r>
          </a:p>
          <a:p>
            <a:pPr lvl="1"/>
            <a:r>
              <a:rPr lang="en-US" sz="2000" dirty="0" smtClean="0"/>
              <a:t>Excellent: 1                    -  High</a:t>
            </a:r>
          </a:p>
          <a:p>
            <a:pPr lvl="1"/>
            <a:r>
              <a:rPr lang="en-US" sz="2000" dirty="0" smtClean="0"/>
              <a:t>Good: 2                         - Medium</a:t>
            </a:r>
          </a:p>
          <a:p>
            <a:pPr lvl="1"/>
            <a:r>
              <a:rPr lang="en-US" sz="2000" dirty="0" smtClean="0"/>
              <a:t>Average: 3                     - Low</a:t>
            </a:r>
          </a:p>
          <a:p>
            <a:pPr lvl="1"/>
            <a:r>
              <a:rPr lang="en-US" sz="2000" dirty="0" smtClean="0"/>
              <a:t>Poor: 4</a:t>
            </a:r>
          </a:p>
          <a:p>
            <a:pPr lvl="1"/>
            <a:r>
              <a:rPr lang="en-US" sz="2000" dirty="0" smtClean="0"/>
              <a:t>Non-existent: 5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ck">
  <a:themeElements>
    <a:clrScheme name="Office Theme 1">
      <a:dk1>
        <a:srgbClr val="1F497D"/>
      </a:dk1>
      <a:lt1>
        <a:srgbClr val="FFFFFF"/>
      </a:lt1>
      <a:dk2>
        <a:srgbClr val="000000"/>
      </a:dk2>
      <a:lt2>
        <a:srgbClr val="EEECE1"/>
      </a:lt2>
      <a:accent1>
        <a:srgbClr val="4F81BD"/>
      </a:accent1>
      <a:accent2>
        <a:srgbClr val="C0504D"/>
      </a:accent2>
      <a:accent3>
        <a:srgbClr val="AAAAAA"/>
      </a:accent3>
      <a:accent4>
        <a:srgbClr val="DADADA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Tahoma"/>
        <a:ea typeface="ＭＳ Ｐゴシック"/>
        <a:cs typeface=""/>
      </a:majorFont>
      <a:minorFont>
        <a:latin typeface="Tahom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-128"/>
          </a:defRPr>
        </a:defPPr>
      </a:lstStyle>
    </a:lnDef>
  </a:objectDefaults>
  <a:extraClrSchemeLst>
    <a:extraClrScheme>
      <a:clrScheme name="Office Theme 1">
        <a:dk1>
          <a:srgbClr val="1F497D"/>
        </a:dk1>
        <a:lt1>
          <a:srgbClr val="FFFFFF"/>
        </a:lt1>
        <a:dk2>
          <a:srgbClr val="000000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AAAAAA"/>
        </a:accent3>
        <a:accent4>
          <a:srgbClr val="DADADA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</Template>
  <TotalTime>56</TotalTime>
  <Words>1276</Words>
  <Application>Microsoft Macintosh PowerPoint</Application>
  <PresentationFormat>On-screen Show (4:3)</PresentationFormat>
  <Paragraphs>201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Black</vt:lpstr>
      <vt:lpstr>World-Class Sales Organizations *</vt:lpstr>
      <vt:lpstr>Sales Talent Management</vt:lpstr>
      <vt:lpstr>Sales Talent Management</vt:lpstr>
      <vt:lpstr>Sales Talent Management</vt:lpstr>
      <vt:lpstr>Sales Talent Management</vt:lpstr>
      <vt:lpstr>Sales Talent Management</vt:lpstr>
      <vt:lpstr>Strategic Customer and  Channel Management</vt:lpstr>
      <vt:lpstr>Strategic Customer and  Channel Management</vt:lpstr>
      <vt:lpstr>Strategic Customer and  Channel Management</vt:lpstr>
      <vt:lpstr>Strategic Customer and  Channel Management</vt:lpstr>
      <vt:lpstr>Strategic Customer and  Channel Management</vt:lpstr>
      <vt:lpstr>Strategic Customer and  Channel Management</vt:lpstr>
      <vt:lpstr>Sales Process Design/Productivity</vt:lpstr>
      <vt:lpstr>Sales Process Design/Productivity</vt:lpstr>
      <vt:lpstr>Sales Process Design/Productivity</vt:lpstr>
      <vt:lpstr>Sales Process Design/Productivity</vt:lpstr>
      <vt:lpstr>Sales Process Design/Productivity</vt:lpstr>
      <vt:lpstr>Performance Measurement/Rewards</vt:lpstr>
      <vt:lpstr>Performance Measurement/Rewards</vt:lpstr>
      <vt:lpstr>Performance Measurement/Rewards</vt:lpstr>
      <vt:lpstr>Evaluating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World-Class Sales Organizations</dc:title>
  <dc:creator>Charlie</dc:creator>
  <cp:lastModifiedBy>Charles Warner</cp:lastModifiedBy>
  <cp:revision>2</cp:revision>
  <dcterms:created xsi:type="dcterms:W3CDTF">2012-02-12T01:18:46Z</dcterms:created>
  <dcterms:modified xsi:type="dcterms:W3CDTF">2013-07-22T16:03:15Z</dcterms:modified>
</cp:coreProperties>
</file>