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5" r:id="rId1"/>
  </p:sldMasterIdLst>
  <p:notesMasterIdLst>
    <p:notesMasterId r:id="rId31"/>
  </p:notesMasterIdLst>
  <p:handoutMasterIdLst>
    <p:handoutMasterId r:id="rId32"/>
  </p:handoutMasterIdLst>
  <p:sldIdLst>
    <p:sldId id="278" r:id="rId2"/>
    <p:sldId id="361" r:id="rId3"/>
    <p:sldId id="363" r:id="rId4"/>
    <p:sldId id="364" r:id="rId5"/>
    <p:sldId id="365" r:id="rId6"/>
    <p:sldId id="366" r:id="rId7"/>
    <p:sldId id="367" r:id="rId8"/>
    <p:sldId id="368" r:id="rId9"/>
    <p:sldId id="369" r:id="rId10"/>
    <p:sldId id="370" r:id="rId11"/>
    <p:sldId id="371" r:id="rId12"/>
    <p:sldId id="372" r:id="rId13"/>
    <p:sldId id="373" r:id="rId14"/>
    <p:sldId id="374" r:id="rId15"/>
    <p:sldId id="375" r:id="rId16"/>
    <p:sldId id="376" r:id="rId17"/>
    <p:sldId id="304" r:id="rId18"/>
    <p:sldId id="357" r:id="rId19"/>
    <p:sldId id="315" r:id="rId20"/>
    <p:sldId id="316" r:id="rId21"/>
    <p:sldId id="317" r:id="rId22"/>
    <p:sldId id="318" r:id="rId23"/>
    <p:sldId id="328" r:id="rId24"/>
    <p:sldId id="359" r:id="rId25"/>
    <p:sldId id="338" r:id="rId26"/>
    <p:sldId id="362" r:id="rId27"/>
    <p:sldId id="339" r:id="rId28"/>
    <p:sldId id="340" r:id="rId29"/>
    <p:sldId id="383" r:id="rId30"/>
  </p:sldIdLst>
  <p:sldSz cx="9144000" cy="6858000" type="screen4x3"/>
  <p:notesSz cx="6858000" cy="9207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2" autoAdjust="0"/>
    <p:restoredTop sz="94706" autoAdjust="0"/>
  </p:normalViewPr>
  <p:slideViewPr>
    <p:cSldViewPr>
      <p:cViewPr varScale="1">
        <p:scale>
          <a:sx n="107" d="100"/>
          <a:sy n="107" d="100"/>
        </p:scale>
        <p:origin x="48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712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4712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E98A65D2-DC4C-46A1-AF4D-F5D1710B7C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6388100" y="8809038"/>
            <a:ext cx="4016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pPr algn="r">
              <a:defRPr/>
            </a:pPr>
            <a:fld id="{F5E4943D-AC26-4334-BBF3-56C089317CA3}" type="slidenum">
              <a:rPr lang="en-US" sz="1400">
                <a:latin typeface="Arial" charset="0"/>
                <a:ea typeface="+mn-ea"/>
              </a:rPr>
              <a:pPr algn="r">
                <a:defRPr/>
              </a:pPr>
              <a:t>‹#›</a:t>
            </a:fld>
            <a:endParaRPr lang="en-US" sz="1400">
              <a:latin typeface="Arial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12452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4712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4712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fld id="{EEC39586-A372-4C43-B9D0-E7EA476393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31751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6650" y="696913"/>
            <a:ext cx="4586288" cy="34401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388100" y="8809038"/>
            <a:ext cx="4016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pPr algn="r">
              <a:defRPr/>
            </a:pPr>
            <a:fld id="{27636901-7435-4BC1-9347-A93416D9D433}" type="slidenum">
              <a:rPr lang="en-US" sz="1400">
                <a:latin typeface="Arial" charset="0"/>
                <a:ea typeface="+mn-ea"/>
              </a:rPr>
              <a:pPr algn="r">
                <a:defRPr/>
              </a:pPr>
              <a:t>‹#›</a:t>
            </a:fld>
            <a:endParaRPr lang="en-US" sz="1400">
              <a:latin typeface="Arial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67937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26434D-D7AB-47A9-BFC6-932A1340F15D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/>
              <a:t>1</a:t>
            </a:fld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83725F-9968-48DA-9DC7-E29B9A98360B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/>
              <a:t>17</a:t>
            </a:fld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A97A0D-02EE-4F53-A2B6-EB9688E34890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/>
              <a:t>19</a:t>
            </a:fld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DC3234-D207-400F-9B09-80C1B7EA4E5F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/>
              <a:t>25</a:t>
            </a:fld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3584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584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90A56E-1D0E-47B4-95EF-0A602EF57A4B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/>
              <a:t>27</a:t>
            </a:fld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3686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58805B-7F18-4490-938B-D45CD134608A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/>
              <a:t>29</a:t>
            </a:fld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8530C9-88D6-4338-9C19-CF4EFC97B9B2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/>
              <a:t>5</a:t>
            </a:fld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378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78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FC39C7-869B-450E-97F6-FBF08267B763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/>
              <a:t>6</a:t>
            </a:fld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2971C2-7120-46EA-8B1A-86C5F6C5B6F4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/>
              <a:t>7</a:t>
            </a:fld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872343-0699-4F41-910D-4A9BC84ED5B5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/>
              <a:t>8</a:t>
            </a:fld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43F174-01D6-494D-A1CB-E4DD9BFBDAF7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/>
              <a:t>10</a:t>
            </a:fld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D36F2-3A6F-4C34-8FB1-EDC88DF007DE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/>
              <a:t>11</a:t>
            </a:fld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8429BA-DB70-4932-BAC3-C3E5AA31BE25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/>
              <a:t>15</a:t>
            </a:fld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44035" name="Rectangle 307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692150"/>
            <a:ext cx="4600575" cy="3449638"/>
          </a:xfrm>
          <a:ln cap="flat"/>
        </p:spPr>
      </p:sp>
      <p:sp>
        <p:nvSpPr>
          <p:cNvPr id="44036" name="Rectangle 307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B6DD2D-418A-4696-8E40-F904977957BC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/>
              <a:t>16</a:t>
            </a:fld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A1186-07EC-432F-948B-8BA6C89682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08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051DA6-6A75-4AA7-9FC1-CF827BBD79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167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5F9423-98B9-472C-8F0B-FBE27085E8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553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0C718-7526-4A3A-8FF6-A1C010B121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347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8FA99C-86D6-4479-A4E9-9B47975B47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38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08395B-3C1B-49E8-8BB0-5C90645E7A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58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1341E-54D3-4709-A693-A190B2F3FF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60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9E82B-AE29-48B0-9599-729919FFA6D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583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806ED8-7FBB-4591-9266-70D3EEFD57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217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D91CA-3D5C-49FE-8609-E461DEE1CA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551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0BCFE2-7649-46D0-8CFC-782DD0E2C3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81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799493C-57CC-4083-BC4A-9275333783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29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4400" dirty="0"/>
              <a:t>What Is Management?</a:t>
            </a:r>
            <a:br>
              <a:rPr lang="en-US" sz="4400" dirty="0"/>
            </a:br>
            <a:r>
              <a:rPr lang="en-US" sz="4400" dirty="0"/>
              <a:t>What Is Leadership?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lIns="92075" tIns="46038" rIns="92075" bIns="46038"/>
          <a:lstStyle/>
          <a:p>
            <a:pPr marL="342900" indent="-342900" eaLnBrk="1" hangingPunct="1"/>
            <a:endParaRPr lang="en-US"/>
          </a:p>
        </p:txBody>
      </p:sp>
    </p:spTree>
  </p:cSld>
  <p:clrMapOvr>
    <a:masterClrMapping/>
  </p:clrMapOvr>
  <p:transition advTm="52178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b">
            <a:normAutofit/>
          </a:bodyPr>
          <a:lstStyle/>
          <a:p>
            <a:pPr eaLnBrk="1" hangingPunct="1"/>
            <a:r>
              <a:rPr lang="en-US" sz="3600" dirty="0"/>
              <a:t>Performance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066800" y="1981200"/>
            <a:ext cx="3697288" cy="4114800"/>
          </a:xfrm>
        </p:spPr>
        <p:txBody>
          <a:bodyPr lIns="92075" tIns="46038" rIns="92075" bIns="46038"/>
          <a:lstStyle/>
          <a:p>
            <a:pPr eaLnBrk="1" hangingPunct="1"/>
            <a:r>
              <a:rPr lang="en-US" sz="2400" dirty="0"/>
              <a:t>Ability:</a:t>
            </a:r>
          </a:p>
          <a:p>
            <a:pPr lvl="1" eaLnBrk="1" hangingPunct="1"/>
            <a:r>
              <a:rPr lang="en-US" sz="2000" dirty="0"/>
              <a:t>Intelligence *</a:t>
            </a:r>
          </a:p>
          <a:p>
            <a:pPr lvl="2" eaLnBrk="1" hangingPunct="1"/>
            <a:r>
              <a:rPr lang="en-US" sz="1800" dirty="0"/>
              <a:t>Linguistic</a:t>
            </a:r>
          </a:p>
          <a:p>
            <a:pPr lvl="2" eaLnBrk="1" hangingPunct="1"/>
            <a:r>
              <a:rPr lang="en-US" sz="1800" dirty="0"/>
              <a:t>Logical/mathematical</a:t>
            </a:r>
          </a:p>
          <a:p>
            <a:pPr lvl="2" eaLnBrk="1" hangingPunct="1"/>
            <a:r>
              <a:rPr lang="en-US" sz="1800" dirty="0"/>
              <a:t>Musical</a:t>
            </a:r>
          </a:p>
          <a:p>
            <a:pPr lvl="2" eaLnBrk="1" hangingPunct="1"/>
            <a:r>
              <a:rPr lang="en-US" sz="1800" dirty="0"/>
              <a:t>Bodily/kinesthetic</a:t>
            </a:r>
          </a:p>
          <a:p>
            <a:pPr lvl="2" eaLnBrk="1" hangingPunct="1"/>
            <a:r>
              <a:rPr lang="en-US" sz="1800" dirty="0"/>
              <a:t>Spatial</a:t>
            </a:r>
          </a:p>
          <a:p>
            <a:pPr lvl="2" eaLnBrk="1" hangingPunct="1"/>
            <a:r>
              <a:rPr lang="en-US" sz="1800" dirty="0"/>
              <a:t>Interpersonal</a:t>
            </a:r>
          </a:p>
          <a:p>
            <a:pPr lvl="2" eaLnBrk="1" hangingPunct="1"/>
            <a:r>
              <a:rPr lang="en-US" sz="1800" dirty="0"/>
              <a:t>Intrapersonal</a:t>
            </a:r>
          </a:p>
          <a:p>
            <a:pPr lvl="2" eaLnBrk="1" hangingPunct="1"/>
            <a:r>
              <a:rPr lang="en-US" sz="1800" dirty="0"/>
              <a:t>Naturalist</a:t>
            </a:r>
          </a:p>
          <a:p>
            <a:pPr lvl="2" eaLnBrk="1" hangingPunct="1"/>
            <a:r>
              <a:rPr lang="en-US" sz="1800" dirty="0"/>
              <a:t>Ethical/Spiritual</a:t>
            </a:r>
          </a:p>
          <a:p>
            <a:pPr lvl="2" eaLnBrk="1" hangingPunct="1"/>
            <a:endParaRPr lang="en-US" sz="1800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913313" y="1981200"/>
            <a:ext cx="3697287" cy="4114800"/>
          </a:xfrm>
        </p:spPr>
        <p:txBody>
          <a:bodyPr/>
          <a:lstStyle/>
          <a:p>
            <a:pPr lvl="1" eaLnBrk="1" hangingPunct="1"/>
            <a:r>
              <a:rPr lang="en-US" sz="2000" dirty="0"/>
              <a:t>Talent </a:t>
            </a:r>
          </a:p>
          <a:p>
            <a:pPr lvl="2" eaLnBrk="1" hangingPunct="1"/>
            <a:r>
              <a:rPr lang="en-US" sz="1800" dirty="0"/>
              <a:t>Inherent, but overrated</a:t>
            </a:r>
            <a:endParaRPr lang="en-US" sz="1800" i="1" dirty="0"/>
          </a:p>
          <a:p>
            <a:pPr lvl="1" eaLnBrk="1" hangingPunct="1"/>
            <a:r>
              <a:rPr lang="en-US" sz="2000" dirty="0"/>
              <a:t>Skills </a:t>
            </a:r>
          </a:p>
          <a:p>
            <a:pPr lvl="2" eaLnBrk="1" hangingPunct="1"/>
            <a:r>
              <a:rPr lang="en-US" sz="1800" dirty="0"/>
              <a:t>Learned through repetition – deliberate practice</a:t>
            </a:r>
          </a:p>
          <a:p>
            <a:pPr lvl="1" eaLnBrk="1" hangingPunct="1"/>
            <a:r>
              <a:rPr lang="en-US" sz="2000" dirty="0"/>
              <a:t>Knowledge</a:t>
            </a:r>
          </a:p>
          <a:p>
            <a:pPr lvl="2" eaLnBrk="1" hangingPunct="1"/>
            <a:r>
              <a:rPr lang="en-US" sz="1800" dirty="0"/>
              <a:t>Acquired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295400" y="6324600"/>
            <a:ext cx="576421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* </a:t>
            </a:r>
            <a:r>
              <a:rPr lang="en-US" sz="1600" i="1">
                <a:latin typeface="Arial" charset="0"/>
              </a:rPr>
              <a:t>Intelligence Reframed, Howard Gardner, </a:t>
            </a:r>
            <a:r>
              <a:rPr lang="en-US" sz="1600">
                <a:latin typeface="Arial" charset="0"/>
              </a:rPr>
              <a:t>Basic Books, 1999 </a:t>
            </a:r>
          </a:p>
        </p:txBody>
      </p:sp>
    </p:spTree>
    <p:extLst>
      <p:ext uri="{BB962C8B-B14F-4D97-AF65-F5344CB8AC3E}">
        <p14:creationId xmlns:p14="http://schemas.microsoft.com/office/powerpoint/2010/main" val="212176810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b"/>
          <a:lstStyle/>
          <a:p>
            <a:pPr eaLnBrk="1" hangingPunct="1"/>
            <a:r>
              <a:rPr lang="en-US"/>
              <a:t>Performance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>
            <a:normAutofit lnSpcReduction="10000"/>
          </a:bodyPr>
          <a:lstStyle/>
          <a:p>
            <a:pPr eaLnBrk="1" hangingPunct="1"/>
            <a:r>
              <a:rPr lang="en-US" sz="2400" b="1" dirty="0"/>
              <a:t>Motivation:</a:t>
            </a:r>
          </a:p>
          <a:p>
            <a:pPr lvl="1" eaLnBrk="1" hangingPunct="1"/>
            <a:r>
              <a:rPr lang="en-US" sz="2000" b="1" dirty="0"/>
              <a:t>Intrinsic</a:t>
            </a:r>
            <a:r>
              <a:rPr lang="en-US" sz="2000" dirty="0"/>
              <a:t> (Internal satisfaction from doing the job —preferred by creative people)</a:t>
            </a:r>
          </a:p>
          <a:p>
            <a:pPr lvl="1" eaLnBrk="1" hangingPunct="1"/>
            <a:r>
              <a:rPr lang="en-US" sz="2000" b="1" dirty="0"/>
              <a:t>Extrinsic</a:t>
            </a:r>
            <a:r>
              <a:rPr lang="en-US" sz="2000" dirty="0"/>
              <a:t> (External rewards such as money, recognition —preferred by many salespeople)</a:t>
            </a:r>
          </a:p>
          <a:p>
            <a:pPr lvl="1" eaLnBrk="1" hangingPunct="1"/>
            <a:r>
              <a:rPr lang="en-US" sz="2000" dirty="0"/>
              <a:t>Managers must know which appeals to which person and manage accordingly</a:t>
            </a:r>
          </a:p>
          <a:p>
            <a:pPr lvl="1" eaLnBrk="1" hangingPunct="1"/>
            <a:r>
              <a:rPr lang="en-US" sz="2000" dirty="0"/>
              <a:t>Daniel Pink on what motivates people: Autonomy, mastery, purpose</a:t>
            </a:r>
          </a:p>
          <a:p>
            <a:pPr eaLnBrk="1" hangingPunct="1"/>
            <a:r>
              <a:rPr lang="en-US" sz="2400" b="1" dirty="0"/>
              <a:t>Environment:</a:t>
            </a:r>
          </a:p>
          <a:p>
            <a:pPr lvl="1" eaLnBrk="1" hangingPunct="1"/>
            <a:r>
              <a:rPr lang="en-US" sz="2000" dirty="0"/>
              <a:t>Core values and culture</a:t>
            </a:r>
          </a:p>
          <a:p>
            <a:pPr lvl="1" eaLnBrk="1" hangingPunct="1"/>
            <a:r>
              <a:rPr lang="en-US" sz="2000" dirty="0"/>
              <a:t>Management style</a:t>
            </a:r>
          </a:p>
          <a:p>
            <a:pPr lvl="1" eaLnBrk="1" hangingPunct="1"/>
            <a:r>
              <a:rPr lang="en-US" sz="2000" dirty="0"/>
              <a:t>Leadership style</a:t>
            </a:r>
          </a:p>
        </p:txBody>
      </p:sp>
    </p:spTree>
    <p:extLst>
      <p:ext uri="{BB962C8B-B14F-4D97-AF65-F5344CB8AC3E}">
        <p14:creationId xmlns:p14="http://schemas.microsoft.com/office/powerpoint/2010/main" val="253260241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/>
              <a:t>Managing Performance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Managing performance is keeping management style, core values and culture in alignment.</a:t>
            </a:r>
          </a:p>
          <a:p>
            <a:pPr lvl="1" eaLnBrk="1" hangingPunct="1"/>
            <a:r>
              <a:rPr lang="en-US" sz="2400" dirty="0"/>
              <a:t>A difficult balancing act that requires adaptability, flexibility and taking responsibility for results</a:t>
            </a:r>
          </a:p>
          <a:p>
            <a:pPr eaLnBrk="1" hangingPunct="1"/>
            <a:r>
              <a:rPr lang="en-US" sz="2800" dirty="0"/>
              <a:t>A vital core value is dedication to teamwork:</a:t>
            </a:r>
          </a:p>
          <a:p>
            <a:pPr lvl="1" eaLnBrk="1" hangingPunct="1"/>
            <a:r>
              <a:rPr lang="en-US" sz="2400" dirty="0"/>
              <a:t>“We are all angels with only one wing, and the only way we can fly is by embracing each other.”</a:t>
            </a:r>
          </a:p>
        </p:txBody>
      </p:sp>
    </p:spTree>
    <p:extLst>
      <p:ext uri="{BB962C8B-B14F-4D97-AF65-F5344CB8AC3E}">
        <p14:creationId xmlns:p14="http://schemas.microsoft.com/office/powerpoint/2010/main" val="1135159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3600" dirty="0"/>
              <a:t>The Rules of Management </a:t>
            </a:r>
            <a:br>
              <a:rPr lang="en-US" sz="3600" dirty="0"/>
            </a:br>
            <a:r>
              <a:rPr lang="en-US" sz="3600" dirty="0"/>
              <a:t>Have Changed</a:t>
            </a:r>
          </a:p>
        </p:txBody>
      </p:sp>
      <p:sp>
        <p:nvSpPr>
          <p:cNvPr id="2662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The rules of management have changed because the game has changed.</a:t>
            </a:r>
          </a:p>
          <a:p>
            <a:pPr lvl="1" eaLnBrk="1" hangingPunct="1"/>
            <a:r>
              <a:rPr lang="en-US" sz="2400" dirty="0"/>
              <a:t>The functions of management have changed</a:t>
            </a:r>
          </a:p>
          <a:p>
            <a:pPr lvl="1" eaLnBrk="1" hangingPunct="1"/>
            <a:r>
              <a:rPr lang="en-US" sz="2400" dirty="0"/>
              <a:t>The old functions of management were based on a command-and-control model</a:t>
            </a:r>
          </a:p>
        </p:txBody>
      </p:sp>
    </p:spTree>
    <p:extLst>
      <p:ext uri="{BB962C8B-B14F-4D97-AF65-F5344CB8AC3E}">
        <p14:creationId xmlns:p14="http://schemas.microsoft.com/office/powerpoint/2010/main" val="3876282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/>
              <a:t>The Old Functions of Management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Planning</a:t>
            </a:r>
          </a:p>
          <a:p>
            <a:pPr lvl="1" eaLnBrk="1" hangingPunct="1"/>
            <a:r>
              <a:rPr lang="en-US" sz="2400" dirty="0"/>
              <a:t>Yearly</a:t>
            </a:r>
          </a:p>
          <a:p>
            <a:pPr eaLnBrk="1" hangingPunct="1"/>
            <a:r>
              <a:rPr lang="en-US" sz="2800" dirty="0"/>
              <a:t>Organizing</a:t>
            </a:r>
          </a:p>
          <a:p>
            <a:pPr eaLnBrk="1" hangingPunct="1"/>
            <a:r>
              <a:rPr lang="en-US" sz="2800" dirty="0"/>
              <a:t>Motivating</a:t>
            </a:r>
          </a:p>
          <a:p>
            <a:pPr eaLnBrk="1" hangingPunct="1"/>
            <a:r>
              <a:rPr lang="en-US" sz="2800" dirty="0"/>
              <a:t>Controlling</a:t>
            </a:r>
          </a:p>
          <a:p>
            <a:pPr eaLnBrk="1" hangingPunct="1"/>
            <a:r>
              <a:rPr lang="en-US" sz="2800" dirty="0"/>
              <a:t>Evaluating</a:t>
            </a:r>
          </a:p>
          <a:p>
            <a:pPr lvl="1" eaLnBrk="1" hangingPunct="1"/>
            <a:r>
              <a:rPr lang="en-US" sz="2400" dirty="0"/>
              <a:t>Usually yearly evaluations tied to a raise and that led to planning for next year.</a:t>
            </a:r>
          </a:p>
        </p:txBody>
      </p:sp>
    </p:spTree>
    <p:extLst>
      <p:ext uri="{BB962C8B-B14F-4D97-AF65-F5344CB8AC3E}">
        <p14:creationId xmlns:p14="http://schemas.microsoft.com/office/powerpoint/2010/main" val="4288685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>
            <a:normAutofit/>
          </a:bodyPr>
          <a:lstStyle/>
          <a:p>
            <a:pPr eaLnBrk="1" hangingPunct="1"/>
            <a:r>
              <a:rPr lang="en-US" sz="3600" dirty="0"/>
              <a:t>The New Functions of Management</a:t>
            </a:r>
          </a:p>
        </p:txBody>
      </p:sp>
      <p:sp>
        <p:nvSpPr>
          <p:cNvPr id="28675" name="Rectangle 1027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>
            <a:normAutofit/>
          </a:bodyPr>
          <a:lstStyle/>
          <a:p>
            <a:pPr eaLnBrk="1" hangingPunct="1"/>
            <a:r>
              <a:rPr lang="en-US" sz="2800" dirty="0"/>
              <a:t>Strategic Planning</a:t>
            </a:r>
          </a:p>
          <a:p>
            <a:pPr lvl="1" eaLnBrk="1" hangingPunct="1"/>
            <a:r>
              <a:rPr lang="en-US" sz="2400" dirty="0"/>
              <a:t>Flexible, adaptive, speed</a:t>
            </a:r>
          </a:p>
          <a:p>
            <a:pPr eaLnBrk="1" hangingPunct="1"/>
            <a:r>
              <a:rPr lang="en-US" sz="2800" dirty="0"/>
              <a:t>Coordinating/Aligning for innovation</a:t>
            </a:r>
          </a:p>
          <a:p>
            <a:pPr eaLnBrk="1" hangingPunct="1"/>
            <a:r>
              <a:rPr lang="en-US" sz="2800" dirty="0"/>
              <a:t>Empowering</a:t>
            </a:r>
          </a:p>
          <a:p>
            <a:pPr eaLnBrk="1" hangingPunct="1"/>
            <a:r>
              <a:rPr lang="en-US" sz="2800" dirty="0"/>
              <a:t>Facilitating collaboration and teamwork</a:t>
            </a:r>
          </a:p>
          <a:p>
            <a:pPr eaLnBrk="1" hangingPunct="1"/>
            <a:r>
              <a:rPr lang="en-US" sz="2800" dirty="0"/>
              <a:t>Coaching</a:t>
            </a:r>
          </a:p>
          <a:p>
            <a:pPr lvl="1" eaLnBrk="1" hangingPunct="1"/>
            <a:r>
              <a:rPr lang="en-US" sz="2400" dirty="0"/>
              <a:t>And modeling behavior</a:t>
            </a:r>
          </a:p>
        </p:txBody>
      </p:sp>
    </p:spTree>
    <p:extLst>
      <p:ext uri="{BB962C8B-B14F-4D97-AF65-F5344CB8AC3E}">
        <p14:creationId xmlns:p14="http://schemas.microsoft.com/office/powerpoint/2010/main" val="15432638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b">
            <a:normAutofit/>
          </a:bodyPr>
          <a:lstStyle/>
          <a:p>
            <a:pPr eaLnBrk="1" hangingPunct="1"/>
            <a:r>
              <a:rPr lang="en-US" sz="3600" dirty="0"/>
              <a:t>People Skills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sz="2800" dirty="0"/>
              <a:t>Stanford Business School Study:</a:t>
            </a:r>
          </a:p>
          <a:p>
            <a:pPr lvl="1" eaLnBrk="1" hangingPunct="1"/>
            <a:r>
              <a:rPr lang="en-US" sz="2400" dirty="0"/>
              <a:t>Re-interviewed members of class of 1968 in 1978 and 1988.</a:t>
            </a:r>
          </a:p>
          <a:p>
            <a:pPr lvl="1" eaLnBrk="1" hangingPunct="1"/>
            <a:r>
              <a:rPr lang="en-US" sz="2400" dirty="0"/>
              <a:t>The results showed that the most successful graduates had only two things in common:</a:t>
            </a:r>
          </a:p>
          <a:p>
            <a:pPr lvl="2" eaLnBrk="1" hangingPunct="1"/>
            <a:r>
              <a:rPr lang="en-US" sz="2000" dirty="0"/>
              <a:t>They all graduated in the bottom half of the class.</a:t>
            </a:r>
          </a:p>
          <a:p>
            <a:pPr lvl="2" eaLnBrk="1" hangingPunct="1"/>
            <a:r>
              <a:rPr lang="en-US" sz="2000" dirty="0"/>
              <a:t>They were all </a:t>
            </a:r>
            <a:r>
              <a:rPr lang="en-US" sz="2000" b="1" dirty="0"/>
              <a:t>popular </a:t>
            </a:r>
            <a:r>
              <a:rPr lang="en-US" sz="2000" dirty="0"/>
              <a:t>– had people skills</a:t>
            </a:r>
            <a:r>
              <a:rPr lang="en-US" sz="2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7623115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dirty="0"/>
              <a:t>What Is Leadership?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lIns="92075" tIns="46038" rIns="92075" bIns="46038"/>
          <a:lstStyle/>
          <a:p>
            <a:pPr marL="342900" indent="-342900" eaLnBrk="1" hangingPunct="1"/>
            <a:endParaRPr lang="en-US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err="1"/>
              <a:t>Bennis</a:t>
            </a:r>
            <a:r>
              <a:rPr lang="en-US" sz="3600" dirty="0"/>
              <a:t> &amp; O’Toole 0n Leadership*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/>
              <a:t>“Leadership is a combination of personal behaviors that allow an individual to </a:t>
            </a:r>
            <a:r>
              <a:rPr lang="en-US" sz="2400" b="1" dirty="0"/>
              <a:t>enlist dedicated followers </a:t>
            </a:r>
            <a:r>
              <a:rPr lang="en-US" sz="2400" dirty="0"/>
              <a:t>and create other leaders in the process.”</a:t>
            </a:r>
          </a:p>
          <a:p>
            <a:pPr eaLnBrk="1" hangingPunct="1"/>
            <a:r>
              <a:rPr lang="en-US" sz="2400" dirty="0"/>
              <a:t>“…they </a:t>
            </a:r>
            <a:r>
              <a:rPr lang="en-US" sz="2400" b="1" dirty="0"/>
              <a:t>demonstrate integrity, provide meaning, generate trust, and communicate values</a:t>
            </a:r>
            <a:r>
              <a:rPr lang="en-US" sz="2400" dirty="0"/>
              <a:t>.”</a:t>
            </a:r>
          </a:p>
          <a:p>
            <a:pPr eaLnBrk="1" hangingPunct="1"/>
            <a:r>
              <a:rPr lang="en-US" sz="2400" dirty="0"/>
              <a:t>“…they energize their followers</a:t>
            </a:r>
            <a:r>
              <a:rPr lang="en-US" sz="2400" b="1" dirty="0"/>
              <a:t>, humanely push people to meet challenging goals</a:t>
            </a:r>
            <a:r>
              <a:rPr lang="en-US" sz="2400" dirty="0"/>
              <a:t>, and all the while </a:t>
            </a:r>
            <a:r>
              <a:rPr lang="en-US" sz="2400" b="1" dirty="0"/>
              <a:t>develop leadership skills in others</a:t>
            </a:r>
            <a:r>
              <a:rPr lang="en-US" sz="2400" dirty="0"/>
              <a:t>.”</a:t>
            </a:r>
          </a:p>
          <a:p>
            <a:pPr eaLnBrk="1" hangingPunct="1"/>
            <a:r>
              <a:rPr lang="en-US" sz="2400" dirty="0"/>
              <a:t>“Real leaders, in a phrase, </a:t>
            </a:r>
            <a:r>
              <a:rPr lang="en-US" sz="2400" b="1" dirty="0"/>
              <a:t>move the human heart</a:t>
            </a:r>
            <a:r>
              <a:rPr lang="en-US" sz="2400" dirty="0"/>
              <a:t>.”</a:t>
            </a:r>
          </a:p>
          <a:p>
            <a:pPr eaLnBrk="1" hangingPunct="1"/>
            <a:r>
              <a:rPr lang="en-US" sz="2400" dirty="0"/>
              <a:t>An effective leader is a “pragmatic dreamer.”</a:t>
            </a:r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746125" y="6056313"/>
            <a:ext cx="6232525" cy="615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* “</a:t>
            </a:r>
            <a:r>
              <a:rPr lang="en-US" sz="1600">
                <a:latin typeface="Arial" charset="0"/>
              </a:rPr>
              <a:t>Don’t Hire the Wrong CEO,” Warren Bennis and James O’Toole,</a:t>
            </a:r>
          </a:p>
          <a:p>
            <a:r>
              <a:rPr lang="en-US" sz="1600">
                <a:latin typeface="Arial" charset="0"/>
              </a:rPr>
              <a:t> </a:t>
            </a:r>
            <a:r>
              <a:rPr lang="en-US" sz="1600" i="1">
                <a:latin typeface="Arial" charset="0"/>
              </a:rPr>
              <a:t>Harvard Business Review, </a:t>
            </a:r>
            <a:r>
              <a:rPr lang="en-US" sz="1600">
                <a:latin typeface="Arial" charset="0"/>
              </a:rPr>
              <a:t>May-June 2000.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b">
            <a:normAutofit/>
          </a:bodyPr>
          <a:lstStyle/>
          <a:p>
            <a:pPr eaLnBrk="1" hangingPunct="1"/>
            <a:r>
              <a:rPr lang="en-US" sz="3600" dirty="0" err="1"/>
              <a:t>Kotter</a:t>
            </a:r>
            <a:r>
              <a:rPr lang="en-US" sz="3600" dirty="0"/>
              <a:t> on Leadership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sz="2800" dirty="0"/>
              <a:t>Leadership is about coping with change.</a:t>
            </a:r>
          </a:p>
          <a:p>
            <a:pPr lvl="1" eaLnBrk="1" hangingPunct="1"/>
            <a:r>
              <a:rPr lang="en-US" sz="2400" dirty="0"/>
              <a:t>Focuses </a:t>
            </a:r>
            <a:r>
              <a:rPr lang="en-US" sz="2400" b="1" dirty="0"/>
              <a:t>on change and innovation</a:t>
            </a:r>
          </a:p>
          <a:p>
            <a:pPr lvl="1" eaLnBrk="1" hangingPunct="1"/>
            <a:r>
              <a:rPr lang="en-US" sz="2400" dirty="0"/>
              <a:t>Focuses on the </a:t>
            </a:r>
            <a:r>
              <a:rPr lang="en-US" sz="2400" b="1" dirty="0"/>
              <a:t>big picture</a:t>
            </a:r>
          </a:p>
          <a:p>
            <a:pPr lvl="1" eaLnBrk="1" hangingPunct="1"/>
            <a:r>
              <a:rPr lang="en-US" sz="2400" dirty="0"/>
              <a:t>Focuses on </a:t>
            </a:r>
            <a:r>
              <a:rPr lang="en-US" sz="2400" b="1" dirty="0"/>
              <a:t>strategies</a:t>
            </a:r>
            <a:r>
              <a:rPr lang="en-US" sz="2400" dirty="0"/>
              <a:t> that take </a:t>
            </a:r>
            <a:r>
              <a:rPr lang="en-US" sz="2400" b="1" dirty="0"/>
              <a:t>calculated risks </a:t>
            </a:r>
            <a:r>
              <a:rPr lang="en-US" sz="2400" dirty="0" err="1"/>
              <a:t>snd</a:t>
            </a:r>
            <a:r>
              <a:rPr lang="en-US" sz="2400" dirty="0"/>
              <a:t> </a:t>
            </a:r>
            <a:r>
              <a:rPr lang="en-US" sz="2400" b="1" dirty="0"/>
              <a:t>innovate</a:t>
            </a:r>
          </a:p>
          <a:p>
            <a:pPr lvl="1" eaLnBrk="1" hangingPunct="1"/>
            <a:r>
              <a:rPr lang="en-US" sz="2400" dirty="0"/>
              <a:t>Focuses on </a:t>
            </a:r>
            <a:r>
              <a:rPr lang="en-US" sz="2400" b="1" dirty="0"/>
              <a:t>people’s values and dignity</a:t>
            </a:r>
          </a:p>
          <a:p>
            <a:pPr eaLnBrk="1" hangingPunct="1"/>
            <a:r>
              <a:rPr lang="en-US" sz="2800" dirty="0"/>
              <a:t>You can’t manage people into battle; they need, deserve and want to be led.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304800"/>
            <a:ext cx="7543800" cy="1431925"/>
          </a:xfrm>
        </p:spPr>
        <p:txBody>
          <a:bodyPr/>
          <a:lstStyle/>
          <a:p>
            <a:pPr eaLnBrk="1" hangingPunct="1"/>
            <a:r>
              <a:rPr lang="en-US"/>
              <a:t>The McKinsey Seven-S Model</a:t>
            </a:r>
          </a:p>
        </p:txBody>
      </p:sp>
      <p:sp>
        <p:nvSpPr>
          <p:cNvPr id="188419" name="Rectangle 3"/>
          <p:cNvSpPr>
            <a:spLocks noChangeArrowheads="1"/>
          </p:cNvSpPr>
          <p:nvPr/>
        </p:nvSpPr>
        <p:spPr bwMode="auto">
          <a:xfrm>
            <a:off x="1219200" y="4572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eaLnBrk="1" hangingPunct="1">
              <a:defRPr/>
            </a:pPr>
            <a:endParaRPr lang="en-US" sz="36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ea typeface="+mn-ea"/>
            </a:endParaRP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4724400" y="3124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4098925" y="2422525"/>
            <a:ext cx="1404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b="1">
                <a:latin typeface="Arial" charset="0"/>
              </a:rPr>
              <a:t>Strategy</a:t>
            </a:r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 flipV="1">
            <a:off x="7239000" y="3048000"/>
            <a:ext cx="457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7543800" y="2362200"/>
            <a:ext cx="1200150" cy="915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“Structure</a:t>
            </a:r>
          </a:p>
          <a:p>
            <a:r>
              <a:rPr lang="en-US">
                <a:latin typeface="Arial" charset="0"/>
              </a:rPr>
              <a:t>  follows</a:t>
            </a:r>
          </a:p>
          <a:p>
            <a:r>
              <a:rPr lang="en-US">
                <a:latin typeface="Arial" charset="0"/>
              </a:rPr>
              <a:t>  strategy”</a:t>
            </a:r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3886200" y="2209800"/>
            <a:ext cx="17526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6324600" y="3741738"/>
            <a:ext cx="15398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Arial" charset="0"/>
              </a:rPr>
              <a:t>Structure</a:t>
            </a:r>
            <a:endParaRPr lang="en-US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6629400" y="4732338"/>
            <a:ext cx="8620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Arial" charset="0"/>
              </a:rPr>
              <a:t>Staff</a:t>
            </a:r>
            <a:endParaRPr lang="en-US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4114800" y="5494338"/>
            <a:ext cx="14398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Arial" charset="0"/>
              </a:rPr>
              <a:t>Systems</a:t>
            </a:r>
            <a:endParaRPr lang="en-US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4191000" y="3886200"/>
            <a:ext cx="12954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 b="1">
                <a:latin typeface="Arial" charset="0"/>
              </a:rPr>
              <a:t>Shared</a:t>
            </a:r>
          </a:p>
          <a:p>
            <a:r>
              <a:rPr lang="en-US" sz="2400" b="1">
                <a:latin typeface="Arial" charset="0"/>
              </a:rPr>
              <a:t>Values</a:t>
            </a:r>
            <a:endParaRPr lang="en-US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1676400" y="3665538"/>
            <a:ext cx="912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Arial" charset="0"/>
              </a:rPr>
              <a:t>Style</a:t>
            </a:r>
            <a:endParaRPr lang="en-US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1676400" y="4808538"/>
            <a:ext cx="9794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Arial" charset="0"/>
              </a:rPr>
              <a:t>Skills</a:t>
            </a:r>
            <a:endParaRPr lang="en-US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4038600" y="3810000"/>
            <a:ext cx="1524000" cy="1143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6248400" y="3657600"/>
            <a:ext cx="1828800" cy="685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6477000" y="4724400"/>
            <a:ext cx="1295400" cy="609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4038600" y="5486400"/>
            <a:ext cx="1676400" cy="609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1600200" y="4724400"/>
            <a:ext cx="1219200" cy="685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1600200" y="3581400"/>
            <a:ext cx="1219200" cy="762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>
            <a:off x="5638800" y="2590800"/>
            <a:ext cx="16002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>
            <a:off x="7086600" y="4343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095" name="Line 23"/>
          <p:cNvSpPr>
            <a:spLocks noChangeShapeType="1"/>
          </p:cNvSpPr>
          <p:nvPr/>
        </p:nvSpPr>
        <p:spPr bwMode="auto">
          <a:xfrm flipH="1">
            <a:off x="5715000" y="5334000"/>
            <a:ext cx="1371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096" name="Line 24"/>
          <p:cNvSpPr>
            <a:spLocks noChangeShapeType="1"/>
          </p:cNvSpPr>
          <p:nvPr/>
        </p:nvSpPr>
        <p:spPr bwMode="auto">
          <a:xfrm flipV="1">
            <a:off x="4800600" y="49530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097" name="Line 25"/>
          <p:cNvSpPr>
            <a:spLocks noChangeShapeType="1"/>
          </p:cNvSpPr>
          <p:nvPr/>
        </p:nvSpPr>
        <p:spPr bwMode="auto">
          <a:xfrm flipV="1">
            <a:off x="4724400" y="31242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098" name="Line 26"/>
          <p:cNvSpPr>
            <a:spLocks noChangeShapeType="1"/>
          </p:cNvSpPr>
          <p:nvPr/>
        </p:nvSpPr>
        <p:spPr bwMode="auto">
          <a:xfrm flipH="1" flipV="1">
            <a:off x="2209800" y="5410200"/>
            <a:ext cx="1828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099" name="Line 27"/>
          <p:cNvSpPr>
            <a:spLocks noChangeShapeType="1"/>
          </p:cNvSpPr>
          <p:nvPr/>
        </p:nvSpPr>
        <p:spPr bwMode="auto">
          <a:xfrm flipV="1">
            <a:off x="2057400" y="4343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100" name="Line 28"/>
          <p:cNvSpPr>
            <a:spLocks noChangeShapeType="1"/>
          </p:cNvSpPr>
          <p:nvPr/>
        </p:nvSpPr>
        <p:spPr bwMode="auto">
          <a:xfrm flipV="1">
            <a:off x="2133600" y="2590800"/>
            <a:ext cx="1752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101" name="Line 29"/>
          <p:cNvSpPr>
            <a:spLocks noChangeShapeType="1"/>
          </p:cNvSpPr>
          <p:nvPr/>
        </p:nvSpPr>
        <p:spPr bwMode="auto">
          <a:xfrm flipV="1">
            <a:off x="2819400" y="4343400"/>
            <a:ext cx="1219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102" name="Line 30"/>
          <p:cNvSpPr>
            <a:spLocks noChangeShapeType="1"/>
          </p:cNvSpPr>
          <p:nvPr/>
        </p:nvSpPr>
        <p:spPr bwMode="auto">
          <a:xfrm>
            <a:off x="2819400" y="3962400"/>
            <a:ext cx="1219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103" name="Line 31"/>
          <p:cNvSpPr>
            <a:spLocks noChangeShapeType="1"/>
          </p:cNvSpPr>
          <p:nvPr/>
        </p:nvSpPr>
        <p:spPr bwMode="auto">
          <a:xfrm flipH="1" flipV="1">
            <a:off x="5562600" y="4343400"/>
            <a:ext cx="9144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104" name="Line 32"/>
          <p:cNvSpPr>
            <a:spLocks noChangeShapeType="1"/>
          </p:cNvSpPr>
          <p:nvPr/>
        </p:nvSpPr>
        <p:spPr bwMode="auto">
          <a:xfrm flipV="1">
            <a:off x="5562600" y="3962400"/>
            <a:ext cx="685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7489825" y="5859463"/>
            <a:ext cx="1501775" cy="9159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“Get the right people on the bus.”</a:t>
            </a:r>
          </a:p>
        </p:txBody>
      </p:sp>
      <p:sp>
        <p:nvSpPr>
          <p:cNvPr id="3106" name="Line 34"/>
          <p:cNvSpPr>
            <a:spLocks noChangeShapeType="1"/>
          </p:cNvSpPr>
          <p:nvPr/>
        </p:nvSpPr>
        <p:spPr bwMode="auto">
          <a:xfrm>
            <a:off x="7162800" y="53340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/>
              <a:t>Leading Change</a:t>
            </a:r>
          </a:p>
        </p:txBody>
      </p:sp>
      <p:sp>
        <p:nvSpPr>
          <p:cNvPr id="7171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According to </a:t>
            </a:r>
            <a:r>
              <a:rPr lang="en-US" sz="2800" dirty="0" err="1"/>
              <a:t>Kotter</a:t>
            </a:r>
            <a:r>
              <a:rPr lang="en-US" sz="2800" dirty="0"/>
              <a:t>, there is an eight-stage process of creating change: *</a:t>
            </a:r>
          </a:p>
          <a:p>
            <a:pPr marL="914400" lvl="1" indent="-457200" eaLnBrk="1" hangingPunct="1">
              <a:buSzPct val="75000"/>
              <a:buFont typeface="+mj-lt"/>
              <a:buAutoNum type="arabicPeriod"/>
            </a:pPr>
            <a:r>
              <a:rPr lang="en-US" sz="2400" dirty="0"/>
              <a:t>Establishing a sense of urgency</a:t>
            </a:r>
          </a:p>
          <a:p>
            <a:pPr marL="914400" lvl="1" indent="-457200" eaLnBrk="1" hangingPunct="1">
              <a:buSzPct val="75000"/>
              <a:buFont typeface="+mj-lt"/>
              <a:buAutoNum type="arabicPeriod"/>
            </a:pPr>
            <a:r>
              <a:rPr lang="en-US" sz="2400" dirty="0"/>
              <a:t>Creating the guiding coalition</a:t>
            </a:r>
          </a:p>
          <a:p>
            <a:pPr marL="914400" lvl="1" indent="-457200" eaLnBrk="1" hangingPunct="1">
              <a:buSzPct val="75000"/>
              <a:buFont typeface="+mj-lt"/>
              <a:buAutoNum type="arabicPeriod"/>
            </a:pPr>
            <a:r>
              <a:rPr lang="en-US" sz="2400" dirty="0"/>
              <a:t>Developing a vision and strategy</a:t>
            </a:r>
          </a:p>
          <a:p>
            <a:pPr marL="914400" lvl="1" indent="-457200" eaLnBrk="1" hangingPunct="1">
              <a:buSzPct val="75000"/>
              <a:buFont typeface="+mj-lt"/>
              <a:buAutoNum type="arabicPeriod"/>
            </a:pPr>
            <a:r>
              <a:rPr lang="en-US" sz="2400" dirty="0"/>
              <a:t>Communicating the change vision</a:t>
            </a:r>
          </a:p>
        </p:txBody>
      </p:sp>
      <p:sp>
        <p:nvSpPr>
          <p:cNvPr id="7172" name="Text Box 1028"/>
          <p:cNvSpPr txBox="1">
            <a:spLocks noChangeArrowheads="1"/>
          </p:cNvSpPr>
          <p:nvPr/>
        </p:nvSpPr>
        <p:spPr bwMode="auto">
          <a:xfrm>
            <a:off x="1241425" y="6011863"/>
            <a:ext cx="184150" cy="92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7173" name="Text Box 1029"/>
          <p:cNvSpPr txBox="1">
            <a:spLocks noChangeArrowheads="1"/>
          </p:cNvSpPr>
          <p:nvPr/>
        </p:nvSpPr>
        <p:spPr bwMode="auto">
          <a:xfrm>
            <a:off x="1203325" y="5751513"/>
            <a:ext cx="76898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latin typeface="Arial" charset="0"/>
              </a:rPr>
              <a:t>* </a:t>
            </a:r>
            <a:r>
              <a:rPr lang="en-US" i="1" dirty="0">
                <a:latin typeface="Arial" charset="0"/>
              </a:rPr>
              <a:t>Leading Change, </a:t>
            </a:r>
            <a:r>
              <a:rPr lang="en-US" dirty="0">
                <a:latin typeface="Arial" charset="0"/>
              </a:rPr>
              <a:t>John P. </a:t>
            </a:r>
            <a:r>
              <a:rPr lang="en-US" dirty="0" err="1">
                <a:latin typeface="Arial" charset="0"/>
              </a:rPr>
              <a:t>Kotter</a:t>
            </a:r>
            <a:r>
              <a:rPr lang="en-US" dirty="0">
                <a:latin typeface="Arial" charset="0"/>
              </a:rPr>
              <a:t>, Harvard B</a:t>
            </a:r>
            <a:r>
              <a:rPr lang="en-US" i="1" dirty="0">
                <a:latin typeface="Arial" charset="0"/>
              </a:rPr>
              <a:t>usiness School Press, 1996. 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05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/>
              <a:t>Leading Change</a:t>
            </a:r>
          </a:p>
        </p:txBody>
      </p:sp>
      <p:sp>
        <p:nvSpPr>
          <p:cNvPr id="8195" name="Rectangle 2051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1" indent="-457200" eaLnBrk="1" hangingPunct="1">
              <a:buSzPct val="75000"/>
              <a:buFont typeface="+mj-lt"/>
              <a:buAutoNum type="arabicPeriod" startAt="5"/>
            </a:pPr>
            <a:r>
              <a:rPr lang="en-US" sz="2400" dirty="0"/>
              <a:t>Empowering broad-based action</a:t>
            </a:r>
          </a:p>
          <a:p>
            <a:pPr marL="914400" lvl="1" indent="-457200" eaLnBrk="1" hangingPunct="1">
              <a:buSzPct val="75000"/>
              <a:buFont typeface="+mj-lt"/>
              <a:buAutoNum type="arabicPeriod" startAt="5"/>
            </a:pPr>
            <a:r>
              <a:rPr lang="en-US" sz="2400" dirty="0"/>
              <a:t>Generating short-term wins</a:t>
            </a:r>
          </a:p>
          <a:p>
            <a:pPr marL="914400" lvl="1" indent="-457200" eaLnBrk="1" hangingPunct="1">
              <a:buSzPct val="75000"/>
              <a:buFont typeface="+mj-lt"/>
              <a:buAutoNum type="arabicPeriod" startAt="5"/>
            </a:pPr>
            <a:r>
              <a:rPr lang="en-US" sz="2400" dirty="0"/>
              <a:t>Consolidating gains and producing more change</a:t>
            </a:r>
          </a:p>
          <a:p>
            <a:pPr marL="914400" lvl="1" indent="-457200" eaLnBrk="1" hangingPunct="1">
              <a:buSzPct val="75000"/>
              <a:buFont typeface="+mj-lt"/>
              <a:buAutoNum type="arabicPeriod" startAt="5"/>
            </a:pPr>
            <a:r>
              <a:rPr lang="en-US" sz="2400" dirty="0"/>
              <a:t>Anchoring new approaches in the culture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b">
            <a:normAutofit/>
          </a:bodyPr>
          <a:lstStyle/>
          <a:p>
            <a:pPr eaLnBrk="1" hangingPunct="1"/>
            <a:r>
              <a:rPr lang="en-US" sz="3600" dirty="0"/>
              <a:t>Leadership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>
            <a:normAutofit/>
          </a:bodyPr>
          <a:lstStyle/>
          <a:p>
            <a:pPr eaLnBrk="1" hangingPunct="1"/>
            <a:r>
              <a:rPr lang="en-US" sz="2800" dirty="0"/>
              <a:t>Leaders are popular with followers.</a:t>
            </a:r>
          </a:p>
          <a:p>
            <a:pPr lvl="1" eaLnBrk="1" hangingPunct="1"/>
            <a:r>
              <a:rPr lang="en-US" sz="2400" dirty="0"/>
              <a:t>Bosses aren’t.</a:t>
            </a:r>
          </a:p>
          <a:p>
            <a:pPr eaLnBrk="1" hangingPunct="1"/>
            <a:r>
              <a:rPr lang="en-US" sz="2800" dirty="0"/>
              <a:t>Leaders take orders from below and give credit</a:t>
            </a:r>
          </a:p>
          <a:p>
            <a:pPr lvl="1"/>
            <a:r>
              <a:rPr lang="en-US" sz="2400" dirty="0"/>
              <a:t>Bosses give orders from above (hierarchical, command-and-control) and take credit.</a:t>
            </a:r>
          </a:p>
          <a:p>
            <a:pPr eaLnBrk="1" hangingPunct="1"/>
            <a:r>
              <a:rPr lang="en-US" sz="2800" dirty="0"/>
              <a:t>Leaders create trust in an organization.</a:t>
            </a:r>
          </a:p>
          <a:p>
            <a:pPr lvl="1" eaLnBrk="1" hangingPunct="1"/>
            <a:r>
              <a:rPr lang="en-US" sz="2400" dirty="0"/>
              <a:t>Trust is the grease that makes an organization work.</a:t>
            </a:r>
          </a:p>
          <a:p>
            <a:pPr lvl="1" eaLnBrk="1" hangingPunct="1"/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/>
              <a:t>Leadership *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777240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/>
              <a:t>“… the key…to leadership, as well as to the garnering of a following, is the </a:t>
            </a:r>
            <a:r>
              <a:rPr lang="en-US" sz="2800" b="1" dirty="0"/>
              <a:t>effective communication of a story</a:t>
            </a:r>
            <a:r>
              <a:rPr lang="en-US" sz="2800" dirty="0"/>
              <a:t>.” </a:t>
            </a:r>
          </a:p>
          <a:p>
            <a:pPr eaLnBrk="1" hangingPunct="1"/>
            <a:r>
              <a:rPr lang="en-US" sz="2800" dirty="0"/>
              <a:t>“… the most fundamental stories fashioned by leaders concern issues of </a:t>
            </a:r>
            <a:r>
              <a:rPr lang="en-US" sz="2800" b="1" dirty="0"/>
              <a:t>personal and group identity…</a:t>
            </a:r>
            <a:r>
              <a:rPr lang="en-US" sz="2800" dirty="0"/>
              <a:t>”</a:t>
            </a:r>
          </a:p>
          <a:p>
            <a:pPr eaLnBrk="1" hangingPunct="1"/>
            <a:r>
              <a:rPr lang="en-US" sz="2800" dirty="0"/>
              <a:t>“… must in some way help their audience members think through who they are.”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981200" y="6172200"/>
            <a:ext cx="57213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Arial" charset="0"/>
              </a:rPr>
              <a:t>* Leading Minds, </a:t>
            </a:r>
            <a:r>
              <a:rPr lang="en-US" dirty="0">
                <a:latin typeface="Arial" charset="0"/>
              </a:rPr>
              <a:t>Howard Gardner, Basic Books, 1995.</a:t>
            </a:r>
            <a:endParaRPr lang="en-US" i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dirty="0"/>
              <a:t>Leadership *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/>
              <a:t>“The most powerfully transforming executives possess a paradoxical mixture of </a:t>
            </a:r>
            <a:r>
              <a:rPr lang="en-US" sz="2800" b="1" dirty="0"/>
              <a:t>personal </a:t>
            </a:r>
            <a:r>
              <a:rPr lang="en-US" sz="2800" b="1" dirty="0">
                <a:solidFill>
                  <a:srgbClr val="FF0000"/>
                </a:solidFill>
              </a:rPr>
              <a:t>humility</a:t>
            </a:r>
            <a:r>
              <a:rPr lang="en-US" sz="2800" b="1" dirty="0"/>
              <a:t> and professional will</a:t>
            </a:r>
            <a:r>
              <a:rPr lang="en-US" sz="2800" dirty="0"/>
              <a:t>.”</a:t>
            </a:r>
          </a:p>
          <a:p>
            <a:pPr eaLnBrk="1" hangingPunct="1"/>
            <a:r>
              <a:rPr lang="en-US" sz="2800" dirty="0"/>
              <a:t>“They are timid and ferocious. Shy and fearless.”</a:t>
            </a:r>
          </a:p>
          <a:p>
            <a:pPr eaLnBrk="1" hangingPunct="1"/>
            <a:r>
              <a:rPr lang="en-US" sz="2800" dirty="0"/>
              <a:t>“They are rare -- and unstoppable.”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69925" y="6132513"/>
            <a:ext cx="78168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“Level 5 Leadership,” Jim Collins, </a:t>
            </a:r>
            <a:r>
              <a:rPr lang="en-US" i="1">
                <a:latin typeface="Arial" charset="0"/>
              </a:rPr>
              <a:t>Harvard Business Review, </a:t>
            </a:r>
            <a:r>
              <a:rPr lang="en-US">
                <a:latin typeface="Arial" charset="0"/>
              </a:rPr>
              <a:t>January 2001.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29804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7086600" y="60960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sz="2800" b="1" dirty="0">
                <a:latin typeface="Arial" charset="0"/>
              </a:rPr>
              <a:t>The Business Cycle</a:t>
            </a:r>
            <a:endParaRPr lang="en-US" sz="28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292" name="Rectangle 4"/>
          <p:cNvSpPr>
            <a:spLocks noGrp="1" noChangeArrowheads="1"/>
          </p:cNvSpPr>
          <p:nvPr>
            <p:ph idx="1"/>
          </p:nvPr>
        </p:nvSpPr>
        <p:spPr>
          <a:xfrm>
            <a:off x="1066800" y="1981200"/>
            <a:ext cx="7531100" cy="4102100"/>
          </a:xfrm>
          <a:ln w="12700" cap="flat">
            <a:solidFill>
              <a:schemeClr val="accent1"/>
            </a:solidFill>
          </a:ln>
        </p:spPr>
        <p:txBody>
          <a:bodyPr lIns="90488" tIns="44450" rIns="90488" bIns="44450"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1800" b="1" dirty="0">
                <a:solidFill>
                  <a:schemeClr val="tx2"/>
                </a:solidFill>
              </a:rPr>
              <a:t>Product      Promotion              Advertising              Marketing         Service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3505200" y="1905000"/>
            <a:ext cx="0" cy="4073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2133600" y="1828800"/>
            <a:ext cx="0" cy="4073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5486400" y="2003425"/>
            <a:ext cx="0" cy="4073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6934200" y="2003425"/>
            <a:ext cx="0" cy="4073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Freeform 9"/>
          <p:cNvSpPr>
            <a:spLocks/>
          </p:cNvSpPr>
          <p:nvPr/>
        </p:nvSpPr>
        <p:spPr bwMode="auto">
          <a:xfrm>
            <a:off x="685800" y="2638425"/>
            <a:ext cx="7673975" cy="3459163"/>
          </a:xfrm>
          <a:custGeom>
            <a:avLst/>
            <a:gdLst>
              <a:gd name="T0" fmla="*/ 2147483647 w 4834"/>
              <a:gd name="T1" fmla="*/ 2147483647 h 2179"/>
              <a:gd name="T2" fmla="*/ 2147483647 w 4834"/>
              <a:gd name="T3" fmla="*/ 2147483647 h 2179"/>
              <a:gd name="T4" fmla="*/ 2147483647 w 4834"/>
              <a:gd name="T5" fmla="*/ 2147483647 h 2179"/>
              <a:gd name="T6" fmla="*/ 2147483647 w 4834"/>
              <a:gd name="T7" fmla="*/ 2147483647 h 2179"/>
              <a:gd name="T8" fmla="*/ 2147483647 w 4834"/>
              <a:gd name="T9" fmla="*/ 2147483647 h 2179"/>
              <a:gd name="T10" fmla="*/ 2147483647 w 4834"/>
              <a:gd name="T11" fmla="*/ 2147483647 h 2179"/>
              <a:gd name="T12" fmla="*/ 2147483647 w 4834"/>
              <a:gd name="T13" fmla="*/ 2147483647 h 2179"/>
              <a:gd name="T14" fmla="*/ 2147483647 w 4834"/>
              <a:gd name="T15" fmla="*/ 2147483647 h 2179"/>
              <a:gd name="T16" fmla="*/ 2147483647 w 4834"/>
              <a:gd name="T17" fmla="*/ 2147483647 h 2179"/>
              <a:gd name="T18" fmla="*/ 2147483647 w 4834"/>
              <a:gd name="T19" fmla="*/ 2147483647 h 2179"/>
              <a:gd name="T20" fmla="*/ 2147483647 w 4834"/>
              <a:gd name="T21" fmla="*/ 2147483647 h 2179"/>
              <a:gd name="T22" fmla="*/ 2147483647 w 4834"/>
              <a:gd name="T23" fmla="*/ 2147483647 h 2179"/>
              <a:gd name="T24" fmla="*/ 2147483647 w 4834"/>
              <a:gd name="T25" fmla="*/ 2147483647 h 2179"/>
              <a:gd name="T26" fmla="*/ 2147483647 w 4834"/>
              <a:gd name="T27" fmla="*/ 2147483647 h 2179"/>
              <a:gd name="T28" fmla="*/ 2147483647 w 4834"/>
              <a:gd name="T29" fmla="*/ 2147483647 h 2179"/>
              <a:gd name="T30" fmla="*/ 2147483647 w 4834"/>
              <a:gd name="T31" fmla="*/ 2147483647 h 2179"/>
              <a:gd name="T32" fmla="*/ 2147483647 w 4834"/>
              <a:gd name="T33" fmla="*/ 2147483647 h 2179"/>
              <a:gd name="T34" fmla="*/ 2147483647 w 4834"/>
              <a:gd name="T35" fmla="*/ 2147483647 h 2179"/>
              <a:gd name="T36" fmla="*/ 2147483647 w 4834"/>
              <a:gd name="T37" fmla="*/ 2147483647 h 2179"/>
              <a:gd name="T38" fmla="*/ 2147483647 w 4834"/>
              <a:gd name="T39" fmla="*/ 2147483647 h 2179"/>
              <a:gd name="T40" fmla="*/ 2147483647 w 4834"/>
              <a:gd name="T41" fmla="*/ 2147483647 h 2179"/>
              <a:gd name="T42" fmla="*/ 2147483647 w 4834"/>
              <a:gd name="T43" fmla="*/ 2147483647 h 2179"/>
              <a:gd name="T44" fmla="*/ 2147483647 w 4834"/>
              <a:gd name="T45" fmla="*/ 2147483647 h 2179"/>
              <a:gd name="T46" fmla="*/ 2147483647 w 4834"/>
              <a:gd name="T47" fmla="*/ 2147483647 h 2179"/>
              <a:gd name="T48" fmla="*/ 2147483647 w 4834"/>
              <a:gd name="T49" fmla="*/ 2147483647 h 2179"/>
              <a:gd name="T50" fmla="*/ 2147483647 w 4834"/>
              <a:gd name="T51" fmla="*/ 2147483647 h 2179"/>
              <a:gd name="T52" fmla="*/ 2147483647 w 4834"/>
              <a:gd name="T53" fmla="*/ 2147483647 h 2179"/>
              <a:gd name="T54" fmla="*/ 2147483647 w 4834"/>
              <a:gd name="T55" fmla="*/ 2147483647 h 2179"/>
              <a:gd name="T56" fmla="*/ 2147483647 w 4834"/>
              <a:gd name="T57" fmla="*/ 2147483647 h 2179"/>
              <a:gd name="T58" fmla="*/ 2147483647 w 4834"/>
              <a:gd name="T59" fmla="*/ 2147483647 h 2179"/>
              <a:gd name="T60" fmla="*/ 2147483647 w 4834"/>
              <a:gd name="T61" fmla="*/ 2147483647 h 2179"/>
              <a:gd name="T62" fmla="*/ 2147483647 w 4834"/>
              <a:gd name="T63" fmla="*/ 2147483647 h 2179"/>
              <a:gd name="T64" fmla="*/ 2147483647 w 4834"/>
              <a:gd name="T65" fmla="*/ 2147483647 h 2179"/>
              <a:gd name="T66" fmla="*/ 2147483647 w 4834"/>
              <a:gd name="T67" fmla="*/ 2147483647 h 2179"/>
              <a:gd name="T68" fmla="*/ 2147483647 w 4834"/>
              <a:gd name="T69" fmla="*/ 2147483647 h 2179"/>
              <a:gd name="T70" fmla="*/ 2147483647 w 4834"/>
              <a:gd name="T71" fmla="*/ 2147483647 h 2179"/>
              <a:gd name="T72" fmla="*/ 2147483647 w 4834"/>
              <a:gd name="T73" fmla="*/ 2147483647 h 2179"/>
              <a:gd name="T74" fmla="*/ 2147483647 w 4834"/>
              <a:gd name="T75" fmla="*/ 2147483647 h 2179"/>
              <a:gd name="T76" fmla="*/ 2147483647 w 4834"/>
              <a:gd name="T77" fmla="*/ 2147483647 h 2179"/>
              <a:gd name="T78" fmla="*/ 2147483647 w 4834"/>
              <a:gd name="T79" fmla="*/ 0 h 2179"/>
              <a:gd name="T80" fmla="*/ 2147483647 w 4834"/>
              <a:gd name="T81" fmla="*/ 0 h 2179"/>
              <a:gd name="T82" fmla="*/ 2147483647 w 4834"/>
              <a:gd name="T83" fmla="*/ 2147483647 h 2179"/>
              <a:gd name="T84" fmla="*/ 2147483647 w 4834"/>
              <a:gd name="T85" fmla="*/ 2147483647 h 2179"/>
              <a:gd name="T86" fmla="*/ 2147483647 w 4834"/>
              <a:gd name="T87" fmla="*/ 2147483647 h 2179"/>
              <a:gd name="T88" fmla="*/ 2147483647 w 4834"/>
              <a:gd name="T89" fmla="*/ 2147483647 h 2179"/>
              <a:gd name="T90" fmla="*/ 2147483647 w 4834"/>
              <a:gd name="T91" fmla="*/ 2147483647 h 2179"/>
              <a:gd name="T92" fmla="*/ 2147483647 w 4834"/>
              <a:gd name="T93" fmla="*/ 2147483647 h 2179"/>
              <a:gd name="T94" fmla="*/ 2147483647 w 4834"/>
              <a:gd name="T95" fmla="*/ 2147483647 h 2179"/>
              <a:gd name="T96" fmla="*/ 2147483647 w 4834"/>
              <a:gd name="T97" fmla="*/ 2147483647 h 2179"/>
              <a:gd name="T98" fmla="*/ 2147483647 w 4834"/>
              <a:gd name="T99" fmla="*/ 2147483647 h 2179"/>
              <a:gd name="T100" fmla="*/ 2147483647 w 4834"/>
              <a:gd name="T101" fmla="*/ 2147483647 h 2179"/>
              <a:gd name="T102" fmla="*/ 2147483647 w 4834"/>
              <a:gd name="T103" fmla="*/ 2147483647 h 2179"/>
              <a:gd name="T104" fmla="*/ 2147483647 w 4834"/>
              <a:gd name="T105" fmla="*/ 2147483647 h 2179"/>
              <a:gd name="T106" fmla="*/ 2147483647 w 4834"/>
              <a:gd name="T107" fmla="*/ 2147483647 h 2179"/>
              <a:gd name="T108" fmla="*/ 2147483647 w 4834"/>
              <a:gd name="T109" fmla="*/ 2147483647 h 217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4834"/>
              <a:gd name="T166" fmla="*/ 0 h 2179"/>
              <a:gd name="T167" fmla="*/ 4834 w 4834"/>
              <a:gd name="T168" fmla="*/ 2179 h 217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4834" h="2179">
                <a:moveTo>
                  <a:pt x="0" y="2178"/>
                </a:moveTo>
                <a:lnTo>
                  <a:pt x="48" y="2166"/>
                </a:lnTo>
                <a:lnTo>
                  <a:pt x="92" y="2152"/>
                </a:lnTo>
                <a:lnTo>
                  <a:pt x="136" y="2166"/>
                </a:lnTo>
                <a:lnTo>
                  <a:pt x="180" y="2152"/>
                </a:lnTo>
                <a:lnTo>
                  <a:pt x="224" y="2152"/>
                </a:lnTo>
                <a:lnTo>
                  <a:pt x="268" y="2152"/>
                </a:lnTo>
                <a:lnTo>
                  <a:pt x="341" y="2137"/>
                </a:lnTo>
                <a:lnTo>
                  <a:pt x="385" y="2137"/>
                </a:lnTo>
                <a:lnTo>
                  <a:pt x="443" y="2122"/>
                </a:lnTo>
                <a:lnTo>
                  <a:pt x="487" y="2122"/>
                </a:lnTo>
                <a:lnTo>
                  <a:pt x="546" y="2122"/>
                </a:lnTo>
                <a:lnTo>
                  <a:pt x="604" y="2122"/>
                </a:lnTo>
                <a:lnTo>
                  <a:pt x="648" y="2122"/>
                </a:lnTo>
                <a:lnTo>
                  <a:pt x="692" y="2108"/>
                </a:lnTo>
                <a:lnTo>
                  <a:pt x="750" y="2093"/>
                </a:lnTo>
                <a:lnTo>
                  <a:pt x="794" y="2093"/>
                </a:lnTo>
                <a:lnTo>
                  <a:pt x="838" y="2064"/>
                </a:lnTo>
                <a:lnTo>
                  <a:pt x="882" y="2064"/>
                </a:lnTo>
                <a:lnTo>
                  <a:pt x="926" y="2049"/>
                </a:lnTo>
                <a:lnTo>
                  <a:pt x="970" y="2035"/>
                </a:lnTo>
                <a:lnTo>
                  <a:pt x="1014" y="2020"/>
                </a:lnTo>
                <a:lnTo>
                  <a:pt x="1058" y="2005"/>
                </a:lnTo>
                <a:lnTo>
                  <a:pt x="1102" y="2005"/>
                </a:lnTo>
                <a:lnTo>
                  <a:pt x="1146" y="2005"/>
                </a:lnTo>
                <a:lnTo>
                  <a:pt x="1204" y="1976"/>
                </a:lnTo>
                <a:lnTo>
                  <a:pt x="1248" y="1961"/>
                </a:lnTo>
                <a:lnTo>
                  <a:pt x="1292" y="1947"/>
                </a:lnTo>
                <a:lnTo>
                  <a:pt x="1336" y="1932"/>
                </a:lnTo>
                <a:lnTo>
                  <a:pt x="1380" y="1918"/>
                </a:lnTo>
                <a:lnTo>
                  <a:pt x="1424" y="1888"/>
                </a:lnTo>
                <a:lnTo>
                  <a:pt x="1468" y="1874"/>
                </a:lnTo>
                <a:lnTo>
                  <a:pt x="1526" y="1859"/>
                </a:lnTo>
                <a:lnTo>
                  <a:pt x="1570" y="1830"/>
                </a:lnTo>
                <a:lnTo>
                  <a:pt x="1599" y="1786"/>
                </a:lnTo>
                <a:lnTo>
                  <a:pt x="1643" y="1742"/>
                </a:lnTo>
                <a:lnTo>
                  <a:pt x="1687" y="1713"/>
                </a:lnTo>
                <a:lnTo>
                  <a:pt x="1731" y="1683"/>
                </a:lnTo>
                <a:lnTo>
                  <a:pt x="1775" y="1639"/>
                </a:lnTo>
                <a:lnTo>
                  <a:pt x="1819" y="1596"/>
                </a:lnTo>
                <a:lnTo>
                  <a:pt x="1848" y="1552"/>
                </a:lnTo>
                <a:lnTo>
                  <a:pt x="1892" y="1522"/>
                </a:lnTo>
                <a:lnTo>
                  <a:pt x="1936" y="1478"/>
                </a:lnTo>
                <a:lnTo>
                  <a:pt x="1980" y="1420"/>
                </a:lnTo>
                <a:lnTo>
                  <a:pt x="2024" y="1376"/>
                </a:lnTo>
                <a:lnTo>
                  <a:pt x="2053" y="1332"/>
                </a:lnTo>
                <a:lnTo>
                  <a:pt x="2097" y="1288"/>
                </a:lnTo>
                <a:lnTo>
                  <a:pt x="2141" y="1230"/>
                </a:lnTo>
                <a:lnTo>
                  <a:pt x="2185" y="1186"/>
                </a:lnTo>
                <a:lnTo>
                  <a:pt x="2228" y="1142"/>
                </a:lnTo>
                <a:lnTo>
                  <a:pt x="2272" y="1098"/>
                </a:lnTo>
                <a:lnTo>
                  <a:pt x="2302" y="1054"/>
                </a:lnTo>
                <a:lnTo>
                  <a:pt x="2346" y="1010"/>
                </a:lnTo>
                <a:lnTo>
                  <a:pt x="2375" y="966"/>
                </a:lnTo>
                <a:lnTo>
                  <a:pt x="2419" y="922"/>
                </a:lnTo>
                <a:lnTo>
                  <a:pt x="2448" y="878"/>
                </a:lnTo>
                <a:lnTo>
                  <a:pt x="2492" y="835"/>
                </a:lnTo>
                <a:lnTo>
                  <a:pt x="2521" y="791"/>
                </a:lnTo>
                <a:lnTo>
                  <a:pt x="2550" y="732"/>
                </a:lnTo>
                <a:lnTo>
                  <a:pt x="2594" y="688"/>
                </a:lnTo>
                <a:lnTo>
                  <a:pt x="2638" y="644"/>
                </a:lnTo>
                <a:lnTo>
                  <a:pt x="2668" y="600"/>
                </a:lnTo>
                <a:lnTo>
                  <a:pt x="2741" y="527"/>
                </a:lnTo>
                <a:lnTo>
                  <a:pt x="2785" y="483"/>
                </a:lnTo>
                <a:lnTo>
                  <a:pt x="2828" y="425"/>
                </a:lnTo>
                <a:lnTo>
                  <a:pt x="2858" y="381"/>
                </a:lnTo>
                <a:lnTo>
                  <a:pt x="2902" y="352"/>
                </a:lnTo>
                <a:lnTo>
                  <a:pt x="2916" y="308"/>
                </a:lnTo>
                <a:lnTo>
                  <a:pt x="2946" y="264"/>
                </a:lnTo>
                <a:lnTo>
                  <a:pt x="2989" y="220"/>
                </a:lnTo>
                <a:lnTo>
                  <a:pt x="3019" y="176"/>
                </a:lnTo>
                <a:lnTo>
                  <a:pt x="3063" y="147"/>
                </a:lnTo>
                <a:lnTo>
                  <a:pt x="3107" y="118"/>
                </a:lnTo>
                <a:lnTo>
                  <a:pt x="3165" y="88"/>
                </a:lnTo>
                <a:lnTo>
                  <a:pt x="3209" y="74"/>
                </a:lnTo>
                <a:lnTo>
                  <a:pt x="3253" y="59"/>
                </a:lnTo>
                <a:lnTo>
                  <a:pt x="3297" y="30"/>
                </a:lnTo>
                <a:lnTo>
                  <a:pt x="3341" y="15"/>
                </a:lnTo>
                <a:lnTo>
                  <a:pt x="3385" y="15"/>
                </a:lnTo>
                <a:lnTo>
                  <a:pt x="3443" y="0"/>
                </a:lnTo>
                <a:lnTo>
                  <a:pt x="3487" y="0"/>
                </a:lnTo>
                <a:lnTo>
                  <a:pt x="3531" y="0"/>
                </a:lnTo>
                <a:lnTo>
                  <a:pt x="3575" y="0"/>
                </a:lnTo>
                <a:lnTo>
                  <a:pt x="3619" y="15"/>
                </a:lnTo>
                <a:lnTo>
                  <a:pt x="3663" y="30"/>
                </a:lnTo>
                <a:lnTo>
                  <a:pt x="3707" y="30"/>
                </a:lnTo>
                <a:lnTo>
                  <a:pt x="3765" y="30"/>
                </a:lnTo>
                <a:lnTo>
                  <a:pt x="3809" y="30"/>
                </a:lnTo>
                <a:lnTo>
                  <a:pt x="3853" y="44"/>
                </a:lnTo>
                <a:lnTo>
                  <a:pt x="3911" y="59"/>
                </a:lnTo>
                <a:lnTo>
                  <a:pt x="3955" y="74"/>
                </a:lnTo>
                <a:lnTo>
                  <a:pt x="4014" y="88"/>
                </a:lnTo>
                <a:lnTo>
                  <a:pt x="4058" y="118"/>
                </a:lnTo>
                <a:lnTo>
                  <a:pt x="4102" y="147"/>
                </a:lnTo>
                <a:lnTo>
                  <a:pt x="4146" y="176"/>
                </a:lnTo>
                <a:lnTo>
                  <a:pt x="4219" y="220"/>
                </a:lnTo>
                <a:lnTo>
                  <a:pt x="4263" y="249"/>
                </a:lnTo>
                <a:lnTo>
                  <a:pt x="4307" y="293"/>
                </a:lnTo>
                <a:lnTo>
                  <a:pt x="4350" y="337"/>
                </a:lnTo>
                <a:lnTo>
                  <a:pt x="4394" y="352"/>
                </a:lnTo>
                <a:lnTo>
                  <a:pt x="4438" y="396"/>
                </a:lnTo>
                <a:lnTo>
                  <a:pt x="4482" y="439"/>
                </a:lnTo>
                <a:lnTo>
                  <a:pt x="4511" y="483"/>
                </a:lnTo>
                <a:lnTo>
                  <a:pt x="4555" y="513"/>
                </a:lnTo>
                <a:lnTo>
                  <a:pt x="4585" y="557"/>
                </a:lnTo>
                <a:lnTo>
                  <a:pt x="4643" y="586"/>
                </a:lnTo>
                <a:lnTo>
                  <a:pt x="4672" y="630"/>
                </a:lnTo>
                <a:lnTo>
                  <a:pt x="4716" y="659"/>
                </a:lnTo>
                <a:lnTo>
                  <a:pt x="4746" y="703"/>
                </a:lnTo>
                <a:lnTo>
                  <a:pt x="4804" y="747"/>
                </a:lnTo>
                <a:lnTo>
                  <a:pt x="4833" y="791"/>
                </a:lnTo>
              </a:path>
            </a:pathLst>
          </a:custGeom>
          <a:noFill/>
          <a:ln w="28575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822325" y="2360613"/>
            <a:ext cx="6699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822325" y="1630363"/>
            <a:ext cx="74676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3338513" y="1966913"/>
            <a:ext cx="3333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 </a:t>
            </a: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685800" y="1219200"/>
            <a:ext cx="8686800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    Develop-</a:t>
            </a:r>
          </a:p>
          <a:p>
            <a:r>
              <a:rPr lang="en-US" sz="2000" b="1">
                <a:latin typeface="Arial" charset="0"/>
              </a:rPr>
              <a:t>    ment          Start-Up</a:t>
            </a:r>
            <a:r>
              <a:rPr lang="en-US" sz="2000">
                <a:latin typeface="Arial" charset="0"/>
              </a:rPr>
              <a:t>         </a:t>
            </a:r>
            <a:r>
              <a:rPr lang="en-US" sz="2000" b="1">
                <a:latin typeface="Arial" charset="0"/>
              </a:rPr>
              <a:t>Growth</a:t>
            </a:r>
            <a:r>
              <a:rPr lang="en-US" sz="2000">
                <a:latin typeface="Arial" charset="0"/>
              </a:rPr>
              <a:t>            </a:t>
            </a:r>
            <a:r>
              <a:rPr lang="en-US" sz="2000" b="1">
                <a:latin typeface="Arial" charset="0"/>
              </a:rPr>
              <a:t>Maturity</a:t>
            </a:r>
            <a:r>
              <a:rPr lang="en-US" sz="2000">
                <a:latin typeface="Arial" charset="0"/>
              </a:rPr>
              <a:t>       </a:t>
            </a:r>
            <a:r>
              <a:rPr lang="en-US" sz="2000" b="1">
                <a:latin typeface="Arial" charset="0"/>
              </a:rPr>
              <a:t>Decline</a:t>
            </a: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0" y="6019800"/>
            <a:ext cx="8394700" cy="458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latin typeface="Arial" charset="0"/>
              </a:rPr>
              <a:t>Cash Flow</a:t>
            </a:r>
            <a:r>
              <a:rPr lang="en-US" b="1">
                <a:latin typeface="Arial" charset="0"/>
              </a:rPr>
              <a:t>:    </a:t>
            </a:r>
            <a:r>
              <a:rPr lang="en-US" sz="2400" b="1">
                <a:latin typeface="Arial" charset="0"/>
              </a:rPr>
              <a:t>-</a:t>
            </a:r>
            <a:r>
              <a:rPr lang="en-US">
                <a:latin typeface="Arial" charset="0"/>
              </a:rPr>
              <a:t>                  </a:t>
            </a:r>
            <a:r>
              <a:rPr lang="en-US" sz="2400" b="1">
                <a:latin typeface="Arial" charset="0"/>
              </a:rPr>
              <a:t>- -                   +                   ++                +</a:t>
            </a:r>
          </a:p>
        </p:txBody>
      </p:sp>
      <p:sp>
        <p:nvSpPr>
          <p:cNvPr id="12303" name="Line 17"/>
          <p:cNvSpPr>
            <a:spLocks noChangeShapeType="1"/>
          </p:cNvSpPr>
          <p:nvPr/>
        </p:nvSpPr>
        <p:spPr bwMode="auto">
          <a:xfrm>
            <a:off x="1219200" y="2362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Line 18"/>
          <p:cNvSpPr>
            <a:spLocks noChangeShapeType="1"/>
          </p:cNvSpPr>
          <p:nvPr/>
        </p:nvSpPr>
        <p:spPr bwMode="auto">
          <a:xfrm flipH="1">
            <a:off x="1219200" y="2362200"/>
            <a:ext cx="1295400" cy="1143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Line 19"/>
          <p:cNvSpPr>
            <a:spLocks noChangeShapeType="1"/>
          </p:cNvSpPr>
          <p:nvPr/>
        </p:nvSpPr>
        <p:spPr bwMode="auto">
          <a:xfrm flipH="1">
            <a:off x="1219200" y="2362200"/>
            <a:ext cx="2895600" cy="1143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Text Box 20"/>
          <p:cNvSpPr txBox="1">
            <a:spLocks noChangeArrowheads="1"/>
          </p:cNvSpPr>
          <p:nvPr/>
        </p:nvSpPr>
        <p:spPr bwMode="auto">
          <a:xfrm>
            <a:off x="669925" y="3467100"/>
            <a:ext cx="11684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Times New Roman" pitchFamily="18" charset="0"/>
              </a:rPr>
              <a:t>Drivers of</a:t>
            </a:r>
          </a:p>
          <a:p>
            <a:r>
              <a:rPr lang="en-US" b="1">
                <a:solidFill>
                  <a:srgbClr val="FF0000"/>
                </a:solidFill>
                <a:latin typeface="Times New Roman" pitchFamily="18" charset="0"/>
              </a:rPr>
              <a:t>Growth</a:t>
            </a:r>
          </a:p>
        </p:txBody>
      </p:sp>
      <p:sp>
        <p:nvSpPr>
          <p:cNvPr id="12307" name="Line 21"/>
          <p:cNvSpPr>
            <a:spLocks noChangeShapeType="1"/>
          </p:cNvSpPr>
          <p:nvPr/>
        </p:nvSpPr>
        <p:spPr bwMode="auto">
          <a:xfrm>
            <a:off x="6248400" y="2362200"/>
            <a:ext cx="0" cy="1447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Line 22"/>
          <p:cNvSpPr>
            <a:spLocks noChangeShapeType="1"/>
          </p:cNvSpPr>
          <p:nvPr/>
        </p:nvSpPr>
        <p:spPr bwMode="auto">
          <a:xfrm flipH="1">
            <a:off x="6248400" y="2362200"/>
            <a:ext cx="1371600" cy="1447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Text Box 23"/>
          <p:cNvSpPr txBox="1">
            <a:spLocks noChangeArrowheads="1"/>
          </p:cNvSpPr>
          <p:nvPr/>
        </p:nvSpPr>
        <p:spPr bwMode="auto">
          <a:xfrm>
            <a:off x="5546725" y="3848100"/>
            <a:ext cx="12128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Times New Roman" pitchFamily="18" charset="0"/>
              </a:rPr>
              <a:t>Sustaining</a:t>
            </a:r>
          </a:p>
          <a:p>
            <a:r>
              <a:rPr lang="en-US" b="1">
                <a:solidFill>
                  <a:srgbClr val="FF0000"/>
                </a:solidFill>
                <a:latin typeface="Times New Roman" pitchFamily="18" charset="0"/>
              </a:rPr>
              <a:t>Strategies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3600" dirty="0"/>
              <a:t>Different Stages in the Business Cycle Call For Different Leadership Qualities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Development – Visionary</a:t>
            </a:r>
          </a:p>
          <a:p>
            <a:pPr eaLnBrk="1" hangingPunct="1"/>
            <a:r>
              <a:rPr lang="en-US" sz="2800" dirty="0"/>
              <a:t>Start-up – Entrepreneur, salesperson</a:t>
            </a:r>
          </a:p>
          <a:p>
            <a:pPr eaLnBrk="1" hangingPunct="1"/>
            <a:r>
              <a:rPr lang="en-US" sz="2800" dirty="0"/>
              <a:t>Growth – Promoter, salesperson, visionary</a:t>
            </a:r>
          </a:p>
          <a:p>
            <a:pPr eaLnBrk="1" hangingPunct="1"/>
            <a:r>
              <a:rPr lang="en-US" sz="2800" dirty="0"/>
              <a:t>Maturity – Marketer, manager</a:t>
            </a:r>
          </a:p>
          <a:p>
            <a:pPr eaLnBrk="1" hangingPunct="1"/>
            <a:r>
              <a:rPr lang="en-US" sz="2800" dirty="0"/>
              <a:t>Decline – Customer relationship management (CRM), focus on customer success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/>
              <a:t>Leadership: Vision *</a:t>
            </a:r>
          </a:p>
        </p:txBody>
      </p:sp>
      <p:sp>
        <p:nvSpPr>
          <p:cNvPr id="14339" name="Freeform 1027"/>
          <p:cNvSpPr>
            <a:spLocks/>
          </p:cNvSpPr>
          <p:nvPr/>
        </p:nvSpPr>
        <p:spPr bwMode="auto">
          <a:xfrm>
            <a:off x="2346325" y="3775075"/>
            <a:ext cx="3487738" cy="1692275"/>
          </a:xfrm>
          <a:custGeom>
            <a:avLst/>
            <a:gdLst>
              <a:gd name="T0" fmla="*/ 0 w 2197"/>
              <a:gd name="T1" fmla="*/ 2147483647 h 1066"/>
              <a:gd name="T2" fmla="*/ 2147483647 w 2197"/>
              <a:gd name="T3" fmla="*/ 2147483647 h 1066"/>
              <a:gd name="T4" fmla="*/ 2147483647 w 2197"/>
              <a:gd name="T5" fmla="*/ 2147483647 h 1066"/>
              <a:gd name="T6" fmla="*/ 2147483647 w 2197"/>
              <a:gd name="T7" fmla="*/ 2147483647 h 1066"/>
              <a:gd name="T8" fmla="*/ 2147483647 w 2197"/>
              <a:gd name="T9" fmla="*/ 2147483647 h 1066"/>
              <a:gd name="T10" fmla="*/ 2147483647 w 2197"/>
              <a:gd name="T11" fmla="*/ 2147483647 h 1066"/>
              <a:gd name="T12" fmla="*/ 2147483647 w 2197"/>
              <a:gd name="T13" fmla="*/ 2147483647 h 1066"/>
              <a:gd name="T14" fmla="*/ 2147483647 w 2197"/>
              <a:gd name="T15" fmla="*/ 2147483647 h 1066"/>
              <a:gd name="T16" fmla="*/ 2147483647 w 2197"/>
              <a:gd name="T17" fmla="*/ 2147483647 h 1066"/>
              <a:gd name="T18" fmla="*/ 2147483647 w 2197"/>
              <a:gd name="T19" fmla="*/ 2147483647 h 1066"/>
              <a:gd name="T20" fmla="*/ 2147483647 w 2197"/>
              <a:gd name="T21" fmla="*/ 2147483647 h 1066"/>
              <a:gd name="T22" fmla="*/ 2147483647 w 2197"/>
              <a:gd name="T23" fmla="*/ 2147483647 h 1066"/>
              <a:gd name="T24" fmla="*/ 2147483647 w 2197"/>
              <a:gd name="T25" fmla="*/ 0 h 1066"/>
              <a:gd name="T26" fmla="*/ 2147483647 w 2197"/>
              <a:gd name="T27" fmla="*/ 2147483647 h 1066"/>
              <a:gd name="T28" fmla="*/ 2147483647 w 2197"/>
              <a:gd name="T29" fmla="*/ 2147483647 h 1066"/>
              <a:gd name="T30" fmla="*/ 2147483647 w 2197"/>
              <a:gd name="T31" fmla="*/ 2147483647 h 1066"/>
              <a:gd name="T32" fmla="*/ 2147483647 w 2197"/>
              <a:gd name="T33" fmla="*/ 2147483647 h 1066"/>
              <a:gd name="T34" fmla="*/ 2147483647 w 2197"/>
              <a:gd name="T35" fmla="*/ 2147483647 h 1066"/>
              <a:gd name="T36" fmla="*/ 2147483647 w 2197"/>
              <a:gd name="T37" fmla="*/ 2147483647 h 1066"/>
              <a:gd name="T38" fmla="*/ 2147483647 w 2197"/>
              <a:gd name="T39" fmla="*/ 2147483647 h 1066"/>
              <a:gd name="T40" fmla="*/ 2147483647 w 2197"/>
              <a:gd name="T41" fmla="*/ 2147483647 h 106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197"/>
              <a:gd name="T64" fmla="*/ 0 h 1066"/>
              <a:gd name="T65" fmla="*/ 2197 w 2197"/>
              <a:gd name="T66" fmla="*/ 1066 h 106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197" h="1066">
                <a:moveTo>
                  <a:pt x="0" y="1066"/>
                </a:moveTo>
                <a:cubicBezTo>
                  <a:pt x="81" y="1062"/>
                  <a:pt x="163" y="1063"/>
                  <a:pt x="244" y="1055"/>
                </a:cubicBezTo>
                <a:cubicBezTo>
                  <a:pt x="396" y="1040"/>
                  <a:pt x="528" y="948"/>
                  <a:pt x="667" y="899"/>
                </a:cubicBezTo>
                <a:cubicBezTo>
                  <a:pt x="704" y="862"/>
                  <a:pt x="746" y="829"/>
                  <a:pt x="789" y="800"/>
                </a:cubicBezTo>
                <a:cubicBezTo>
                  <a:pt x="841" y="720"/>
                  <a:pt x="777" y="814"/>
                  <a:pt x="845" y="733"/>
                </a:cubicBezTo>
                <a:cubicBezTo>
                  <a:pt x="879" y="693"/>
                  <a:pt x="900" y="651"/>
                  <a:pt x="945" y="622"/>
                </a:cubicBezTo>
                <a:cubicBezTo>
                  <a:pt x="980" y="569"/>
                  <a:pt x="995" y="533"/>
                  <a:pt x="1045" y="500"/>
                </a:cubicBezTo>
                <a:cubicBezTo>
                  <a:pt x="1063" y="443"/>
                  <a:pt x="1090" y="421"/>
                  <a:pt x="1133" y="377"/>
                </a:cubicBezTo>
                <a:cubicBezTo>
                  <a:pt x="1152" y="358"/>
                  <a:pt x="1160" y="330"/>
                  <a:pt x="1178" y="311"/>
                </a:cubicBezTo>
                <a:cubicBezTo>
                  <a:pt x="1202" y="286"/>
                  <a:pt x="1234" y="271"/>
                  <a:pt x="1256" y="244"/>
                </a:cubicBezTo>
                <a:cubicBezTo>
                  <a:pt x="1336" y="146"/>
                  <a:pt x="1419" y="75"/>
                  <a:pt x="1545" y="44"/>
                </a:cubicBezTo>
                <a:cubicBezTo>
                  <a:pt x="1556" y="37"/>
                  <a:pt x="1566" y="27"/>
                  <a:pt x="1578" y="22"/>
                </a:cubicBezTo>
                <a:cubicBezTo>
                  <a:pt x="1600" y="13"/>
                  <a:pt x="1645" y="0"/>
                  <a:pt x="1645" y="0"/>
                </a:cubicBezTo>
                <a:cubicBezTo>
                  <a:pt x="1743" y="7"/>
                  <a:pt x="1840" y="14"/>
                  <a:pt x="1934" y="44"/>
                </a:cubicBezTo>
                <a:cubicBezTo>
                  <a:pt x="1947" y="64"/>
                  <a:pt x="1966" y="80"/>
                  <a:pt x="1978" y="100"/>
                </a:cubicBezTo>
                <a:cubicBezTo>
                  <a:pt x="1984" y="110"/>
                  <a:pt x="1984" y="123"/>
                  <a:pt x="1989" y="133"/>
                </a:cubicBezTo>
                <a:cubicBezTo>
                  <a:pt x="1995" y="145"/>
                  <a:pt x="2004" y="155"/>
                  <a:pt x="2011" y="166"/>
                </a:cubicBezTo>
                <a:cubicBezTo>
                  <a:pt x="2050" y="287"/>
                  <a:pt x="1988" y="107"/>
                  <a:pt x="2045" y="233"/>
                </a:cubicBezTo>
                <a:cubicBezTo>
                  <a:pt x="2068" y="284"/>
                  <a:pt x="2070" y="321"/>
                  <a:pt x="2100" y="366"/>
                </a:cubicBezTo>
                <a:cubicBezTo>
                  <a:pt x="2114" y="410"/>
                  <a:pt x="2133" y="455"/>
                  <a:pt x="2145" y="500"/>
                </a:cubicBezTo>
                <a:cubicBezTo>
                  <a:pt x="2170" y="592"/>
                  <a:pt x="2197" y="588"/>
                  <a:pt x="2156" y="588"/>
                </a:cubicBezTo>
              </a:path>
            </a:pathLst>
          </a:custGeom>
          <a:noFill/>
          <a:ln w="3810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Line 1028"/>
          <p:cNvSpPr>
            <a:spLocks noChangeShapeType="1"/>
          </p:cNvSpPr>
          <p:nvPr/>
        </p:nvSpPr>
        <p:spPr bwMode="auto">
          <a:xfrm>
            <a:off x="3962400" y="3352800"/>
            <a:ext cx="457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Text Box 1029"/>
          <p:cNvSpPr txBox="1">
            <a:spLocks noChangeArrowheads="1"/>
          </p:cNvSpPr>
          <p:nvPr/>
        </p:nvSpPr>
        <p:spPr bwMode="auto">
          <a:xfrm>
            <a:off x="3413125" y="3062288"/>
            <a:ext cx="96199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1" dirty="0">
                <a:latin typeface="+mn-lt"/>
              </a:rPr>
              <a:t>Point A</a:t>
            </a:r>
          </a:p>
        </p:txBody>
      </p:sp>
      <p:sp>
        <p:nvSpPr>
          <p:cNvPr id="14342" name="Line 1030"/>
          <p:cNvSpPr>
            <a:spLocks noChangeShapeType="1"/>
          </p:cNvSpPr>
          <p:nvPr/>
        </p:nvSpPr>
        <p:spPr bwMode="auto">
          <a:xfrm flipH="1">
            <a:off x="5638800" y="4038600"/>
            <a:ext cx="7620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Text Box 1031"/>
          <p:cNvSpPr txBox="1">
            <a:spLocks noChangeArrowheads="1"/>
          </p:cNvSpPr>
          <p:nvPr/>
        </p:nvSpPr>
        <p:spPr bwMode="auto">
          <a:xfrm>
            <a:off x="6308725" y="3824288"/>
            <a:ext cx="101447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b="1" dirty="0">
                <a:latin typeface="+mn-lt"/>
              </a:rPr>
              <a:t>Point B</a:t>
            </a:r>
            <a:endParaRPr lang="en-US" sz="2000" dirty="0">
              <a:latin typeface="+mn-lt"/>
            </a:endParaRPr>
          </a:p>
        </p:txBody>
      </p:sp>
      <p:sp>
        <p:nvSpPr>
          <p:cNvPr id="14344" name="Text Box 1032"/>
          <p:cNvSpPr txBox="1">
            <a:spLocks noChangeArrowheads="1"/>
          </p:cNvSpPr>
          <p:nvPr/>
        </p:nvSpPr>
        <p:spPr bwMode="auto">
          <a:xfrm>
            <a:off x="2955925" y="2276475"/>
            <a:ext cx="296292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 b="1" dirty="0">
                <a:latin typeface="+mn-lt"/>
              </a:rPr>
              <a:t>The Business Cycle</a:t>
            </a:r>
          </a:p>
        </p:txBody>
      </p:sp>
      <p:sp>
        <p:nvSpPr>
          <p:cNvPr id="14345" name="Text Box 1033"/>
          <p:cNvSpPr txBox="1">
            <a:spLocks noChangeArrowheads="1"/>
          </p:cNvSpPr>
          <p:nvPr/>
        </p:nvSpPr>
        <p:spPr bwMode="auto">
          <a:xfrm>
            <a:off x="762000" y="6019800"/>
            <a:ext cx="79819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* </a:t>
            </a:r>
            <a:r>
              <a:rPr lang="en-US" sz="2000" i="1">
                <a:latin typeface="Times New Roman" pitchFamily="18" charset="0"/>
              </a:rPr>
              <a:t>The Ag</a:t>
            </a:r>
            <a:r>
              <a:rPr lang="en-US" sz="2000">
                <a:latin typeface="Times New Roman" pitchFamily="18" charset="0"/>
              </a:rPr>
              <a:t>e </a:t>
            </a:r>
            <a:r>
              <a:rPr lang="en-US" sz="2000" i="1">
                <a:latin typeface="Times New Roman" pitchFamily="18" charset="0"/>
              </a:rPr>
              <a:t>of Paradox</a:t>
            </a:r>
            <a:r>
              <a:rPr lang="en-US" sz="2000">
                <a:latin typeface="Times New Roman" pitchFamily="18" charset="0"/>
              </a:rPr>
              <a:t>, Charles Handy, Harvard Business School Press, 1994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Leadership: Vision</a:t>
            </a:r>
          </a:p>
        </p:txBody>
      </p:sp>
      <p:sp>
        <p:nvSpPr>
          <p:cNvPr id="15363" name="Freeform 1027"/>
          <p:cNvSpPr>
            <a:spLocks/>
          </p:cNvSpPr>
          <p:nvPr/>
        </p:nvSpPr>
        <p:spPr bwMode="auto">
          <a:xfrm>
            <a:off x="2346325" y="3775075"/>
            <a:ext cx="3487738" cy="1692275"/>
          </a:xfrm>
          <a:custGeom>
            <a:avLst/>
            <a:gdLst>
              <a:gd name="T0" fmla="*/ 0 w 2197"/>
              <a:gd name="T1" fmla="*/ 2147483647 h 1066"/>
              <a:gd name="T2" fmla="*/ 2147483647 w 2197"/>
              <a:gd name="T3" fmla="*/ 2147483647 h 1066"/>
              <a:gd name="T4" fmla="*/ 2147483647 w 2197"/>
              <a:gd name="T5" fmla="*/ 2147483647 h 1066"/>
              <a:gd name="T6" fmla="*/ 2147483647 w 2197"/>
              <a:gd name="T7" fmla="*/ 2147483647 h 1066"/>
              <a:gd name="T8" fmla="*/ 2147483647 w 2197"/>
              <a:gd name="T9" fmla="*/ 2147483647 h 1066"/>
              <a:gd name="T10" fmla="*/ 2147483647 w 2197"/>
              <a:gd name="T11" fmla="*/ 2147483647 h 1066"/>
              <a:gd name="T12" fmla="*/ 2147483647 w 2197"/>
              <a:gd name="T13" fmla="*/ 2147483647 h 1066"/>
              <a:gd name="T14" fmla="*/ 2147483647 w 2197"/>
              <a:gd name="T15" fmla="*/ 2147483647 h 1066"/>
              <a:gd name="T16" fmla="*/ 2147483647 w 2197"/>
              <a:gd name="T17" fmla="*/ 2147483647 h 1066"/>
              <a:gd name="T18" fmla="*/ 2147483647 w 2197"/>
              <a:gd name="T19" fmla="*/ 2147483647 h 1066"/>
              <a:gd name="T20" fmla="*/ 2147483647 w 2197"/>
              <a:gd name="T21" fmla="*/ 2147483647 h 1066"/>
              <a:gd name="T22" fmla="*/ 2147483647 w 2197"/>
              <a:gd name="T23" fmla="*/ 2147483647 h 1066"/>
              <a:gd name="T24" fmla="*/ 2147483647 w 2197"/>
              <a:gd name="T25" fmla="*/ 0 h 1066"/>
              <a:gd name="T26" fmla="*/ 2147483647 w 2197"/>
              <a:gd name="T27" fmla="*/ 2147483647 h 1066"/>
              <a:gd name="T28" fmla="*/ 2147483647 w 2197"/>
              <a:gd name="T29" fmla="*/ 2147483647 h 1066"/>
              <a:gd name="T30" fmla="*/ 2147483647 w 2197"/>
              <a:gd name="T31" fmla="*/ 2147483647 h 1066"/>
              <a:gd name="T32" fmla="*/ 2147483647 w 2197"/>
              <a:gd name="T33" fmla="*/ 2147483647 h 1066"/>
              <a:gd name="T34" fmla="*/ 2147483647 w 2197"/>
              <a:gd name="T35" fmla="*/ 2147483647 h 1066"/>
              <a:gd name="T36" fmla="*/ 2147483647 w 2197"/>
              <a:gd name="T37" fmla="*/ 2147483647 h 1066"/>
              <a:gd name="T38" fmla="*/ 2147483647 w 2197"/>
              <a:gd name="T39" fmla="*/ 2147483647 h 1066"/>
              <a:gd name="T40" fmla="*/ 2147483647 w 2197"/>
              <a:gd name="T41" fmla="*/ 2147483647 h 106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197"/>
              <a:gd name="T64" fmla="*/ 0 h 1066"/>
              <a:gd name="T65" fmla="*/ 2197 w 2197"/>
              <a:gd name="T66" fmla="*/ 1066 h 106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197" h="1066">
                <a:moveTo>
                  <a:pt x="0" y="1066"/>
                </a:moveTo>
                <a:cubicBezTo>
                  <a:pt x="81" y="1062"/>
                  <a:pt x="163" y="1063"/>
                  <a:pt x="244" y="1055"/>
                </a:cubicBezTo>
                <a:cubicBezTo>
                  <a:pt x="396" y="1040"/>
                  <a:pt x="528" y="948"/>
                  <a:pt x="667" y="899"/>
                </a:cubicBezTo>
                <a:cubicBezTo>
                  <a:pt x="704" y="862"/>
                  <a:pt x="746" y="829"/>
                  <a:pt x="789" y="800"/>
                </a:cubicBezTo>
                <a:cubicBezTo>
                  <a:pt x="841" y="720"/>
                  <a:pt x="777" y="814"/>
                  <a:pt x="845" y="733"/>
                </a:cubicBezTo>
                <a:cubicBezTo>
                  <a:pt x="879" y="693"/>
                  <a:pt x="900" y="651"/>
                  <a:pt x="945" y="622"/>
                </a:cubicBezTo>
                <a:cubicBezTo>
                  <a:pt x="980" y="569"/>
                  <a:pt x="995" y="533"/>
                  <a:pt x="1045" y="500"/>
                </a:cubicBezTo>
                <a:cubicBezTo>
                  <a:pt x="1063" y="443"/>
                  <a:pt x="1090" y="421"/>
                  <a:pt x="1133" y="377"/>
                </a:cubicBezTo>
                <a:cubicBezTo>
                  <a:pt x="1152" y="358"/>
                  <a:pt x="1160" y="330"/>
                  <a:pt x="1178" y="311"/>
                </a:cubicBezTo>
                <a:cubicBezTo>
                  <a:pt x="1202" y="286"/>
                  <a:pt x="1234" y="271"/>
                  <a:pt x="1256" y="244"/>
                </a:cubicBezTo>
                <a:cubicBezTo>
                  <a:pt x="1336" y="146"/>
                  <a:pt x="1419" y="75"/>
                  <a:pt x="1545" y="44"/>
                </a:cubicBezTo>
                <a:cubicBezTo>
                  <a:pt x="1556" y="37"/>
                  <a:pt x="1566" y="27"/>
                  <a:pt x="1578" y="22"/>
                </a:cubicBezTo>
                <a:cubicBezTo>
                  <a:pt x="1600" y="13"/>
                  <a:pt x="1645" y="0"/>
                  <a:pt x="1645" y="0"/>
                </a:cubicBezTo>
                <a:cubicBezTo>
                  <a:pt x="1743" y="7"/>
                  <a:pt x="1840" y="14"/>
                  <a:pt x="1934" y="44"/>
                </a:cubicBezTo>
                <a:cubicBezTo>
                  <a:pt x="1947" y="64"/>
                  <a:pt x="1966" y="80"/>
                  <a:pt x="1978" y="100"/>
                </a:cubicBezTo>
                <a:cubicBezTo>
                  <a:pt x="1984" y="110"/>
                  <a:pt x="1984" y="123"/>
                  <a:pt x="1989" y="133"/>
                </a:cubicBezTo>
                <a:cubicBezTo>
                  <a:pt x="1995" y="145"/>
                  <a:pt x="2004" y="155"/>
                  <a:pt x="2011" y="166"/>
                </a:cubicBezTo>
                <a:cubicBezTo>
                  <a:pt x="2050" y="287"/>
                  <a:pt x="1988" y="107"/>
                  <a:pt x="2045" y="233"/>
                </a:cubicBezTo>
                <a:cubicBezTo>
                  <a:pt x="2068" y="284"/>
                  <a:pt x="2070" y="321"/>
                  <a:pt x="2100" y="366"/>
                </a:cubicBezTo>
                <a:cubicBezTo>
                  <a:pt x="2114" y="410"/>
                  <a:pt x="2133" y="455"/>
                  <a:pt x="2145" y="500"/>
                </a:cubicBezTo>
                <a:cubicBezTo>
                  <a:pt x="2170" y="592"/>
                  <a:pt x="2197" y="588"/>
                  <a:pt x="2156" y="588"/>
                </a:cubicBezTo>
              </a:path>
            </a:pathLst>
          </a:custGeom>
          <a:noFill/>
          <a:ln w="3810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Line 1028"/>
          <p:cNvSpPr>
            <a:spLocks noChangeShapeType="1"/>
          </p:cNvSpPr>
          <p:nvPr/>
        </p:nvSpPr>
        <p:spPr bwMode="auto">
          <a:xfrm>
            <a:off x="3962400" y="3352800"/>
            <a:ext cx="4572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Text Box 1029"/>
          <p:cNvSpPr txBox="1">
            <a:spLocks noChangeArrowheads="1"/>
          </p:cNvSpPr>
          <p:nvPr/>
        </p:nvSpPr>
        <p:spPr bwMode="auto">
          <a:xfrm>
            <a:off x="3413125" y="3062288"/>
            <a:ext cx="96199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1" dirty="0">
                <a:latin typeface="+mn-lt"/>
              </a:rPr>
              <a:t>Point A</a:t>
            </a:r>
          </a:p>
        </p:txBody>
      </p:sp>
      <p:sp>
        <p:nvSpPr>
          <p:cNvPr id="15366" name="Text Box 1030"/>
          <p:cNvSpPr txBox="1">
            <a:spLocks noChangeArrowheads="1"/>
          </p:cNvSpPr>
          <p:nvPr/>
        </p:nvSpPr>
        <p:spPr bwMode="auto">
          <a:xfrm>
            <a:off x="6705600" y="4191000"/>
            <a:ext cx="101447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b="1" dirty="0">
                <a:latin typeface="+mn-lt"/>
              </a:rPr>
              <a:t>Point B</a:t>
            </a:r>
            <a:endParaRPr lang="en-US" sz="2000" dirty="0">
              <a:latin typeface="+mn-lt"/>
            </a:endParaRPr>
          </a:p>
        </p:txBody>
      </p:sp>
      <p:sp>
        <p:nvSpPr>
          <p:cNvPr id="15367" name="Text Box 1031"/>
          <p:cNvSpPr txBox="1">
            <a:spLocks noChangeArrowheads="1"/>
          </p:cNvSpPr>
          <p:nvPr/>
        </p:nvSpPr>
        <p:spPr bwMode="auto">
          <a:xfrm>
            <a:off x="2971800" y="1828800"/>
            <a:ext cx="296292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 dirty="0">
                <a:latin typeface="+mn-lt"/>
              </a:rPr>
              <a:t>The Business Cycle</a:t>
            </a:r>
          </a:p>
        </p:txBody>
      </p:sp>
      <p:sp>
        <p:nvSpPr>
          <p:cNvPr id="15368" name="Freeform 1032"/>
          <p:cNvSpPr>
            <a:spLocks/>
          </p:cNvSpPr>
          <p:nvPr/>
        </p:nvSpPr>
        <p:spPr bwMode="auto">
          <a:xfrm>
            <a:off x="4445000" y="2557463"/>
            <a:ext cx="3179763" cy="1511300"/>
          </a:xfrm>
          <a:custGeom>
            <a:avLst/>
            <a:gdLst>
              <a:gd name="T0" fmla="*/ 0 w 2003"/>
              <a:gd name="T1" fmla="*/ 2147483647 h 952"/>
              <a:gd name="T2" fmla="*/ 2147483647 w 2003"/>
              <a:gd name="T3" fmla="*/ 2147483647 h 952"/>
              <a:gd name="T4" fmla="*/ 2147483647 w 2003"/>
              <a:gd name="T5" fmla="*/ 2147483647 h 952"/>
              <a:gd name="T6" fmla="*/ 2147483647 w 2003"/>
              <a:gd name="T7" fmla="*/ 2147483647 h 952"/>
              <a:gd name="T8" fmla="*/ 2147483647 w 2003"/>
              <a:gd name="T9" fmla="*/ 2147483647 h 952"/>
              <a:gd name="T10" fmla="*/ 2147483647 w 2003"/>
              <a:gd name="T11" fmla="*/ 2147483647 h 952"/>
              <a:gd name="T12" fmla="*/ 2147483647 w 2003"/>
              <a:gd name="T13" fmla="*/ 2147483647 h 952"/>
              <a:gd name="T14" fmla="*/ 2147483647 w 2003"/>
              <a:gd name="T15" fmla="*/ 2147483647 h 952"/>
              <a:gd name="T16" fmla="*/ 2147483647 w 2003"/>
              <a:gd name="T17" fmla="*/ 2147483647 h 952"/>
              <a:gd name="T18" fmla="*/ 2147483647 w 2003"/>
              <a:gd name="T19" fmla="*/ 2147483647 h 952"/>
              <a:gd name="T20" fmla="*/ 2147483647 w 2003"/>
              <a:gd name="T21" fmla="*/ 2147483647 h 952"/>
              <a:gd name="T22" fmla="*/ 2147483647 w 2003"/>
              <a:gd name="T23" fmla="*/ 2147483647 h 952"/>
              <a:gd name="T24" fmla="*/ 2147483647 w 2003"/>
              <a:gd name="T25" fmla="*/ 0 h 952"/>
              <a:gd name="T26" fmla="*/ 2147483647 w 2003"/>
              <a:gd name="T27" fmla="*/ 2147483647 h 952"/>
              <a:gd name="T28" fmla="*/ 2147483647 w 2003"/>
              <a:gd name="T29" fmla="*/ 2147483647 h 952"/>
              <a:gd name="T30" fmla="*/ 2147483647 w 2003"/>
              <a:gd name="T31" fmla="*/ 2147483647 h 952"/>
              <a:gd name="T32" fmla="*/ 2147483647 w 2003"/>
              <a:gd name="T33" fmla="*/ 2147483647 h 952"/>
              <a:gd name="T34" fmla="*/ 2147483647 w 2003"/>
              <a:gd name="T35" fmla="*/ 2147483647 h 952"/>
              <a:gd name="T36" fmla="*/ 2147483647 w 2003"/>
              <a:gd name="T37" fmla="*/ 2147483647 h 952"/>
              <a:gd name="T38" fmla="*/ 2147483647 w 2003"/>
              <a:gd name="T39" fmla="*/ 2147483647 h 95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003"/>
              <a:gd name="T61" fmla="*/ 0 h 952"/>
              <a:gd name="T62" fmla="*/ 2003 w 2003"/>
              <a:gd name="T63" fmla="*/ 952 h 952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003" h="952">
                <a:moveTo>
                  <a:pt x="0" y="933"/>
                </a:moveTo>
                <a:cubicBezTo>
                  <a:pt x="117" y="952"/>
                  <a:pt x="183" y="923"/>
                  <a:pt x="289" y="900"/>
                </a:cubicBezTo>
                <a:cubicBezTo>
                  <a:pt x="379" y="880"/>
                  <a:pt x="462" y="863"/>
                  <a:pt x="545" y="822"/>
                </a:cubicBezTo>
                <a:cubicBezTo>
                  <a:pt x="585" y="782"/>
                  <a:pt x="625" y="751"/>
                  <a:pt x="678" y="733"/>
                </a:cubicBezTo>
                <a:cubicBezTo>
                  <a:pt x="731" y="681"/>
                  <a:pt x="784" y="602"/>
                  <a:pt x="856" y="578"/>
                </a:cubicBezTo>
                <a:cubicBezTo>
                  <a:pt x="880" y="553"/>
                  <a:pt x="902" y="526"/>
                  <a:pt x="923" y="500"/>
                </a:cubicBezTo>
                <a:cubicBezTo>
                  <a:pt x="931" y="490"/>
                  <a:pt x="935" y="476"/>
                  <a:pt x="945" y="467"/>
                </a:cubicBezTo>
                <a:cubicBezTo>
                  <a:pt x="965" y="449"/>
                  <a:pt x="1052" y="385"/>
                  <a:pt x="1078" y="367"/>
                </a:cubicBezTo>
                <a:cubicBezTo>
                  <a:pt x="1094" y="343"/>
                  <a:pt x="1118" y="324"/>
                  <a:pt x="1134" y="300"/>
                </a:cubicBezTo>
                <a:cubicBezTo>
                  <a:pt x="1196" y="207"/>
                  <a:pt x="1094" y="321"/>
                  <a:pt x="1167" y="244"/>
                </a:cubicBezTo>
                <a:cubicBezTo>
                  <a:pt x="1181" y="202"/>
                  <a:pt x="1248" y="140"/>
                  <a:pt x="1289" y="122"/>
                </a:cubicBezTo>
                <a:cubicBezTo>
                  <a:pt x="1311" y="113"/>
                  <a:pt x="1336" y="113"/>
                  <a:pt x="1356" y="100"/>
                </a:cubicBezTo>
                <a:cubicBezTo>
                  <a:pt x="1427" y="52"/>
                  <a:pt x="1549" y="14"/>
                  <a:pt x="1634" y="0"/>
                </a:cubicBezTo>
                <a:cubicBezTo>
                  <a:pt x="1652" y="4"/>
                  <a:pt x="1672" y="4"/>
                  <a:pt x="1689" y="11"/>
                </a:cubicBezTo>
                <a:cubicBezTo>
                  <a:pt x="1712" y="21"/>
                  <a:pt x="1719" y="52"/>
                  <a:pt x="1734" y="67"/>
                </a:cubicBezTo>
                <a:cubicBezTo>
                  <a:pt x="1755" y="89"/>
                  <a:pt x="1774" y="91"/>
                  <a:pt x="1801" y="100"/>
                </a:cubicBezTo>
                <a:cubicBezTo>
                  <a:pt x="1871" y="147"/>
                  <a:pt x="1887" y="213"/>
                  <a:pt x="1912" y="289"/>
                </a:cubicBezTo>
                <a:cubicBezTo>
                  <a:pt x="1920" y="314"/>
                  <a:pt x="1956" y="355"/>
                  <a:pt x="1956" y="355"/>
                </a:cubicBezTo>
                <a:cubicBezTo>
                  <a:pt x="1969" y="396"/>
                  <a:pt x="1982" y="449"/>
                  <a:pt x="2001" y="489"/>
                </a:cubicBezTo>
                <a:cubicBezTo>
                  <a:pt x="2003" y="492"/>
                  <a:pt x="2001" y="482"/>
                  <a:pt x="2001" y="47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Line 1033"/>
          <p:cNvSpPr>
            <a:spLocks noChangeShapeType="1"/>
          </p:cNvSpPr>
          <p:nvPr/>
        </p:nvSpPr>
        <p:spPr bwMode="auto">
          <a:xfrm>
            <a:off x="5943600" y="3352800"/>
            <a:ext cx="10668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Text Box 1034"/>
          <p:cNvSpPr txBox="1">
            <a:spLocks noChangeArrowheads="1"/>
          </p:cNvSpPr>
          <p:nvPr/>
        </p:nvSpPr>
        <p:spPr bwMode="auto">
          <a:xfrm>
            <a:off x="7010400" y="3276600"/>
            <a:ext cx="17430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1" dirty="0">
                <a:latin typeface="+mn-lt"/>
              </a:rPr>
              <a:t>Leader’s</a:t>
            </a:r>
          </a:p>
          <a:p>
            <a:r>
              <a:rPr lang="en-US" sz="2000" b="1" dirty="0">
                <a:latin typeface="+mn-lt"/>
              </a:rPr>
              <a:t>New Direction</a:t>
            </a:r>
          </a:p>
        </p:txBody>
      </p:sp>
      <p:sp>
        <p:nvSpPr>
          <p:cNvPr id="15371" name="Line 1035"/>
          <p:cNvSpPr>
            <a:spLocks noChangeShapeType="1"/>
          </p:cNvSpPr>
          <p:nvPr/>
        </p:nvSpPr>
        <p:spPr bwMode="auto">
          <a:xfrm flipH="1" flipV="1">
            <a:off x="5638800" y="4114800"/>
            <a:ext cx="1219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b">
            <a:normAutofit/>
          </a:bodyPr>
          <a:lstStyle/>
          <a:p>
            <a:pPr eaLnBrk="1" hangingPunct="1"/>
            <a:r>
              <a:rPr lang="en-US" sz="3600" dirty="0"/>
              <a:t>Caring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sz="2800" dirty="0"/>
              <a:t>Sam Walton:</a:t>
            </a:r>
          </a:p>
          <a:p>
            <a:pPr lvl="1" eaLnBrk="1" hangingPunct="1"/>
            <a:r>
              <a:rPr lang="en-US" sz="2400" dirty="0"/>
              <a:t>“The way management treats the associates is how the associates will then treat customers.”</a:t>
            </a:r>
          </a:p>
          <a:p>
            <a:pPr lvl="2" eaLnBrk="1" hangingPunct="1"/>
            <a:r>
              <a:rPr lang="en-US" sz="2000" dirty="0"/>
              <a:t>Never forget this as a leader or manager</a:t>
            </a:r>
          </a:p>
          <a:p>
            <a:pPr eaLnBrk="1" hangingPunct="1"/>
            <a:r>
              <a:rPr lang="en-US" sz="2800" dirty="0"/>
              <a:t>The operative concept is </a:t>
            </a:r>
            <a:r>
              <a:rPr lang="en-US" sz="2800" b="1" dirty="0"/>
              <a:t>caring </a:t>
            </a:r>
            <a:r>
              <a:rPr lang="en-US" sz="2800" dirty="0"/>
              <a:t>– for associates (colleagues) and customers</a:t>
            </a:r>
          </a:p>
          <a:p>
            <a:pPr eaLnBrk="1" hangingPunct="1"/>
            <a:r>
              <a:rPr lang="en-US" sz="2800" dirty="0"/>
              <a:t>Best management and leadership mantra = “Help people get better</a:t>
            </a:r>
            <a:r>
              <a:rPr lang="en-US" sz="2800"/>
              <a:t>.”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4822917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What Is Management?</a:t>
            </a:r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30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err="1"/>
              <a:t>Mintzberg</a:t>
            </a:r>
            <a:r>
              <a:rPr lang="en-US" sz="3600" dirty="0"/>
              <a:t> On Management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Henry </a:t>
            </a:r>
            <a:r>
              <a:rPr lang="en-US" sz="2800" dirty="0" err="1"/>
              <a:t>Mintzberg</a:t>
            </a:r>
            <a:r>
              <a:rPr lang="en-US" sz="2800" dirty="0"/>
              <a:t> on what management </a:t>
            </a:r>
            <a:r>
              <a:rPr lang="en-US" sz="2800" i="1" dirty="0"/>
              <a:t>should</a:t>
            </a:r>
            <a:r>
              <a:rPr lang="en-US" sz="2800" dirty="0"/>
              <a:t> be about: </a:t>
            </a:r>
          </a:p>
          <a:p>
            <a:pPr lvl="1" eaLnBrk="1" hangingPunct="1"/>
            <a:r>
              <a:rPr lang="en-US" sz="2400" dirty="0"/>
              <a:t>“Management is not about controlling people but about facilitating human collaboration.” *</a:t>
            </a:r>
          </a:p>
          <a:p>
            <a:pPr eaLnBrk="1" hangingPunct="1"/>
            <a:r>
              <a:rPr lang="en-US" sz="2800" dirty="0"/>
              <a:t>Collaboration is the key</a:t>
            </a:r>
          </a:p>
          <a:p>
            <a:pPr lvl="1" eaLnBrk="1" hangingPunct="1"/>
            <a:r>
              <a:rPr lang="en-US" sz="2400" dirty="0"/>
              <a:t>Most work today done in teams – often virtual teams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85800" y="5867400"/>
            <a:ext cx="854075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600"/>
              <a:t>* </a:t>
            </a:r>
            <a:r>
              <a:rPr lang="en-US" sz="1400"/>
              <a:t>Henry Mintzberg, </a:t>
            </a:r>
            <a:r>
              <a:rPr lang="en-US" sz="1400" i="1"/>
              <a:t>Managers Not MBAs</a:t>
            </a:r>
            <a:r>
              <a:rPr lang="en-US" sz="1400"/>
              <a:t>, 2004, San Francisco: Berrett-Koehler, p.293.</a:t>
            </a:r>
          </a:p>
        </p:txBody>
      </p:sp>
    </p:spTree>
    <p:extLst>
      <p:ext uri="{BB962C8B-B14F-4D97-AF65-F5344CB8AC3E}">
        <p14:creationId xmlns:p14="http://schemas.microsoft.com/office/powerpoint/2010/main" val="4249421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b">
            <a:normAutofit/>
          </a:bodyPr>
          <a:lstStyle/>
          <a:p>
            <a:pPr eaLnBrk="1" hangingPunct="1"/>
            <a:r>
              <a:rPr lang="en-US" sz="3600" dirty="0" err="1"/>
              <a:t>Kotter</a:t>
            </a:r>
            <a:r>
              <a:rPr lang="en-US" sz="3600" dirty="0"/>
              <a:t> on Management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sz="2800" dirty="0"/>
              <a:t>Management too often is about coping with complexity:</a:t>
            </a:r>
          </a:p>
          <a:p>
            <a:pPr lvl="1" eaLnBrk="1" hangingPunct="1"/>
            <a:r>
              <a:rPr lang="en-US" sz="2400" dirty="0"/>
              <a:t>Focuses on details, order and consistency</a:t>
            </a:r>
          </a:p>
          <a:p>
            <a:pPr lvl="1" eaLnBrk="1" hangingPunct="1"/>
            <a:r>
              <a:rPr lang="en-US" sz="2400" dirty="0"/>
              <a:t>Focuses on short-term results</a:t>
            </a:r>
          </a:p>
          <a:p>
            <a:pPr lvl="1" eaLnBrk="1" hangingPunct="1"/>
            <a:r>
              <a:rPr lang="en-US" sz="2400" dirty="0"/>
              <a:t>Focuses on eliminating risks</a:t>
            </a:r>
          </a:p>
          <a:p>
            <a:pPr lvl="1" eaLnBrk="1" hangingPunct="1"/>
            <a:r>
              <a:rPr lang="en-US" sz="2400" dirty="0"/>
              <a:t>Focuses on efficiency and bottom-line values</a:t>
            </a:r>
          </a:p>
          <a:p>
            <a:pPr eaLnBrk="1" hangingPunct="1"/>
            <a:r>
              <a:rPr lang="en-US" sz="2800" dirty="0"/>
              <a:t>All the wrong things.</a:t>
            </a:r>
          </a:p>
          <a:p>
            <a:pPr lvl="1" eaLnBrk="1" hangingPunct="1"/>
            <a:r>
              <a:rPr lang="en-US" sz="2400" dirty="0"/>
              <a:t>“Profit, not products” (Steve Jobs)</a:t>
            </a:r>
          </a:p>
        </p:txBody>
      </p:sp>
    </p:spTree>
    <p:extLst>
      <p:ext uri="{BB962C8B-B14F-4D97-AF65-F5344CB8AC3E}">
        <p14:creationId xmlns:p14="http://schemas.microsoft.com/office/powerpoint/2010/main" val="194748643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b">
            <a:normAutofit/>
          </a:bodyPr>
          <a:lstStyle/>
          <a:p>
            <a:pPr eaLnBrk="1" hangingPunct="1"/>
            <a:r>
              <a:rPr lang="en-US" sz="3600" dirty="0"/>
              <a:t>What is Management?</a:t>
            </a:r>
          </a:p>
        </p:txBody>
      </p:sp>
      <p:sp>
        <p:nvSpPr>
          <p:cNvPr id="19459" name="Rectangle 1027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sz="2800" dirty="0"/>
              <a:t>“The skill of getting results with the cooperation of other people.” Peter </a:t>
            </a:r>
            <a:r>
              <a:rPr lang="en-US" sz="2800" dirty="0" err="1"/>
              <a:t>Drucker</a:t>
            </a:r>
            <a:endParaRPr lang="en-US" sz="2800" dirty="0"/>
          </a:p>
          <a:p>
            <a:pPr eaLnBrk="1" hangingPunct="1"/>
            <a:r>
              <a:rPr lang="en-US" sz="2800" dirty="0"/>
              <a:t>Key words:</a:t>
            </a:r>
          </a:p>
          <a:p>
            <a:pPr lvl="1" eaLnBrk="1" hangingPunct="1"/>
            <a:r>
              <a:rPr lang="en-US" sz="2400" dirty="0"/>
              <a:t>Skill</a:t>
            </a:r>
          </a:p>
          <a:p>
            <a:pPr lvl="1" eaLnBrk="1" hangingPunct="1"/>
            <a:r>
              <a:rPr lang="en-US" sz="2400" dirty="0"/>
              <a:t>Results</a:t>
            </a:r>
          </a:p>
          <a:p>
            <a:pPr lvl="1" eaLnBrk="1" hangingPunct="1"/>
            <a:r>
              <a:rPr lang="en-US" sz="2400" dirty="0"/>
              <a:t>Cooperation</a:t>
            </a:r>
          </a:p>
          <a:p>
            <a:pPr lvl="1" eaLnBrk="1" hangingPunct="1"/>
            <a:r>
              <a:rPr lang="en-US" sz="2400" dirty="0"/>
              <a:t>People</a:t>
            </a:r>
          </a:p>
        </p:txBody>
      </p:sp>
    </p:spTree>
    <p:extLst>
      <p:ext uri="{BB962C8B-B14F-4D97-AF65-F5344CB8AC3E}">
        <p14:creationId xmlns:p14="http://schemas.microsoft.com/office/powerpoint/2010/main" val="212796056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b">
            <a:normAutofit/>
          </a:bodyPr>
          <a:lstStyle/>
          <a:p>
            <a:pPr eaLnBrk="1" hangingPunct="1"/>
            <a:r>
              <a:rPr lang="en-US" sz="3600" dirty="0"/>
              <a:t>What Is Management?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>
            <a:normAutofit/>
          </a:bodyPr>
          <a:lstStyle/>
          <a:p>
            <a:pPr eaLnBrk="1" hangingPunct="1"/>
            <a:r>
              <a:rPr lang="en-US" sz="2800" dirty="0"/>
              <a:t>Skill</a:t>
            </a:r>
            <a:r>
              <a:rPr lang="en-US" sz="2800" b="1" dirty="0"/>
              <a:t> - </a:t>
            </a:r>
            <a:r>
              <a:rPr lang="en-US" sz="2800" dirty="0"/>
              <a:t>Management skills can be learned.</a:t>
            </a:r>
          </a:p>
          <a:p>
            <a:pPr eaLnBrk="1" hangingPunct="1"/>
            <a:r>
              <a:rPr lang="en-US" sz="2800" dirty="0"/>
              <a:t>Results</a:t>
            </a:r>
            <a:r>
              <a:rPr lang="en-US" sz="2800" b="1" dirty="0"/>
              <a:t> -</a:t>
            </a:r>
            <a:r>
              <a:rPr lang="en-US" sz="2800" dirty="0"/>
              <a:t> Politically defined</a:t>
            </a:r>
          </a:p>
          <a:p>
            <a:pPr eaLnBrk="1" hangingPunct="1"/>
            <a:r>
              <a:rPr lang="en-US" sz="2800" dirty="0"/>
              <a:t>Cooperation</a:t>
            </a:r>
            <a:r>
              <a:rPr lang="en-US" sz="2800" b="1" dirty="0"/>
              <a:t> - </a:t>
            </a:r>
            <a:r>
              <a:rPr lang="en-US" sz="2800" dirty="0"/>
              <a:t>Cooperation is more productive than competition.</a:t>
            </a:r>
          </a:p>
          <a:p>
            <a:pPr lvl="1" eaLnBrk="1" hangingPunct="1"/>
            <a:r>
              <a:rPr lang="en-US" sz="2400" dirty="0"/>
              <a:t>Collaboration</a:t>
            </a:r>
          </a:p>
          <a:p>
            <a:pPr lvl="1" eaLnBrk="1" hangingPunct="1"/>
            <a:r>
              <a:rPr lang="en-US" sz="2400" dirty="0"/>
              <a:t>Teamwork</a:t>
            </a:r>
          </a:p>
          <a:p>
            <a:pPr eaLnBrk="1" hangingPunct="1"/>
            <a:r>
              <a:rPr lang="en-US" sz="2800" dirty="0"/>
              <a:t>People</a:t>
            </a:r>
            <a:r>
              <a:rPr lang="en-US" sz="2800" b="1" dirty="0"/>
              <a:t> -</a:t>
            </a:r>
            <a:r>
              <a:rPr lang="en-US" sz="2800" dirty="0"/>
              <a:t> People skills and people knowledge are more important than any other skills or knowledge. </a:t>
            </a:r>
          </a:p>
        </p:txBody>
      </p:sp>
    </p:spTree>
    <p:extLst>
      <p:ext uri="{BB962C8B-B14F-4D97-AF65-F5344CB8AC3E}">
        <p14:creationId xmlns:p14="http://schemas.microsoft.com/office/powerpoint/2010/main" val="206046947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b">
            <a:normAutofit/>
          </a:bodyPr>
          <a:lstStyle/>
          <a:p>
            <a:pPr eaLnBrk="1" hangingPunct="1"/>
            <a:r>
              <a:rPr lang="en-US" sz="3600" dirty="0"/>
              <a:t>What is Management?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sz="2800" dirty="0"/>
              <a:t>“Getting ordinary people to perform in an extraordinary way.” Peter </a:t>
            </a:r>
            <a:r>
              <a:rPr lang="en-US" sz="2800" dirty="0" err="1"/>
              <a:t>Drucker</a:t>
            </a:r>
            <a:endParaRPr lang="en-US" sz="2800" dirty="0"/>
          </a:p>
          <a:p>
            <a:pPr eaLnBrk="1" hangingPunct="1"/>
            <a:r>
              <a:rPr lang="en-US" sz="2800" dirty="0"/>
              <a:t>Performance:</a:t>
            </a:r>
          </a:p>
          <a:p>
            <a:pPr lvl="1" eaLnBrk="1" hangingPunct="1"/>
            <a:r>
              <a:rPr lang="en-US" sz="2400" dirty="0"/>
              <a:t>Ability</a:t>
            </a:r>
          </a:p>
          <a:p>
            <a:pPr lvl="1" eaLnBrk="1" hangingPunct="1"/>
            <a:r>
              <a:rPr lang="en-US" sz="2400" dirty="0"/>
              <a:t>Motivation</a:t>
            </a:r>
          </a:p>
          <a:p>
            <a:pPr lvl="1" eaLnBrk="1" hangingPunct="1"/>
            <a:r>
              <a:rPr lang="en-US" sz="2400" dirty="0"/>
              <a:t>Environment</a:t>
            </a:r>
          </a:p>
          <a:p>
            <a:pPr eaLnBrk="1" hangingPunct="1"/>
            <a:r>
              <a:rPr lang="en-US" sz="2800" dirty="0"/>
              <a:t>Performance is achieved through people. </a:t>
            </a:r>
          </a:p>
        </p:txBody>
      </p:sp>
    </p:spTree>
    <p:extLst>
      <p:ext uri="{BB962C8B-B14F-4D97-AF65-F5344CB8AC3E}">
        <p14:creationId xmlns:p14="http://schemas.microsoft.com/office/powerpoint/2010/main" val="360365231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Performance</a:t>
            </a:r>
          </a:p>
        </p:txBody>
      </p:sp>
      <p:sp>
        <p:nvSpPr>
          <p:cNvPr id="22531" name="Oval 3"/>
          <p:cNvSpPr>
            <a:spLocks noChangeArrowheads="1"/>
          </p:cNvSpPr>
          <p:nvPr/>
        </p:nvSpPr>
        <p:spPr bwMode="auto">
          <a:xfrm>
            <a:off x="4572000" y="1752600"/>
            <a:ext cx="2971800" cy="3124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1752600" y="1676400"/>
            <a:ext cx="3048000" cy="2971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3124200" y="3352800"/>
            <a:ext cx="3200400" cy="3048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5257800" y="2743200"/>
            <a:ext cx="17065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Arial" charset="0"/>
              </a:rPr>
              <a:t>Motivation</a:t>
            </a:r>
          </a:p>
        </p:txBody>
      </p:sp>
      <p:sp>
        <p:nvSpPr>
          <p:cNvPr id="22535" name="Text Box 9"/>
          <p:cNvSpPr txBox="1">
            <a:spLocks noChangeArrowheads="1"/>
          </p:cNvSpPr>
          <p:nvPr/>
        </p:nvSpPr>
        <p:spPr bwMode="auto">
          <a:xfrm>
            <a:off x="2743200" y="2667000"/>
            <a:ext cx="11144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Arial" charset="0"/>
              </a:rPr>
              <a:t>Ability</a:t>
            </a:r>
          </a:p>
        </p:txBody>
      </p:sp>
      <p:sp>
        <p:nvSpPr>
          <p:cNvPr id="22536" name="Text Box 11"/>
          <p:cNvSpPr txBox="1">
            <a:spLocks noChangeArrowheads="1"/>
          </p:cNvSpPr>
          <p:nvPr/>
        </p:nvSpPr>
        <p:spPr bwMode="auto">
          <a:xfrm>
            <a:off x="4632325" y="3770313"/>
            <a:ext cx="1841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22537" name="Rectangle 12"/>
          <p:cNvSpPr>
            <a:spLocks noChangeArrowheads="1"/>
          </p:cNvSpPr>
          <p:nvPr/>
        </p:nvSpPr>
        <p:spPr bwMode="auto">
          <a:xfrm>
            <a:off x="3810000" y="4267200"/>
            <a:ext cx="20462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Arial" charset="0"/>
              </a:rPr>
              <a:t>Environment</a:t>
            </a:r>
          </a:p>
        </p:txBody>
      </p:sp>
    </p:spTree>
    <p:extLst>
      <p:ext uri="{BB962C8B-B14F-4D97-AF65-F5344CB8AC3E}">
        <p14:creationId xmlns:p14="http://schemas.microsoft.com/office/powerpoint/2010/main" val="1966338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FF706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682</TotalTime>
  <Pages>22</Pages>
  <Words>1158</Words>
  <Application>Microsoft Macintosh PowerPoint</Application>
  <PresentationFormat>On-screen Show (4:3)</PresentationFormat>
  <Paragraphs>208</Paragraphs>
  <Slides>29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Tahoma</vt:lpstr>
      <vt:lpstr>Times New Roman</vt:lpstr>
      <vt:lpstr>Wingdings</vt:lpstr>
      <vt:lpstr>Office Theme</vt:lpstr>
      <vt:lpstr>What Is Management? What Is Leadership? </vt:lpstr>
      <vt:lpstr>The McKinsey Seven-S Model</vt:lpstr>
      <vt:lpstr>What Is Management?</vt:lpstr>
      <vt:lpstr>Mintzberg On Management</vt:lpstr>
      <vt:lpstr>Kotter on Management</vt:lpstr>
      <vt:lpstr>What is Management?</vt:lpstr>
      <vt:lpstr>What Is Management?</vt:lpstr>
      <vt:lpstr>What is Management?</vt:lpstr>
      <vt:lpstr>Performance</vt:lpstr>
      <vt:lpstr>Performance</vt:lpstr>
      <vt:lpstr>Performance</vt:lpstr>
      <vt:lpstr>Managing Performance</vt:lpstr>
      <vt:lpstr>The Rules of Management  Have Changed</vt:lpstr>
      <vt:lpstr>The Old Functions of Management</vt:lpstr>
      <vt:lpstr>The New Functions of Management</vt:lpstr>
      <vt:lpstr>People Skills</vt:lpstr>
      <vt:lpstr>What Is Leadership?</vt:lpstr>
      <vt:lpstr>Bennis &amp; O’Toole 0n Leadership* </vt:lpstr>
      <vt:lpstr>Kotter on Leadership</vt:lpstr>
      <vt:lpstr>Leading Change</vt:lpstr>
      <vt:lpstr>Leading Change</vt:lpstr>
      <vt:lpstr>Leadership</vt:lpstr>
      <vt:lpstr>Leadership *</vt:lpstr>
      <vt:lpstr>Leadership *</vt:lpstr>
      <vt:lpstr>The Business Cycle</vt:lpstr>
      <vt:lpstr>Different Stages in the Business Cycle Call For Different Leadership Qualities</vt:lpstr>
      <vt:lpstr>Leadership: Vision *</vt:lpstr>
      <vt:lpstr>Leadership: Vision</vt:lpstr>
      <vt:lpstr>Caring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Management?</dc:title>
  <dc:creator>Charles Warner</dc:creator>
  <cp:lastModifiedBy>Charles Warner</cp:lastModifiedBy>
  <cp:revision>72</cp:revision>
  <cp:lastPrinted>1601-01-01T00:00:00Z</cp:lastPrinted>
  <dcterms:created xsi:type="dcterms:W3CDTF">1996-06-23T14:50:24Z</dcterms:created>
  <dcterms:modified xsi:type="dcterms:W3CDTF">2019-12-15T19:58:56Z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charleswarner@aol.com</vt:lpwstr>
  </property>
  <property fmtid="{D5CDD505-2E9C-101B-9397-08002B2CF9AE}" pid="8" name="HomePage">
    <vt:lpwstr>http://coachcharleswarner.aol.com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C:\Powerpoint\WHATLDRSHIP,MGT\WhatLdrship,Mgt</vt:lpwstr>
  </property>
</Properties>
</file>