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4060" r:id="rId1"/>
    <p:sldMasterId id="2147484068" r:id="rId2"/>
    <p:sldMasterId id="2147484070" r:id="rId3"/>
    <p:sldMasterId id="2147484072" r:id="rId4"/>
    <p:sldMasterId id="2147484080" r:id="rId5"/>
  </p:sldMasterIdLst>
  <p:notesMasterIdLst>
    <p:notesMasterId r:id="rId16"/>
  </p:notesMasterIdLst>
  <p:handoutMasterIdLst>
    <p:handoutMasterId r:id="rId17"/>
  </p:handoutMasterIdLst>
  <p:sldIdLst>
    <p:sldId id="256" r:id="rId6"/>
    <p:sldId id="292" r:id="rId7"/>
    <p:sldId id="275" r:id="rId8"/>
    <p:sldId id="290" r:id="rId9"/>
    <p:sldId id="291" r:id="rId10"/>
    <p:sldId id="287" r:id="rId11"/>
    <p:sldId id="276" r:id="rId12"/>
    <p:sldId id="258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>
      <p:cViewPr varScale="1">
        <p:scale>
          <a:sx n="111" d="100"/>
          <a:sy n="111" d="100"/>
        </p:scale>
        <p:origin x="16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052B24A4-F149-114F-9BBA-87B5458360A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81A6412-4456-9F43-B0AD-7E6921AC34B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3F683AE5-966C-DB41-A9DB-61B15537BB3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01760C4A-A041-9E40-8645-EC96D04E636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EA7EA448-6F05-6C4C-BDBF-82747A3031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E4A26EF-6970-0B48-8472-333B885C7B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FF5F8CD-488D-C64D-A468-AF3F865A903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E3462AA-0DE1-A348-80CA-3DE27F763DBF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B7EF78F7-BC15-8641-87EB-AE3B11DBAC0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0DE5E07-FEE3-3946-8A90-08340A3EDB8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3F3D5C92-57BE-764E-954A-16F6DB3EFA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E8C4EF37-EA07-3C4A-B416-3EC5119C5E4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9E3EF6C4-29C5-9D40-86BE-C65B1E49B01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>
            <a:extLst>
              <a:ext uri="{FF2B5EF4-FFF2-40B4-BE49-F238E27FC236}">
                <a16:creationId xmlns:a16="http://schemas.microsoft.com/office/drawing/2014/main" id="{A4D57E43-BBE4-3F4F-8A89-E42BFF528E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>
            <a:extLst>
              <a:ext uri="{FF2B5EF4-FFF2-40B4-BE49-F238E27FC236}">
                <a16:creationId xmlns:a16="http://schemas.microsoft.com/office/drawing/2014/main" id="{A2BB6503-E07A-4A45-9AFC-EFF9D3EEDC9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4" name="Rectangle 3">
            <a:extLst>
              <a:ext uri="{FF2B5EF4-FFF2-40B4-BE49-F238E27FC236}">
                <a16:creationId xmlns:a16="http://schemas.microsoft.com/office/drawing/2014/main" id="{68E1ED10-7A32-A44C-88E6-EB72166639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5">
            <a:extLst>
              <a:ext uri="{FF2B5EF4-FFF2-40B4-BE49-F238E27FC236}">
                <a16:creationId xmlns:a16="http://schemas.microsoft.com/office/drawing/2014/main" id="{660790ED-57B6-6A47-8AA3-C2CF698A42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FD18E73A-7C3F-7446-A7B0-4128FF7317FB}" type="slidenum">
              <a:rPr lang="en-US" altLang="en-US" sz="1000">
                <a:latin typeface="Times New Roman" panose="02020603050405020304" pitchFamily="18" charset="0"/>
              </a:rPr>
              <a:pPr/>
              <a:t>4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DDE4A752-34C1-A745-B298-E7C8F4D4836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FC84E7E-8164-1A42-B2BE-3964D6B8AF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5">
            <a:extLst>
              <a:ext uri="{FF2B5EF4-FFF2-40B4-BE49-F238E27FC236}">
                <a16:creationId xmlns:a16="http://schemas.microsoft.com/office/drawing/2014/main" id="{B5822EE3-820F-EF47-8545-B19DF81E93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45DE56B9-184F-184E-BC54-4219FAEA1504}" type="slidenum">
              <a:rPr lang="en-US" altLang="en-US" sz="1000">
                <a:latin typeface="Times New Roman" panose="02020603050405020304" pitchFamily="18" charset="0"/>
              </a:rPr>
              <a:pPr/>
              <a:t>5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A513837E-E975-EC41-B853-38FB4EE891E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76B0517-2DD6-8748-A1E5-BC401F0FED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AAA9C6BB-6A6E-C648-ABB2-1A56879D09F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C520E00C-D63A-D04F-AB54-068B238DA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>
            <a:extLst>
              <a:ext uri="{FF2B5EF4-FFF2-40B4-BE49-F238E27FC236}">
                <a16:creationId xmlns:a16="http://schemas.microsoft.com/office/drawing/2014/main" id="{2CAE72F9-0B33-8A46-862D-8B9058B11F6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6" name="Notes Placeholder 2">
            <a:extLst>
              <a:ext uri="{FF2B5EF4-FFF2-40B4-BE49-F238E27FC236}">
                <a16:creationId xmlns:a16="http://schemas.microsoft.com/office/drawing/2014/main" id="{AF343C7A-B6A2-7244-979F-9A4E87D1A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1987" name="Slide Number Placeholder 3">
            <a:extLst>
              <a:ext uri="{FF2B5EF4-FFF2-40B4-BE49-F238E27FC236}">
                <a16:creationId xmlns:a16="http://schemas.microsoft.com/office/drawing/2014/main" id="{B4994343-5E70-1849-AA9F-0B27F592C7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3AB686E3-F5D7-A545-B7B7-D0B0044275E0}" type="slidenum">
              <a:rPr lang="en-US" altLang="en-US" sz="1200">
                <a:latin typeface="Times New Roman" panose="02020603050405020304" pitchFamily="18" charset="0"/>
              </a:rPr>
              <a:pPr/>
              <a:t>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381382A-AC0F-2B47-8AAA-2DD991063DD6}"/>
              </a:ext>
            </a:extLst>
          </p:cNvPr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0050B142-DEB2-4249-8742-F3AFB9D3527A}"/>
              </a:ext>
            </a:extLst>
          </p:cNvPr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800"/>
            </a:lvl1pPr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98450" y="457200"/>
            <a:ext cx="8229600" cy="8001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67CEE1-6606-3245-BBF5-2C0980D6E6B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14977FF5-0CBF-4B47-9BD2-3021239DFA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5DB652A6-C238-F149-9D8A-0683ABE9B1E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2723526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5D0F401-823F-DE40-8C63-AECE7295EE3E}"/>
              </a:ext>
            </a:extLst>
          </p:cNvPr>
          <p:cNvSpPr txBox="1">
            <a:spLocks/>
          </p:cNvSpPr>
          <p:nvPr userDrawn="1"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D3BB3AB-5EF2-2643-AB80-D38907661E35}"/>
              </a:ext>
            </a:extLst>
          </p:cNvPr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98450" y="457200"/>
            <a:ext cx="8229600" cy="800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DA10AC-BC14-1342-BC42-49031B4A288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44A2C9D7-93E7-0048-A331-32AD5B44B2D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C60A4DDC-3938-5E46-B28F-4DABA8C95C1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386007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BFEB50B-3027-2F42-8D6F-3351374C6450}"/>
              </a:ext>
            </a:extLst>
          </p:cNvPr>
          <p:cNvSpPr txBox="1">
            <a:spLocks/>
          </p:cNvSpPr>
          <p:nvPr userDrawn="1"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8393BCE-B596-7740-A1DB-7E073313B6FB}"/>
              </a:ext>
            </a:extLst>
          </p:cNvPr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98450" y="1752600"/>
            <a:ext cx="398780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01A784B-3E1E-6A40-9AE5-FA84375C98C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64747CEA-FC20-4C40-9231-DAF6CCCE23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CA0867D-25C4-CC4B-94B5-FD147B72D93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47152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1F5CB2E-8C99-6D4F-99A9-F35D28A83963}"/>
              </a:ext>
            </a:extLst>
          </p:cNvPr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9250" y="1835151"/>
            <a:ext cx="8426450" cy="4291012"/>
          </a:xfrm>
          <a:prstGeom prst="rect">
            <a:avLst/>
          </a:prstGeom>
        </p:spPr>
        <p:txBody>
          <a:bodyPr vert="horz"/>
          <a:lstStyle>
            <a:lvl1pPr marL="2286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1pPr>
            <a:lvl2pPr marL="6858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2pPr>
            <a:lvl3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3pPr>
            <a:lvl4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4pPr>
            <a:lvl5pPr marL="21717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037D0-209F-464A-B27F-E9E6765C2D1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00346357-1071-B24E-8DFD-B9B6054D7DA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F767089-61F5-DF40-B7FE-E56C97A285E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3275700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6CA10ACD-6774-CA48-A7BC-583A0831D552}"/>
              </a:ext>
            </a:extLst>
          </p:cNvPr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336800"/>
            <a:ext cx="8462962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82F84C-70F6-8E4F-86C5-83071D17E0C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C1F03E6B-F8C8-0541-8DBC-50DDC11B8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6E55E3B3-5E37-C34B-8B67-AFAE013F31B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727483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6FCE4C3D-61D4-9C4C-8FB5-C53039AA5AD3}"/>
              </a:ext>
            </a:extLst>
          </p:cNvPr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952750"/>
            <a:ext cx="5122862" cy="314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5721350" y="1733550"/>
            <a:ext cx="3100386" cy="436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E796302-267F-BB43-B39F-7731BC0C5CF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8CD0469A-C649-ED46-A60F-342D66C8785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E49705A3-C905-7A48-A17E-E49C5816AEA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2734720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40F3C-B0E2-3340-ACE5-2FE7699083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313231"/>
                </a:solidFill>
              </a:defRPr>
            </a:lvl1pPr>
          </a:lstStyle>
          <a:p>
            <a:fld id="{2F0407F7-8F9E-8A46-8221-042686BF6304}" type="datetimeFigureOut">
              <a:rPr lang="en-US" altLang="en-US"/>
              <a:pPr/>
              <a:t>10/3/19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8F5E2-0FF6-5542-8CEB-683AF9A92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40EBF-5C5B-8A4D-A0F4-FDC9B0E9B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A65A2-9274-5048-B658-E49065485C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03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1451"/>
            <a:ext cx="8229600" cy="3305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5pPr>
              <a:defRPr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775295"/>
            <a:ext cx="8229600" cy="42624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8296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9FF463-A5D4-CD4E-A6FE-348B22D2DAD2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29EC5AE-4626-6B44-B8F6-7F6BD67864C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prstClr val="white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65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D987338-EEE8-BC4A-9734-823A9F963969}"/>
              </a:ext>
            </a:extLst>
          </p:cNvPr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16467E4-5BDA-E344-A762-9AFD2FCF667E}"/>
              </a:ext>
            </a:extLst>
          </p:cNvPr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98450" y="1752600"/>
            <a:ext cx="398780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800"/>
            </a:lvl1pPr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CC7855D-81A9-8741-AC14-8E714D8D182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3AD08F53-FCC3-BF4A-98B4-92111FAB0CF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455B84A8-79C3-5C43-8968-612123E56DE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35855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2A24CCB2-ECC4-3043-956F-DA0BFC79CBA7}"/>
              </a:ext>
            </a:extLst>
          </p:cNvPr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9250" y="1835151"/>
            <a:ext cx="8426450" cy="4291012"/>
          </a:xfrm>
          <a:prstGeom prst="rect">
            <a:avLst/>
          </a:prstGeom>
        </p:spPr>
        <p:txBody>
          <a:bodyPr vert="horz"/>
          <a:lstStyle>
            <a:lvl1pPr marL="2286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2400">
                <a:latin typeface="Neue Regular"/>
                <a:cs typeface="Neue Regular"/>
              </a:defRPr>
            </a:lvl1pPr>
            <a:lvl2pPr marL="6858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2000">
                <a:latin typeface="Neue Regular"/>
                <a:cs typeface="Neue Regular"/>
              </a:defRPr>
            </a:lvl2pPr>
            <a:lvl3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2000">
                <a:latin typeface="Neue Regular"/>
                <a:cs typeface="Neue Regular"/>
              </a:defRPr>
            </a:lvl3pPr>
            <a:lvl4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4pPr>
            <a:lvl5pPr marL="21717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8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A966C-83EC-3A4D-BE87-F95C86F9A5D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2D57FAEC-BA60-A24A-8FA0-1D5F8A65081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3E36148A-8049-084E-84A7-9FA390646EA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268770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397FF68E-5F79-B74F-8A31-F1E80E5425E3}"/>
              </a:ext>
            </a:extLst>
          </p:cNvPr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336800"/>
            <a:ext cx="8462962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287CFC7-9BBF-FA41-99B8-693CDBB9A47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1F820302-A040-7E47-82DA-AE91EA30B0D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63238DDA-055B-E94C-AF65-D1545D9998E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623990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53204062-073F-DF47-8147-519DB2E12125}"/>
              </a:ext>
            </a:extLst>
          </p:cNvPr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952750"/>
            <a:ext cx="5122862" cy="314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5721350" y="1733550"/>
            <a:ext cx="3100386" cy="436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193D9FB-3FBF-9349-B87C-EAD42241629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32028D88-EC68-AF4D-923D-8C651EEB6FA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60270995-3873-6C46-9E3E-7ADEC0BB05A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59807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77AD1-F4F3-8344-8DCE-1DFB9D2E05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5C0C2-B9F2-1B44-8EC3-6AC901E11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753B5-F6D3-794C-9999-425135787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5DFB6-308A-5644-B05B-540794F732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9426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4FBBCDE-C039-E444-9421-ED79E4669E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943350" y="6305550"/>
            <a:ext cx="3717925" cy="258763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E3006-C98F-A34D-8A0E-C4DBBE08960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C708F62F-0B33-EB48-84C1-53CE4F19050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>
                <a:solidFill>
                  <a:schemeClr val="bg1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schemeClr val="bg1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47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91072D-1F7B-024C-ACC6-73B31AA491C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4DC4E34-3064-B944-9E02-1C8FE17AC01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prstClr val="white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56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45E785E0-A3CC-6C48-937F-4AC5459E514F}"/>
              </a:ext>
            </a:extLst>
          </p:cNvPr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20483" name="Title Placeholder 15">
            <a:extLst>
              <a:ext uri="{FF2B5EF4-FFF2-40B4-BE49-F238E27FC236}">
                <a16:creationId xmlns:a16="http://schemas.microsoft.com/office/drawing/2014/main" id="{6C9F5BC0-9BA3-B844-807A-E08AAEDCA4A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9845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pic>
        <p:nvPicPr>
          <p:cNvPr id="20484" name="Picture 1">
            <a:extLst>
              <a:ext uri="{FF2B5EF4-FFF2-40B4-BE49-F238E27FC236}">
                <a16:creationId xmlns:a16="http://schemas.microsoft.com/office/drawing/2014/main" id="{3C20CBA5-8F6B-C64C-9D6B-7378CDB9485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23013"/>
            <a:ext cx="8496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3B7575A-3138-8841-9A6F-19AFA227F3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0" y="6600825"/>
            <a:ext cx="439738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0000"/>
                </a:solidFill>
                <a:latin typeface="Neue Regular" pitchFamily="6" charset="0"/>
              </a:defRPr>
            </a:lvl1pPr>
          </a:lstStyle>
          <a:p>
            <a:fld id="{FCCB0F87-305D-D34F-B497-F6B6737A49E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F4181382-952A-9947-BD4A-FAC0608600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29500" y="6600825"/>
            <a:ext cx="1098550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latin typeface="Neue Regular" charset="0"/>
                <a:ea typeface="ＭＳ Ｐゴシック" charset="0"/>
                <a:cs typeface="Neue Regular" charset="0"/>
              </a:defRPr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6D860CD9-E48E-2845-83F0-193D427956B6}"/>
              </a:ext>
            </a:extLst>
          </p:cNvPr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9" r:id="rId1"/>
    <p:sldLayoutId id="2147484100" r:id="rId2"/>
    <p:sldLayoutId id="2147484101" r:id="rId3"/>
    <p:sldLayoutId id="2147484102" r:id="rId4"/>
    <p:sldLayoutId id="2147484103" r:id="rId5"/>
    <p:sldLayoutId id="2147484104" r:id="rId6"/>
    <p:sldLayoutId id="2147484105" r:id="rId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E82E21"/>
          </a:solidFill>
          <a:latin typeface="Neue Display Black"/>
          <a:ea typeface="ＭＳ Ｐゴシック" pitchFamily="-65" charset="-128"/>
          <a:cs typeface="Neue Display Black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0" algn="l" defTabSz="457200" rtl="0" fontAlgn="base">
        <a:lnSpc>
          <a:spcPts val="5200"/>
        </a:lnSpc>
        <a:spcBef>
          <a:spcPct val="0"/>
        </a:spcBef>
        <a:spcAft>
          <a:spcPts val="600"/>
        </a:spcAft>
        <a:defRPr sz="4000" kern="1200">
          <a:solidFill>
            <a:schemeClr val="tx1"/>
          </a:solidFill>
          <a:latin typeface="Neue Light"/>
          <a:ea typeface="ＭＳ Ｐゴシック" charset="0"/>
          <a:cs typeface="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8419C-EAC0-C744-8EFE-DF6A404B2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pitchFamily="6" charset="0"/>
              </a:defRPr>
            </a:lvl1pPr>
          </a:lstStyle>
          <a:p>
            <a:fld id="{5F45EE52-59F8-1B40-A6DD-C175BEC0FE42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1507" name="Picture 4" descr="TNS_Logo3_Large_White.eps">
            <a:extLst>
              <a:ext uri="{FF2B5EF4-FFF2-40B4-BE49-F238E27FC236}">
                <a16:creationId xmlns:a16="http://schemas.microsoft.com/office/drawing/2014/main" id="{A08F1E88-0A1F-AF43-A9B7-EAB769FB6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6" r:id="rId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D20CC-FE96-B040-8A20-22DD1BB85E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pitchFamily="6" charset="0"/>
              </a:defRPr>
            </a:lvl1pPr>
          </a:lstStyle>
          <a:p>
            <a:fld id="{AA6D067D-2657-1D44-B50C-97790AE1C4A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2531" name="Picture 4" descr="TNS_Logo3_Large_White.eps">
            <a:extLst>
              <a:ext uri="{FF2B5EF4-FFF2-40B4-BE49-F238E27FC236}">
                <a16:creationId xmlns:a16="http://schemas.microsoft.com/office/drawing/2014/main" id="{A8F801A5-3F55-FA4F-BD38-1369050B84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79CD9419-A2F8-E448-B0E7-16D31917EFB4}"/>
              </a:ext>
            </a:extLst>
          </p:cNvPr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23555" name="Title Placeholder 15">
            <a:extLst>
              <a:ext uri="{FF2B5EF4-FFF2-40B4-BE49-F238E27FC236}">
                <a16:creationId xmlns:a16="http://schemas.microsoft.com/office/drawing/2014/main" id="{E88DCE00-A7BC-1E49-BFBF-1164876A696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9845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pic>
        <p:nvPicPr>
          <p:cNvPr id="23556" name="Picture 1">
            <a:extLst>
              <a:ext uri="{FF2B5EF4-FFF2-40B4-BE49-F238E27FC236}">
                <a16:creationId xmlns:a16="http://schemas.microsoft.com/office/drawing/2014/main" id="{DFC8054F-865F-5841-BD4D-524031EA1B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23013"/>
            <a:ext cx="8496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D4B45DE-C290-2347-95B3-767190DD2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0" y="6600825"/>
            <a:ext cx="439738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0000"/>
                </a:solidFill>
                <a:latin typeface="Neue Regular" pitchFamily="6" charset="0"/>
              </a:defRPr>
            </a:lvl1pPr>
          </a:lstStyle>
          <a:p>
            <a:fld id="{F1217696-4A40-DA40-A55C-4D8F00C80E8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3E268475-2857-8C47-9A4E-26D0344D83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29500" y="6600825"/>
            <a:ext cx="1098550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313231"/>
                </a:solidFill>
                <a:latin typeface="Neue Regular" charset="0"/>
                <a:ea typeface="ＭＳ Ｐゴシック" charset="0"/>
                <a:cs typeface="Neue Regular" charset="0"/>
              </a:defRPr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F441E259-60F2-6F43-B6E0-120D8567F182}"/>
              </a:ext>
            </a:extLst>
          </p:cNvPr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10" r:id="rId3"/>
    <p:sldLayoutId id="2147484111" r:id="rId4"/>
    <p:sldLayoutId id="2147484112" r:id="rId5"/>
    <p:sldLayoutId id="2147484113" r:id="rId6"/>
    <p:sldLayoutId id="2147484114" r:id="rId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4600" kern="1200">
          <a:solidFill>
            <a:srgbClr val="E82E21"/>
          </a:solidFill>
          <a:latin typeface="Neue Display Black"/>
          <a:ea typeface="ＭＳ Ｐゴシック" pitchFamily="-65" charset="-128"/>
          <a:cs typeface="Neue Display Black"/>
        </a:defRPr>
      </a:lvl1pPr>
      <a:lvl2pPr algn="l" defTabSz="457200" rtl="0" fontAlgn="base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2pPr>
      <a:lvl3pPr algn="l" defTabSz="457200" rtl="0" fontAlgn="base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3pPr>
      <a:lvl4pPr algn="l" defTabSz="457200" rtl="0" fontAlgn="base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4pPr>
      <a:lvl5pPr algn="l" defTabSz="457200" rtl="0" fontAlgn="base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0" algn="l" defTabSz="457200" rtl="0" fontAlgn="base">
        <a:lnSpc>
          <a:spcPts val="5200"/>
        </a:lnSpc>
        <a:spcBef>
          <a:spcPct val="0"/>
        </a:spcBef>
        <a:spcAft>
          <a:spcPts val="600"/>
        </a:spcAft>
        <a:defRPr sz="4000" kern="1200">
          <a:solidFill>
            <a:schemeClr val="tx1"/>
          </a:solidFill>
          <a:latin typeface="Neue Light"/>
          <a:ea typeface="ＭＳ Ｐゴシック" charset="0"/>
          <a:cs typeface="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32766-2818-6F42-B926-B25897C2C3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pitchFamily="6" charset="0"/>
              </a:defRPr>
            </a:lvl1pPr>
          </a:lstStyle>
          <a:p>
            <a:fld id="{4ED3A591-29B3-A44D-9CB6-8DDEB8A1387B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4579" name="Picture 4" descr="TNS_Logo3_Large_White.eps">
            <a:extLst>
              <a:ext uri="{FF2B5EF4-FFF2-40B4-BE49-F238E27FC236}">
                <a16:creationId xmlns:a16="http://schemas.microsoft.com/office/drawing/2014/main" id="{BE863B73-6A72-AB47-862A-91583D2A09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B72305F-C1DC-6A47-8C72-D68DD110393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cs typeface="+mj-cs"/>
              </a:rPr>
              <a:t>What Is Strategy?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CF23784-DC60-404A-B119-A733CAF91AA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55039933-61AE-C742-82FE-26F6FF50E9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Neue Display Black" pitchFamily="6" charset="0"/>
                <a:ea typeface="ＭＳ Ｐゴシック" panose="020B0600070205080204" pitchFamily="34" charset="-128"/>
              </a:rPr>
              <a:t>Profit Is Important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68BE8961-B4BA-9747-B50C-9DFF65645E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Profit is the key to a successful strategy, not growth.</a:t>
            </a:r>
          </a:p>
          <a:p>
            <a:pPr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Compromises and inconsistencies in the pursuit of growth will erode the competitive advantage of a company.</a:t>
            </a:r>
          </a:p>
          <a:p>
            <a:pPr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Keep an eye on profitable growth.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>
            <a:extLst>
              <a:ext uri="{FF2B5EF4-FFF2-40B4-BE49-F238E27FC236}">
                <a16:creationId xmlns:a16="http://schemas.microsoft.com/office/drawing/2014/main" id="{A864F952-DA75-0047-8DBA-B1B474807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latin typeface="Tahom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146" name="Content Placeholder 2">
            <a:extLst>
              <a:ext uri="{FF2B5EF4-FFF2-40B4-BE49-F238E27FC236}">
                <a16:creationId xmlns:a16="http://schemas.microsoft.com/office/drawing/2014/main" id="{77FA4EE2-A7FF-984E-AC22-64E38F28F17A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2800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“</a:t>
            </a:r>
            <a:r>
              <a:rPr lang="en-US" altLang="ja-JP" sz="2800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Strategic thinking is the art of outdoing an adversary, knowing that the adversary is trying to do the same to you.</a:t>
            </a:r>
            <a:r>
              <a:rPr lang="ja-JP" altLang="en-US" sz="2800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”</a:t>
            </a:r>
            <a:endParaRPr lang="en-US" altLang="ja-JP" sz="2800">
              <a:latin typeface="Tahoma" panose="020B0604030504040204" pitchFamily="34" charset="0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endParaRPr lang="en-US" altLang="en-US">
              <a:latin typeface="Tahoma" panose="020B0604030504040204" pitchFamily="34" charset="0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A04E5C47-9AA2-004A-8108-B1C1D08BC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Neue Display Black" pitchFamily="6" charset="0"/>
                <a:ea typeface="ＭＳ Ｐゴシック" panose="020B0600070205080204" pitchFamily="34" charset="-128"/>
              </a:rPr>
              <a:t>Strategy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E3A78A3B-40CD-4544-9642-E01C525282C2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Strategy is </a:t>
            </a:r>
            <a:r>
              <a:rPr lang="en-US" altLang="en-US" sz="2800" i="1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planning</a:t>
            </a:r>
            <a:r>
              <a:rPr lang="en-US" altLang="en-US" sz="2800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that allows you to </a:t>
            </a:r>
            <a:r>
              <a:rPr lang="en-US" altLang="en-US" sz="2800" i="1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delight your customers.</a:t>
            </a:r>
          </a:p>
          <a:p>
            <a:r>
              <a:rPr lang="en-US" altLang="en-US" sz="2800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Strategy is about getting customers and keeping them.</a:t>
            </a:r>
          </a:p>
          <a:p>
            <a:pPr lvl="1"/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Drucker: </a:t>
            </a:r>
            <a:r>
              <a:rPr lang="ja-JP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latin typeface="Tahoma" panose="020B0604030504040204" pitchFamily="34" charset="0"/>
                <a:ea typeface="ＭＳ Ｐゴシック" panose="020B0600070205080204" pitchFamily="34" charset="-128"/>
              </a:rPr>
              <a:t>The purpose of a business is to create a customer.</a:t>
            </a:r>
            <a:r>
              <a:rPr lang="ja-JP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”</a:t>
            </a:r>
            <a:endParaRPr lang="en-US" altLang="ja-JP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lvl="2"/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Product first, not profits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DF27A7FB-80D4-004D-97CC-CAB9FE1FED5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 lIns="92075" tIns="46037" rIns="92075" bIns="46037" anchor="b"/>
          <a:lstStyle/>
          <a:p>
            <a:r>
              <a:rPr lang="en-US" altLang="en-US">
                <a:latin typeface="Neue Display Black" pitchFamily="6" charset="0"/>
                <a:ea typeface="ＭＳ Ｐゴシック" panose="020B0600070205080204" pitchFamily="34" charset="-128"/>
              </a:rPr>
              <a:t>What Is the Purpose of Your Business?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0775F565-0FB1-984A-82AA-7CA52A6318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To </a:t>
            </a:r>
            <a:r>
              <a:rPr lang="ja-JP" altLang="en-US" sz="2800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“</a:t>
            </a:r>
            <a:r>
              <a:rPr lang="en-US" altLang="ja-JP" sz="2800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create a customer</a:t>
            </a:r>
            <a:r>
              <a:rPr lang="ja-JP" altLang="en-US" sz="2800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”</a:t>
            </a:r>
            <a:r>
              <a:rPr lang="en-US" altLang="ja-JP" sz="2800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Peter Drucker</a:t>
            </a:r>
          </a:p>
          <a:p>
            <a:r>
              <a:rPr lang="ja-JP" altLang="en-US" sz="2800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“</a:t>
            </a:r>
            <a:r>
              <a:rPr lang="en-US" altLang="ja-JP" sz="2800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To bring our audience and advertisers together</a:t>
            </a:r>
            <a:r>
              <a:rPr lang="ja-JP" altLang="en-US" sz="2800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”</a:t>
            </a:r>
            <a:r>
              <a:rPr lang="en-US" altLang="ja-JP" sz="2800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- KOMC/KRZK, Branson, MO</a:t>
            </a:r>
          </a:p>
          <a:p>
            <a:r>
              <a:rPr lang="ja-JP" altLang="en-US" sz="2800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“</a:t>
            </a:r>
            <a:r>
              <a:rPr lang="en-US" altLang="ja-JP" sz="2800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To help people sell more Fords,</a:t>
            </a:r>
            <a:r>
              <a:rPr lang="ja-JP" altLang="en-US" sz="2800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”</a:t>
            </a:r>
            <a:r>
              <a:rPr lang="en-US" altLang="ja-JP" sz="2800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Lowry Mays, former CEO Clear Channel Communications (iHeart Media)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>
            <a:extLst>
              <a:ext uri="{FF2B5EF4-FFF2-40B4-BE49-F238E27FC236}">
                <a16:creationId xmlns:a16="http://schemas.microsoft.com/office/drawing/2014/main" id="{637DFF1D-E4BC-EB47-A611-6DC620181C5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 lIns="92075" tIns="46037" rIns="92075" bIns="46037" anchor="b"/>
          <a:lstStyle/>
          <a:p>
            <a:r>
              <a:rPr lang="en-US" altLang="en-US">
                <a:latin typeface="Neue Display Black" pitchFamily="6" charset="0"/>
                <a:ea typeface="ＭＳ Ｐゴシック" panose="020B0600070205080204" pitchFamily="34" charset="-128"/>
              </a:rPr>
              <a:t>What Are Proper Media Company Sales Goals?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6827498-92AC-FD46-9A33-74FD5A795F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229600" cy="4525963"/>
          </a:xfrm>
        </p:spPr>
        <p:txBody>
          <a:bodyPr lIns="92075" tIns="46037" rIns="92075" bIns="46037"/>
          <a:lstStyle/>
          <a:p>
            <a:pPr marL="514350" indent="-457200">
              <a:buSzPct val="75000"/>
              <a:buFontTx/>
              <a:buAutoNum type="arabicPeriod"/>
              <a:defRPr/>
            </a:pPr>
            <a:r>
              <a:rPr lang="en-US" sz="2400" dirty="0">
                <a:latin typeface="Tahoma" charset="0"/>
                <a:ea typeface="MS PGothic" charset="0"/>
                <a:cs typeface="MS PGothic" charset="0"/>
              </a:rPr>
              <a:t>To get results for customers</a:t>
            </a:r>
          </a:p>
          <a:p>
            <a:pPr marL="514350" indent="-457200">
              <a:buSzPct val="75000"/>
              <a:buFontTx/>
              <a:buAutoNum type="arabicPeriod"/>
              <a:defRPr/>
            </a:pPr>
            <a:r>
              <a:rPr lang="en-US" sz="2400" dirty="0">
                <a:latin typeface="Tahoma" charset="0"/>
                <a:ea typeface="MS PGothic" charset="0"/>
                <a:cs typeface="MS PGothic" charset="0"/>
              </a:rPr>
              <a:t>To develop new business</a:t>
            </a:r>
          </a:p>
          <a:p>
            <a:pPr marL="514350" indent="-457200">
              <a:buSzPct val="75000"/>
              <a:buFontTx/>
              <a:buAutoNum type="arabicPeriod"/>
              <a:defRPr/>
            </a:pPr>
            <a:r>
              <a:rPr lang="en-US" sz="2400" dirty="0">
                <a:latin typeface="Tahoma" charset="0"/>
                <a:ea typeface="MS PGothic" charset="0"/>
                <a:cs typeface="MS PGothic" charset="0"/>
              </a:rPr>
              <a:t>To retain and</a:t>
            </a:r>
            <a:r>
              <a:rPr lang="en-US" sz="2400" i="1" dirty="0">
                <a:latin typeface="Tahoma" charset="0"/>
                <a:ea typeface="MS PGothic" charset="0"/>
                <a:cs typeface="MS PGothic" charset="0"/>
              </a:rPr>
              <a:t> increase </a:t>
            </a:r>
            <a:r>
              <a:rPr lang="en-US" sz="2400" dirty="0">
                <a:latin typeface="Tahoma" charset="0"/>
                <a:ea typeface="MS PGothic" charset="0"/>
                <a:cs typeface="MS PGothic" charset="0"/>
              </a:rPr>
              <a:t>current business</a:t>
            </a:r>
          </a:p>
          <a:p>
            <a:pPr lvl="1">
              <a:buSzPct val="75000"/>
              <a:buFont typeface="Arial" charset="0"/>
              <a:buChar char="–"/>
              <a:defRPr/>
            </a:pPr>
            <a:r>
              <a:rPr lang="en-US" sz="2000" dirty="0">
                <a:latin typeface="Tahoma" charset="0"/>
                <a:ea typeface="MS PGothic" charset="0"/>
                <a:cs typeface="MS PGothic" charset="0"/>
              </a:rPr>
              <a:t>Presell</a:t>
            </a:r>
          </a:p>
          <a:p>
            <a:pPr lvl="1">
              <a:buSzPct val="75000"/>
              <a:buFont typeface="Arial" charset="0"/>
              <a:buChar char="–"/>
              <a:defRPr/>
            </a:pPr>
            <a:r>
              <a:rPr lang="en-US" sz="2000" dirty="0">
                <a:latin typeface="Tahoma" charset="0"/>
                <a:ea typeface="MS PGothic" charset="0"/>
                <a:cs typeface="MS PGothic" charset="0"/>
              </a:rPr>
              <a:t>Upsell</a:t>
            </a:r>
          </a:p>
          <a:p>
            <a:pPr marL="514350" indent="-457200">
              <a:buSzPct val="75000"/>
              <a:buFontTx/>
              <a:buAutoNum type="arabicPeriod"/>
              <a:defRPr/>
            </a:pPr>
            <a:r>
              <a:rPr lang="en-US" sz="2400" dirty="0">
                <a:latin typeface="Tahoma" charset="0"/>
                <a:ea typeface="MS PGothic" charset="0"/>
                <a:cs typeface="MS PGothic" charset="0"/>
              </a:rPr>
              <a:t>To delight customers</a:t>
            </a:r>
          </a:p>
          <a:p>
            <a:pPr lvl="1">
              <a:buSzPct val="75000"/>
              <a:buFont typeface="Arial" charset="0"/>
              <a:buChar char="–"/>
              <a:defRPr/>
            </a:pPr>
            <a:r>
              <a:rPr lang="en-US" sz="2000" dirty="0">
                <a:latin typeface="Tahoma" charset="0"/>
                <a:ea typeface="MS PGothic" charset="0"/>
                <a:cs typeface="MS PGothic" charset="0"/>
              </a:rPr>
              <a:t>Teach (give insights)</a:t>
            </a:r>
          </a:p>
          <a:p>
            <a:pPr lvl="1">
              <a:buSzPct val="75000"/>
              <a:buFont typeface="Arial" charset="0"/>
              <a:buChar char="–"/>
              <a:defRPr/>
            </a:pPr>
            <a:r>
              <a:rPr lang="en-US" sz="2000" dirty="0">
                <a:latin typeface="Tahoma" charset="0"/>
                <a:ea typeface="MS PGothic" charset="0"/>
                <a:cs typeface="MS PGothic" charset="0"/>
              </a:rPr>
              <a:t>Tailor</a:t>
            </a:r>
          </a:p>
          <a:p>
            <a:pPr marL="457200" indent="-457200">
              <a:buSzPct val="75000"/>
              <a:buFont typeface="+mj-lt"/>
              <a:buAutoNum type="arabicPeriod"/>
              <a:defRPr/>
            </a:pPr>
            <a:r>
              <a:rPr lang="en-US" sz="2400" dirty="0">
                <a:latin typeface="Tahoma" charset="0"/>
                <a:ea typeface="MS PGothic" charset="0"/>
                <a:cs typeface="MS PGothic" charset="0"/>
              </a:rPr>
              <a:t>Not one size fits all</a:t>
            </a:r>
          </a:p>
          <a:p>
            <a:pPr lvl="1">
              <a:buSzPct val="75000"/>
              <a:buFont typeface="Arial" charset="0"/>
              <a:buChar char="–"/>
              <a:defRPr/>
            </a:pPr>
            <a:r>
              <a:rPr lang="en-US" sz="2000" dirty="0">
                <a:latin typeface="Tahoma" charset="0"/>
                <a:ea typeface="MS PGothic" charset="0"/>
                <a:cs typeface="MS PGothic" charset="0"/>
              </a:rPr>
              <a:t>Easy to buy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3504D338-4BB9-674D-9F55-AC702D122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Neue Display Black" pitchFamily="6" charset="0"/>
                <a:ea typeface="ＭＳ Ｐゴシック" panose="020B0600070205080204" pitchFamily="34" charset="-128"/>
              </a:rPr>
              <a:t>Strategy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57BA1A6F-E53D-C447-B775-2E49690AC25D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The </a:t>
            </a:r>
            <a:r>
              <a:rPr lang="en-US" altLang="en-US" sz="2400" i="1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process </a:t>
            </a:r>
            <a:r>
              <a:rPr lang="en-US" altLang="en-US" sz="2400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of strategy includes</a:t>
            </a:r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:</a:t>
            </a:r>
          </a:p>
          <a:p>
            <a:pPr lvl="1"/>
            <a:r>
              <a:rPr lang="en-US" altLang="en-US" sz="2000">
                <a:latin typeface="Tahoma" panose="020B0604030504040204" pitchFamily="34" charset="0"/>
                <a:ea typeface="ＭＳ Ｐゴシック" panose="020B0600070205080204" pitchFamily="34" charset="-128"/>
              </a:rPr>
              <a:t>Analysis (Big Data)</a:t>
            </a:r>
          </a:p>
          <a:p>
            <a:pPr lvl="1"/>
            <a:r>
              <a:rPr lang="en-US" altLang="en-US" sz="2000">
                <a:latin typeface="Tahoma" panose="020B0604030504040204" pitchFamily="34" charset="0"/>
                <a:ea typeface="ＭＳ Ｐゴシック" panose="020B0600070205080204" pitchFamily="34" charset="-128"/>
              </a:rPr>
              <a:t>Formulation (Ideas)</a:t>
            </a:r>
          </a:p>
          <a:p>
            <a:pPr lvl="1"/>
            <a:r>
              <a:rPr lang="en-US" altLang="en-US" sz="2000">
                <a:latin typeface="Tahoma" panose="020B0604030504040204" pitchFamily="34" charset="0"/>
                <a:ea typeface="ＭＳ Ｐゴシック" panose="020B0600070205080204" pitchFamily="34" charset="-128"/>
              </a:rPr>
              <a:t>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>
            <a:extLst>
              <a:ext uri="{FF2B5EF4-FFF2-40B4-BE49-F238E27FC236}">
                <a16:creationId xmlns:a16="http://schemas.microsoft.com/office/drawing/2014/main" id="{3CDA62DF-6F26-0741-A112-4A18C81DD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Neue Display Black" pitchFamily="6" charset="0"/>
                <a:ea typeface="ＭＳ Ｐゴシック" panose="020B0600070205080204" pitchFamily="34" charset="-128"/>
              </a:rPr>
              <a:t>Strategic Planning and Analysis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9F00017E-62DA-F740-9285-FED32633426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Planning how to delight customers requires these steps:</a:t>
            </a:r>
          </a:p>
          <a:p>
            <a:pPr lvl="1"/>
            <a:r>
              <a:rPr lang="en-US" altLang="en-US" sz="2000">
                <a:latin typeface="Tahoma" panose="020B0604030504040204" pitchFamily="34" charset="0"/>
                <a:ea typeface="ＭＳ Ｐゴシック" panose="020B0600070205080204" pitchFamily="34" charset="-128"/>
              </a:rPr>
              <a:t>Scanning the overall environment</a:t>
            </a:r>
          </a:p>
          <a:p>
            <a:pPr lvl="1"/>
            <a:r>
              <a:rPr lang="en-US" altLang="en-US" sz="2000">
                <a:latin typeface="Tahoma" panose="020B0604030504040204" pitchFamily="34" charset="0"/>
                <a:ea typeface="ＭＳ Ｐゴシック" panose="020B0600070205080204" pitchFamily="34" charset="-128"/>
              </a:rPr>
              <a:t>Scanning and researching the industry environment</a:t>
            </a:r>
          </a:p>
          <a:p>
            <a:pPr lvl="1"/>
            <a:r>
              <a:rPr lang="en-US" altLang="en-US" sz="2000">
                <a:latin typeface="Tahoma" panose="020B0604030504040204" pitchFamily="34" charset="0"/>
                <a:ea typeface="ＭＳ Ｐゴシック" panose="020B0600070205080204" pitchFamily="34" charset="-128"/>
              </a:rPr>
              <a:t>Researching direct competitors</a:t>
            </a:r>
          </a:p>
          <a:p>
            <a:pPr lvl="1"/>
            <a:r>
              <a:rPr lang="en-US" altLang="en-US" sz="2000">
                <a:latin typeface="Tahoma" panose="020B0604030504040204" pitchFamily="34" charset="0"/>
                <a:ea typeface="ＭＳ Ｐゴシック" panose="020B0600070205080204" pitchFamily="34" charset="-128"/>
              </a:rPr>
              <a:t>Researching your organization's skills and resources</a:t>
            </a:r>
          </a:p>
          <a:p>
            <a:pPr lvl="1"/>
            <a:r>
              <a:rPr lang="en-US" altLang="en-US" sz="2000">
                <a:latin typeface="Tahoma" panose="020B0604030504040204" pitchFamily="34" charset="0"/>
                <a:ea typeface="ＭＳ Ｐゴシック" panose="020B0600070205080204" pitchFamily="34" charset="-128"/>
              </a:rPr>
              <a:t>Analyzing current strategy</a:t>
            </a:r>
          </a:p>
          <a:p>
            <a:pPr lvl="1"/>
            <a:r>
              <a:rPr lang="en-US" altLang="en-US" sz="2000">
                <a:latin typeface="Tahoma" panose="020B0604030504040204" pitchFamily="34" charset="0"/>
                <a:ea typeface="ＭＳ Ｐゴシック" panose="020B0600070205080204" pitchFamily="34" charset="-128"/>
              </a:rPr>
              <a:t>And, most important, knowing what will delight your customers before they know it</a:t>
            </a:r>
          </a:p>
          <a:p>
            <a:r>
              <a:rPr lang="en-US" altLang="en-US" sz="2400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All require Big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359B53C2-E035-3444-ADB0-ACF1B56E4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latin typeface="Neue Display Black" pitchFamily="6" charset="0"/>
                <a:ea typeface="ＭＳ Ｐゴシック" panose="020B0600070205080204" pitchFamily="34" charset="-128"/>
              </a:rPr>
              <a:t>Operational Effectiveness Is Not Strategy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93AA1294-F028-054B-B294-9CAB3DA48A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62000" y="1524000"/>
            <a:ext cx="7772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altLang="en-US" sz="2400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Operational effectiveness is necessary to compete but not sufficient to win.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A company can outperform others and win only if it can establish a difference that it can sustain</a:t>
            </a:r>
            <a:r>
              <a:rPr lang="en-US" altLang="en-US" sz="2400">
                <a:solidFill>
                  <a:srgbClr val="FFFF00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</a:t>
            </a:r>
            <a:r>
              <a:rPr lang="en-US" altLang="en-US" sz="2400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– a differential competitive advantage.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latin typeface="Tahoma" panose="020B0604030504040204" pitchFamily="34" charset="0"/>
                <a:ea typeface="ＭＳ Ｐゴシック" panose="020B0600070205080204" pitchFamily="34" charset="-128"/>
              </a:rPr>
              <a:t>In the past barriers to entry were the primary competitive advantage.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latin typeface="Tahoma" panose="020B0604030504040204" pitchFamily="34" charset="0"/>
                <a:ea typeface="ＭＳ Ｐゴシック" panose="020B0600070205080204" pitchFamily="34" charset="-128"/>
              </a:rPr>
              <a:t>Now, it's better products and service – delighting customers. 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Operational effectiveness means doing things </a:t>
            </a:r>
            <a:r>
              <a:rPr lang="en-US" altLang="en-US" sz="2400" i="1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better </a:t>
            </a:r>
            <a:r>
              <a:rPr lang="en-US" altLang="en-US" sz="2400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than competitors, strategic positioning means doing things </a:t>
            </a:r>
            <a:r>
              <a:rPr lang="en-US" altLang="en-US" sz="2400" i="1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different </a:t>
            </a:r>
            <a:r>
              <a:rPr lang="en-US" altLang="en-US" sz="2400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from competitors and having better products and service</a:t>
            </a:r>
            <a:r>
              <a:rPr lang="en-US" altLang="en-US" sz="2600">
                <a:latin typeface="Tahom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17CFF2D-E30E-A34B-9774-67780B2120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Determining Strategy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25CE543-2957-4842-8EFB-7CB8A900B9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3100" dirty="0">
                <a:latin typeface="Tahoma" charset="0"/>
              </a:rPr>
              <a:t>To determine strategy, answer the following questions: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600" dirty="0">
                <a:latin typeface="Tahoma" charset="0"/>
                <a:cs typeface="Tahoma" charset="0"/>
              </a:rPr>
              <a:t>Which of our products/services are the most distinctive?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600" dirty="0">
                <a:latin typeface="Tahoma" charset="0"/>
                <a:cs typeface="Tahoma" charset="0"/>
              </a:rPr>
              <a:t>Which of our products/services are the most profitable?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600" dirty="0">
                <a:latin typeface="Tahoma" charset="0"/>
                <a:cs typeface="Tahoma" charset="0"/>
              </a:rPr>
              <a:t>Which of our customers are the most satisfied?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600" dirty="0">
                <a:latin typeface="Tahoma" charset="0"/>
                <a:cs typeface="Tahoma" charset="0"/>
              </a:rPr>
              <a:t>Which customers, channels, or purchase occasions are most profitable?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600" dirty="0">
                <a:latin typeface="Tahoma" charset="0"/>
                <a:cs typeface="Tahoma" charset="0"/>
              </a:rPr>
              <a:t>Which of the activities in our value chain are the most different and effective. 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600" dirty="0">
                <a:latin typeface="Tahoma" charset="0"/>
                <a:cs typeface="Tahoma" charset="0"/>
              </a:rPr>
              <a:t>How can we make everything better? Now!</a:t>
            </a:r>
          </a:p>
          <a:p>
            <a:pPr lvl="1">
              <a:buFont typeface="Arial" charset="0"/>
              <a:buChar char="–"/>
              <a:defRPr/>
            </a:pPr>
            <a:endParaRPr lang="en-US" dirty="0">
              <a:latin typeface="Tahoma" charset="0"/>
              <a:cs typeface="Tahoma" charset="0"/>
            </a:endParaRPr>
          </a:p>
          <a:p>
            <a:pPr lvl="1">
              <a:buFont typeface="Arial" charset="0"/>
              <a:buChar char="–"/>
              <a:defRPr/>
            </a:pPr>
            <a:endParaRPr lang="en-US" dirty="0">
              <a:latin typeface="Tahoma" charset="0"/>
              <a:cs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qbeats">
      <a:dk1>
        <a:srgbClr val="313231"/>
      </a:dk1>
      <a:lt1>
        <a:srgbClr val="FFFFFE"/>
      </a:lt1>
      <a:dk2>
        <a:srgbClr val="313231"/>
      </a:dk2>
      <a:lt2>
        <a:srgbClr val="FFFFFE"/>
      </a:lt2>
      <a:accent1>
        <a:srgbClr val="F44A31"/>
      </a:accent1>
      <a:accent2>
        <a:srgbClr val="F44A31"/>
      </a:accent2>
      <a:accent3>
        <a:srgbClr val="F44A31"/>
      </a:accent3>
      <a:accent4>
        <a:srgbClr val="F44A31"/>
      </a:accent4>
      <a:accent5>
        <a:srgbClr val="F44A31"/>
      </a:accent5>
      <a:accent6>
        <a:srgbClr val="F44A31"/>
      </a:accent6>
      <a:hlink>
        <a:srgbClr val="F44A31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Office Theme">
  <a:themeElements>
    <a:clrScheme name="qbeats">
      <a:dk1>
        <a:srgbClr val="313231"/>
      </a:dk1>
      <a:lt1>
        <a:srgbClr val="FFFFFE"/>
      </a:lt1>
      <a:dk2>
        <a:srgbClr val="313231"/>
      </a:dk2>
      <a:lt2>
        <a:srgbClr val="FFFFFE"/>
      </a:lt2>
      <a:accent1>
        <a:srgbClr val="F44A31"/>
      </a:accent1>
      <a:accent2>
        <a:srgbClr val="F44A31"/>
      </a:accent2>
      <a:accent3>
        <a:srgbClr val="F44A31"/>
      </a:accent3>
      <a:accent4>
        <a:srgbClr val="F44A31"/>
      </a:accent4>
      <a:accent5>
        <a:srgbClr val="F44A31"/>
      </a:accent5>
      <a:accent6>
        <a:srgbClr val="F44A31"/>
      </a:accent6>
      <a:hlink>
        <a:srgbClr val="F44A31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TNS-Powerpoint_Template_New_Brand.potx</Template>
  <TotalTime>6771</TotalTime>
  <Words>446</Words>
  <Application>Microsoft Macintosh PowerPoint</Application>
  <PresentationFormat>On-screen Show (4:3)</PresentationFormat>
  <Paragraphs>57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26" baseType="lpstr">
      <vt:lpstr>Tahoma</vt:lpstr>
      <vt:lpstr>ＭＳ Ｐゴシック</vt:lpstr>
      <vt:lpstr>Arial</vt:lpstr>
      <vt:lpstr>Neue Display Black</vt:lpstr>
      <vt:lpstr>Calibri</vt:lpstr>
      <vt:lpstr>Neue Light</vt:lpstr>
      <vt:lpstr>Times New Roman</vt:lpstr>
      <vt:lpstr>Neue Bold</vt:lpstr>
      <vt:lpstr>Neue Regular</vt:lpstr>
      <vt:lpstr>Wingdings</vt:lpstr>
      <vt:lpstr>ＭＳ Ｐゴシック</vt:lpstr>
      <vt:lpstr>1_Office Theme</vt:lpstr>
      <vt:lpstr>2_Office Theme</vt:lpstr>
      <vt:lpstr>3_Office Theme</vt:lpstr>
      <vt:lpstr>4_Office Theme</vt:lpstr>
      <vt:lpstr>7_Office Theme</vt:lpstr>
      <vt:lpstr>What Is Strategy?</vt:lpstr>
      <vt:lpstr>PowerPoint Presentation</vt:lpstr>
      <vt:lpstr>Strategy</vt:lpstr>
      <vt:lpstr>What Is the Purpose of Your Business?</vt:lpstr>
      <vt:lpstr>What Are Proper Media Company Sales Goals?</vt:lpstr>
      <vt:lpstr>Strategy</vt:lpstr>
      <vt:lpstr>Strategic Planning and Analysis</vt:lpstr>
      <vt:lpstr>Operational Effectiveness Is Not Strategy</vt:lpstr>
      <vt:lpstr>Determining Strategy</vt:lpstr>
      <vt:lpstr>Profit Is Important</vt:lpstr>
    </vt:vector>
  </TitlesOfParts>
  <Company>America Online,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Strategy?</dc:title>
  <dc:creator>Charles Warner</dc:creator>
  <cp:lastModifiedBy>Charles Warner</cp:lastModifiedBy>
  <cp:revision>50</cp:revision>
  <dcterms:created xsi:type="dcterms:W3CDTF">2010-01-18T03:16:16Z</dcterms:created>
  <dcterms:modified xsi:type="dcterms:W3CDTF">2019-10-04T03:08:09Z</dcterms:modified>
</cp:coreProperties>
</file>