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54" r:id="rId2"/>
    <p:sldMasterId id="2147483655" r:id="rId3"/>
    <p:sldMasterId id="2147483656" r:id="rId4"/>
  </p:sldMasterIdLst>
  <p:notesMasterIdLst>
    <p:notesMasterId r:id="rId12"/>
  </p:notesMasterIdLst>
  <p:handoutMasterIdLst>
    <p:handoutMasterId r:id="rId13"/>
  </p:handoutMasterIdLst>
  <p:sldIdLst>
    <p:sldId id="606" r:id="rId5"/>
    <p:sldId id="643" r:id="rId6"/>
    <p:sldId id="642" r:id="rId7"/>
    <p:sldId id="638" r:id="rId8"/>
    <p:sldId id="636" r:id="rId9"/>
    <p:sldId id="639" r:id="rId10"/>
    <p:sldId id="631" r:id="rId11"/>
  </p:sldIdLst>
  <p:sldSz cx="9144000" cy="6858000" type="screen4x3"/>
  <p:notesSz cx="7315200" cy="9601200"/>
  <p:defaultTextStyle>
    <a:defPPr>
      <a:defRPr lang="fr-FR"/>
    </a:defPPr>
    <a:lvl1pPr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1pPr>
    <a:lvl2pPr marL="4572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2pPr>
    <a:lvl3pPr marL="9144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3pPr>
    <a:lvl4pPr marL="13716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4pPr>
    <a:lvl5pPr marL="18288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5pPr>
    <a:lvl6pPr marL="2286000" algn="l" defTabSz="914400" rtl="0" eaLnBrk="1" latinLnBrk="0" hangingPunct="1">
      <a:defRPr sz="1400" b="1" u="sng" kern="1200">
        <a:solidFill>
          <a:srgbClr val="122A72"/>
        </a:solidFill>
        <a:latin typeface="Arial" charset="0"/>
        <a:ea typeface="+mn-ea"/>
        <a:cs typeface="+mn-cs"/>
      </a:defRPr>
    </a:lvl6pPr>
    <a:lvl7pPr marL="2743200" algn="l" defTabSz="914400" rtl="0" eaLnBrk="1" latinLnBrk="0" hangingPunct="1">
      <a:defRPr sz="1400" b="1" u="sng" kern="1200">
        <a:solidFill>
          <a:srgbClr val="122A72"/>
        </a:solidFill>
        <a:latin typeface="Arial" charset="0"/>
        <a:ea typeface="+mn-ea"/>
        <a:cs typeface="+mn-cs"/>
      </a:defRPr>
    </a:lvl7pPr>
    <a:lvl8pPr marL="3200400" algn="l" defTabSz="914400" rtl="0" eaLnBrk="1" latinLnBrk="0" hangingPunct="1">
      <a:defRPr sz="1400" b="1" u="sng" kern="1200">
        <a:solidFill>
          <a:srgbClr val="122A72"/>
        </a:solidFill>
        <a:latin typeface="Arial" charset="0"/>
        <a:ea typeface="+mn-ea"/>
        <a:cs typeface="+mn-cs"/>
      </a:defRPr>
    </a:lvl8pPr>
    <a:lvl9pPr marL="3657600" algn="l" defTabSz="914400" rtl="0" eaLnBrk="1" latinLnBrk="0" hangingPunct="1">
      <a:defRPr sz="1400" b="1" u="sng" kern="1200">
        <a:solidFill>
          <a:srgbClr val="122A7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98">
          <p15:clr>
            <a:srgbClr val="A4A3A4"/>
          </p15:clr>
        </p15:guide>
        <p15:guide id="3" orient="horz" pos="774">
          <p15:clr>
            <a:srgbClr val="A4A3A4"/>
          </p15:clr>
        </p15:guide>
        <p15:guide id="4" orient="horz" pos="2376">
          <p15:clr>
            <a:srgbClr val="A4A3A4"/>
          </p15:clr>
        </p15:guide>
        <p15:guide id="5" pos="2880">
          <p15:clr>
            <a:srgbClr val="A4A3A4"/>
          </p15:clr>
        </p15:guide>
        <p15:guide id="6" pos="5481">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202"/>
    <a:srgbClr val="F35F37"/>
    <a:srgbClr val="7F0519"/>
    <a:srgbClr val="7B3F09"/>
    <a:srgbClr val="B2B2B2"/>
    <a:srgbClr val="DDDDDD"/>
    <a:srgbClr val="12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67" autoAdjust="0"/>
    <p:restoredTop sz="97984" autoAdjust="0"/>
  </p:normalViewPr>
  <p:slideViewPr>
    <p:cSldViewPr snapToGrid="0">
      <p:cViewPr varScale="1">
        <p:scale>
          <a:sx n="112" d="100"/>
          <a:sy n="112" d="100"/>
        </p:scale>
        <p:origin x="1512" y="200"/>
      </p:cViewPr>
      <p:guideLst>
        <p:guide orient="horz" pos="2160"/>
        <p:guide orient="horz" pos="1098"/>
        <p:guide orient="horz" pos="774"/>
        <p:guide orient="horz" pos="2376"/>
        <p:guide pos="2880"/>
        <p:guide pos="5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1584" y="160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30F5-85E3-4347-952A-77649E2BE013}" type="doc">
      <dgm:prSet loTypeId="urn:microsoft.com/office/officeart/2005/8/layout/hChevron3" loCatId="process" qsTypeId="urn:microsoft.com/office/officeart/2005/8/quickstyle/simple5" qsCatId="simple" csTypeId="urn:microsoft.com/office/officeart/2005/8/colors/accent2_2" csCatId="accent2" phldr="1"/>
      <dgm:spPr/>
    </dgm:pt>
    <dgm:pt modelId="{EE00FB03-7393-4BFD-A371-A674224F9735}">
      <dgm:prSet phldrT="[Text]" custT="1"/>
      <dgm:spPr/>
      <dgm:t>
        <a:bodyPr/>
        <a:lstStyle/>
        <a:p>
          <a:r>
            <a:rPr lang="en-US" sz="1200" dirty="0"/>
            <a:t>Brief Provided</a:t>
          </a:r>
        </a:p>
        <a:p>
          <a:r>
            <a:rPr lang="en-US" sz="1200" dirty="0"/>
            <a:t>Friday 2/20</a:t>
          </a:r>
        </a:p>
      </dgm:t>
    </dgm:pt>
    <dgm:pt modelId="{B4F8A56E-3106-4550-AE44-41AD2D07C937}" type="parTrans" cxnId="{32BDE1F9-41CD-49C9-9B43-0F052CB516D3}">
      <dgm:prSet/>
      <dgm:spPr/>
      <dgm:t>
        <a:bodyPr/>
        <a:lstStyle/>
        <a:p>
          <a:endParaRPr lang="en-US" sz="1600"/>
        </a:p>
      </dgm:t>
    </dgm:pt>
    <dgm:pt modelId="{6F2DCC6C-BD85-404D-BD36-58CFD2EAD023}" type="sibTrans" cxnId="{32BDE1F9-41CD-49C9-9B43-0F052CB516D3}">
      <dgm:prSet/>
      <dgm:spPr/>
      <dgm:t>
        <a:bodyPr/>
        <a:lstStyle/>
        <a:p>
          <a:endParaRPr lang="en-US" sz="1600"/>
        </a:p>
      </dgm:t>
    </dgm:pt>
    <dgm:pt modelId="{D8DE0A86-04FB-4BD0-879B-BD435DCCB7EC}">
      <dgm:prSet phldrT="[Text]" custT="1"/>
      <dgm:spPr/>
      <dgm:t>
        <a:bodyPr/>
        <a:lstStyle/>
        <a:p>
          <a:r>
            <a:rPr lang="en-US" sz="1200" dirty="0"/>
            <a:t>Written Proposals Due to Media Agency</a:t>
          </a:r>
        </a:p>
        <a:p>
          <a:r>
            <a:rPr lang="en-US" sz="1200" dirty="0"/>
            <a:t>Wed 2/24</a:t>
          </a:r>
        </a:p>
      </dgm:t>
    </dgm:pt>
    <dgm:pt modelId="{515FD5DD-12FB-4183-B72A-CF6809886100}" type="parTrans" cxnId="{E63845D4-3B41-4323-89F2-05473F05B647}">
      <dgm:prSet/>
      <dgm:spPr/>
      <dgm:t>
        <a:bodyPr/>
        <a:lstStyle/>
        <a:p>
          <a:endParaRPr lang="en-US" sz="1600"/>
        </a:p>
      </dgm:t>
    </dgm:pt>
    <dgm:pt modelId="{2014033D-ACCE-4586-9814-BD10A7CE9D11}" type="sibTrans" cxnId="{E63845D4-3B41-4323-89F2-05473F05B647}">
      <dgm:prSet/>
      <dgm:spPr/>
      <dgm:t>
        <a:bodyPr/>
        <a:lstStyle/>
        <a:p>
          <a:endParaRPr lang="en-US" sz="1600"/>
        </a:p>
      </dgm:t>
    </dgm:pt>
    <dgm:pt modelId="{34C201C6-F8B0-4041-9879-8B0E9A7F88DA}">
      <dgm:prSet phldrT="[Text]" custT="1"/>
      <dgm:spPr/>
      <dgm:t>
        <a:bodyPr/>
        <a:lstStyle/>
        <a:p>
          <a:r>
            <a:rPr lang="en-US" sz="1200" dirty="0"/>
            <a:t>Media Agency to provide feedback to select partners</a:t>
          </a:r>
        </a:p>
        <a:p>
          <a:r>
            <a:rPr lang="en-US" sz="1200" dirty="0"/>
            <a:t>2/28</a:t>
          </a:r>
        </a:p>
      </dgm:t>
    </dgm:pt>
    <dgm:pt modelId="{E3EDA31F-4B74-4A63-8D0D-F5637DBA014B}" type="parTrans" cxnId="{05B4A727-B674-4EFD-8A98-581949E83604}">
      <dgm:prSet/>
      <dgm:spPr/>
      <dgm:t>
        <a:bodyPr/>
        <a:lstStyle/>
        <a:p>
          <a:endParaRPr lang="en-US" sz="1600"/>
        </a:p>
      </dgm:t>
    </dgm:pt>
    <dgm:pt modelId="{021AC816-14C4-49DA-934B-165F7C03FCDB}" type="sibTrans" cxnId="{05B4A727-B674-4EFD-8A98-581949E83604}">
      <dgm:prSet/>
      <dgm:spPr/>
      <dgm:t>
        <a:bodyPr/>
        <a:lstStyle/>
        <a:p>
          <a:endParaRPr lang="en-US" sz="1600"/>
        </a:p>
      </dgm:t>
    </dgm:pt>
    <dgm:pt modelId="{2C376E3B-C792-429B-93B4-4C7DB82E7447}">
      <dgm:prSet custT="1"/>
      <dgm:spPr/>
      <dgm:t>
        <a:bodyPr/>
        <a:lstStyle/>
        <a:p>
          <a:r>
            <a:rPr lang="en-US" sz="1200" dirty="0"/>
            <a:t>Final Presentations w/o 3/8</a:t>
          </a:r>
        </a:p>
      </dgm:t>
    </dgm:pt>
    <dgm:pt modelId="{6991351B-8610-42BF-AF6D-535C8E13A124}" type="parTrans" cxnId="{02023BA1-A731-4FEB-9FF1-C2D79402FA8A}">
      <dgm:prSet/>
      <dgm:spPr/>
      <dgm:t>
        <a:bodyPr/>
        <a:lstStyle/>
        <a:p>
          <a:endParaRPr lang="en-US"/>
        </a:p>
      </dgm:t>
    </dgm:pt>
    <dgm:pt modelId="{18162293-DC4D-42FF-B664-C76AB2C81E62}" type="sibTrans" cxnId="{02023BA1-A731-4FEB-9FF1-C2D79402FA8A}">
      <dgm:prSet/>
      <dgm:spPr/>
      <dgm:t>
        <a:bodyPr/>
        <a:lstStyle/>
        <a:p>
          <a:endParaRPr lang="en-US"/>
        </a:p>
      </dgm:t>
    </dgm:pt>
    <dgm:pt modelId="{9A24FE2F-7E2B-476A-B8A1-26915DEF24E9}" type="pres">
      <dgm:prSet presAssocID="{6F9230F5-85E3-4347-952A-77649E2BE013}" presName="Name0" presStyleCnt="0">
        <dgm:presLayoutVars>
          <dgm:dir/>
          <dgm:resizeHandles val="exact"/>
        </dgm:presLayoutVars>
      </dgm:prSet>
      <dgm:spPr/>
    </dgm:pt>
    <dgm:pt modelId="{D2518C41-2B69-48F5-AA4B-307EA61F4697}" type="pres">
      <dgm:prSet presAssocID="{EE00FB03-7393-4BFD-A371-A674224F9735}" presName="parTxOnly" presStyleLbl="node1" presStyleIdx="0" presStyleCnt="4">
        <dgm:presLayoutVars>
          <dgm:bulletEnabled val="1"/>
        </dgm:presLayoutVars>
      </dgm:prSet>
      <dgm:spPr/>
    </dgm:pt>
    <dgm:pt modelId="{A12231BB-1981-47EE-86E0-45F73A86454C}" type="pres">
      <dgm:prSet presAssocID="{6F2DCC6C-BD85-404D-BD36-58CFD2EAD023}" presName="parSpace" presStyleCnt="0"/>
      <dgm:spPr/>
    </dgm:pt>
    <dgm:pt modelId="{A76D0773-5029-47F4-848D-F73102556FD6}" type="pres">
      <dgm:prSet presAssocID="{D8DE0A86-04FB-4BD0-879B-BD435DCCB7EC}" presName="parTxOnly" presStyleLbl="node1" presStyleIdx="1" presStyleCnt="4">
        <dgm:presLayoutVars>
          <dgm:bulletEnabled val="1"/>
        </dgm:presLayoutVars>
      </dgm:prSet>
      <dgm:spPr/>
    </dgm:pt>
    <dgm:pt modelId="{69FFCE12-8735-4A98-94AA-0FEDA75C4445}" type="pres">
      <dgm:prSet presAssocID="{2014033D-ACCE-4586-9814-BD10A7CE9D11}" presName="parSpace" presStyleCnt="0"/>
      <dgm:spPr/>
    </dgm:pt>
    <dgm:pt modelId="{0F1E5200-6541-4B28-B96F-44AA942D0438}" type="pres">
      <dgm:prSet presAssocID="{34C201C6-F8B0-4041-9879-8B0E9A7F88DA}" presName="parTxOnly" presStyleLbl="node1" presStyleIdx="2" presStyleCnt="4" custLinFactNeighborY="1090">
        <dgm:presLayoutVars>
          <dgm:bulletEnabled val="1"/>
        </dgm:presLayoutVars>
      </dgm:prSet>
      <dgm:spPr/>
    </dgm:pt>
    <dgm:pt modelId="{EA07D246-BD0C-48F2-AD64-01FB78868972}" type="pres">
      <dgm:prSet presAssocID="{021AC816-14C4-49DA-934B-165F7C03FCDB}" presName="parSpace" presStyleCnt="0"/>
      <dgm:spPr/>
    </dgm:pt>
    <dgm:pt modelId="{91DEAE1D-2421-434A-914F-3CB98F264530}" type="pres">
      <dgm:prSet presAssocID="{2C376E3B-C792-429B-93B4-4C7DB82E7447}" presName="parTxOnly" presStyleLbl="node1" presStyleIdx="3" presStyleCnt="4">
        <dgm:presLayoutVars>
          <dgm:bulletEnabled val="1"/>
        </dgm:presLayoutVars>
      </dgm:prSet>
      <dgm:spPr/>
    </dgm:pt>
  </dgm:ptLst>
  <dgm:cxnLst>
    <dgm:cxn modelId="{366C820F-02E8-46F7-B3C3-1BAF1D415069}" type="presOf" srcId="{D8DE0A86-04FB-4BD0-879B-BD435DCCB7EC}" destId="{A76D0773-5029-47F4-848D-F73102556FD6}" srcOrd="0" destOrd="0" presId="urn:microsoft.com/office/officeart/2005/8/layout/hChevron3"/>
    <dgm:cxn modelId="{61931912-EF73-43C8-94E5-C54131BB82DE}" type="presOf" srcId="{34C201C6-F8B0-4041-9879-8B0E9A7F88DA}" destId="{0F1E5200-6541-4B28-B96F-44AA942D0438}" srcOrd="0" destOrd="0" presId="urn:microsoft.com/office/officeart/2005/8/layout/hChevron3"/>
    <dgm:cxn modelId="{5DDBC016-CFB2-47C5-9E1B-A8291891E205}" type="presOf" srcId="{2C376E3B-C792-429B-93B4-4C7DB82E7447}" destId="{91DEAE1D-2421-434A-914F-3CB98F264530}" srcOrd="0" destOrd="0" presId="urn:microsoft.com/office/officeart/2005/8/layout/hChevron3"/>
    <dgm:cxn modelId="{05B4A727-B674-4EFD-8A98-581949E83604}" srcId="{6F9230F5-85E3-4347-952A-77649E2BE013}" destId="{34C201C6-F8B0-4041-9879-8B0E9A7F88DA}" srcOrd="2" destOrd="0" parTransId="{E3EDA31F-4B74-4A63-8D0D-F5637DBA014B}" sibTransId="{021AC816-14C4-49DA-934B-165F7C03FCDB}"/>
    <dgm:cxn modelId="{EB2F1386-7C21-4E58-97DB-1827DD3877C5}" type="presOf" srcId="{6F9230F5-85E3-4347-952A-77649E2BE013}" destId="{9A24FE2F-7E2B-476A-B8A1-26915DEF24E9}" srcOrd="0" destOrd="0" presId="urn:microsoft.com/office/officeart/2005/8/layout/hChevron3"/>
    <dgm:cxn modelId="{02023BA1-A731-4FEB-9FF1-C2D79402FA8A}" srcId="{6F9230F5-85E3-4347-952A-77649E2BE013}" destId="{2C376E3B-C792-429B-93B4-4C7DB82E7447}" srcOrd="3" destOrd="0" parTransId="{6991351B-8610-42BF-AF6D-535C8E13A124}" sibTransId="{18162293-DC4D-42FF-B664-C76AB2C81E62}"/>
    <dgm:cxn modelId="{E63845D4-3B41-4323-89F2-05473F05B647}" srcId="{6F9230F5-85E3-4347-952A-77649E2BE013}" destId="{D8DE0A86-04FB-4BD0-879B-BD435DCCB7EC}" srcOrd="1" destOrd="0" parTransId="{515FD5DD-12FB-4183-B72A-CF6809886100}" sibTransId="{2014033D-ACCE-4586-9814-BD10A7CE9D11}"/>
    <dgm:cxn modelId="{32BDE1F9-41CD-49C9-9B43-0F052CB516D3}" srcId="{6F9230F5-85E3-4347-952A-77649E2BE013}" destId="{EE00FB03-7393-4BFD-A371-A674224F9735}" srcOrd="0" destOrd="0" parTransId="{B4F8A56E-3106-4550-AE44-41AD2D07C937}" sibTransId="{6F2DCC6C-BD85-404D-BD36-58CFD2EAD023}"/>
    <dgm:cxn modelId="{F84831FF-225E-4EB5-AF5B-19B9B0F9DDCF}" type="presOf" srcId="{EE00FB03-7393-4BFD-A371-A674224F9735}" destId="{D2518C41-2B69-48F5-AA4B-307EA61F4697}" srcOrd="0" destOrd="0" presId="urn:microsoft.com/office/officeart/2005/8/layout/hChevron3"/>
    <dgm:cxn modelId="{5141092B-9CA3-4C1D-85D8-F49956B78551}" type="presParOf" srcId="{9A24FE2F-7E2B-476A-B8A1-26915DEF24E9}" destId="{D2518C41-2B69-48F5-AA4B-307EA61F4697}" srcOrd="0" destOrd="0" presId="urn:microsoft.com/office/officeart/2005/8/layout/hChevron3"/>
    <dgm:cxn modelId="{96E61E60-E1EE-49BF-9171-BAB54BB4059F}" type="presParOf" srcId="{9A24FE2F-7E2B-476A-B8A1-26915DEF24E9}" destId="{A12231BB-1981-47EE-86E0-45F73A86454C}" srcOrd="1" destOrd="0" presId="urn:microsoft.com/office/officeart/2005/8/layout/hChevron3"/>
    <dgm:cxn modelId="{D4A003AF-E82B-401A-A152-023428CE40B6}" type="presParOf" srcId="{9A24FE2F-7E2B-476A-B8A1-26915DEF24E9}" destId="{A76D0773-5029-47F4-848D-F73102556FD6}" srcOrd="2" destOrd="0" presId="urn:microsoft.com/office/officeart/2005/8/layout/hChevron3"/>
    <dgm:cxn modelId="{78497157-1A73-4876-8238-02552BC213A9}" type="presParOf" srcId="{9A24FE2F-7E2B-476A-B8A1-26915DEF24E9}" destId="{69FFCE12-8735-4A98-94AA-0FEDA75C4445}" srcOrd="3" destOrd="0" presId="urn:microsoft.com/office/officeart/2005/8/layout/hChevron3"/>
    <dgm:cxn modelId="{4BF9394A-6795-4D45-A9C9-D938AA82897F}" type="presParOf" srcId="{9A24FE2F-7E2B-476A-B8A1-26915DEF24E9}" destId="{0F1E5200-6541-4B28-B96F-44AA942D0438}" srcOrd="4" destOrd="0" presId="urn:microsoft.com/office/officeart/2005/8/layout/hChevron3"/>
    <dgm:cxn modelId="{326C9A7B-AC42-4A82-B624-533224ACDED4}" type="presParOf" srcId="{9A24FE2F-7E2B-476A-B8A1-26915DEF24E9}" destId="{EA07D246-BD0C-48F2-AD64-01FB78868972}" srcOrd="5" destOrd="0" presId="urn:microsoft.com/office/officeart/2005/8/layout/hChevron3"/>
    <dgm:cxn modelId="{AC20E220-E724-4933-AFA0-BB465BB901BB}" type="presParOf" srcId="{9A24FE2F-7E2B-476A-B8A1-26915DEF24E9}" destId="{91DEAE1D-2421-434A-914F-3CB98F264530}"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18C41-2B69-48F5-AA4B-307EA61F4697}">
      <dsp:nvSpPr>
        <dsp:cNvPr id="0" name=""/>
        <dsp:cNvSpPr/>
      </dsp:nvSpPr>
      <dsp:spPr>
        <a:xfrm>
          <a:off x="2126" y="723024"/>
          <a:ext cx="2133864" cy="853545"/>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Brief Provided</a:t>
          </a:r>
        </a:p>
        <a:p>
          <a:pPr marL="0" lvl="0" indent="0" algn="ctr" defTabSz="533400">
            <a:lnSpc>
              <a:spcPct val="90000"/>
            </a:lnSpc>
            <a:spcBef>
              <a:spcPct val="0"/>
            </a:spcBef>
            <a:spcAft>
              <a:spcPct val="35000"/>
            </a:spcAft>
            <a:buNone/>
          </a:pPr>
          <a:r>
            <a:rPr lang="en-US" sz="1200" kern="1200" dirty="0"/>
            <a:t>Friday 2/20</a:t>
          </a:r>
        </a:p>
      </dsp:txBody>
      <dsp:txXfrm>
        <a:off x="2126" y="723024"/>
        <a:ext cx="2133864" cy="853545"/>
      </dsp:txXfrm>
    </dsp:sp>
    <dsp:sp modelId="{A76D0773-5029-47F4-848D-F73102556FD6}">
      <dsp:nvSpPr>
        <dsp:cNvPr id="0" name=""/>
        <dsp:cNvSpPr/>
      </dsp:nvSpPr>
      <dsp:spPr>
        <a:xfrm>
          <a:off x="1709218"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Written Proposals Due to Media Agency</a:t>
          </a:r>
        </a:p>
        <a:p>
          <a:pPr marL="0" lvl="0" indent="0" algn="ctr" defTabSz="533400">
            <a:lnSpc>
              <a:spcPct val="90000"/>
            </a:lnSpc>
            <a:spcBef>
              <a:spcPct val="0"/>
            </a:spcBef>
            <a:spcAft>
              <a:spcPct val="35000"/>
            </a:spcAft>
            <a:buNone/>
          </a:pPr>
          <a:r>
            <a:rPr lang="en-US" sz="1200" kern="1200" dirty="0"/>
            <a:t>Wed 2/24</a:t>
          </a:r>
        </a:p>
      </dsp:txBody>
      <dsp:txXfrm>
        <a:off x="1709218" y="723024"/>
        <a:ext cx="2133864" cy="853545"/>
      </dsp:txXfrm>
    </dsp:sp>
    <dsp:sp modelId="{0F1E5200-6541-4B28-B96F-44AA942D0438}">
      <dsp:nvSpPr>
        <dsp:cNvPr id="0" name=""/>
        <dsp:cNvSpPr/>
      </dsp:nvSpPr>
      <dsp:spPr>
        <a:xfrm>
          <a:off x="3416309" y="732328"/>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Media Agency to provide feedback to select partners</a:t>
          </a:r>
        </a:p>
        <a:p>
          <a:pPr marL="0" lvl="0" indent="0" algn="ctr" defTabSz="533400">
            <a:lnSpc>
              <a:spcPct val="90000"/>
            </a:lnSpc>
            <a:spcBef>
              <a:spcPct val="0"/>
            </a:spcBef>
            <a:spcAft>
              <a:spcPct val="35000"/>
            </a:spcAft>
            <a:buNone/>
          </a:pPr>
          <a:r>
            <a:rPr lang="en-US" sz="1200" kern="1200" dirty="0"/>
            <a:t>2/28</a:t>
          </a:r>
        </a:p>
      </dsp:txBody>
      <dsp:txXfrm>
        <a:off x="3416309" y="732328"/>
        <a:ext cx="2133864" cy="853545"/>
      </dsp:txXfrm>
    </dsp:sp>
    <dsp:sp modelId="{91DEAE1D-2421-434A-914F-3CB98F264530}">
      <dsp:nvSpPr>
        <dsp:cNvPr id="0" name=""/>
        <dsp:cNvSpPr/>
      </dsp:nvSpPr>
      <dsp:spPr>
        <a:xfrm>
          <a:off x="5123400"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Final Presentations w/o 3/8</a:t>
          </a:r>
        </a:p>
      </dsp:txBody>
      <dsp:txXfrm>
        <a:off x="5123400" y="723024"/>
        <a:ext cx="2133864" cy="8535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8196" name="Rectangle 4"/>
          <p:cNvSpPr>
            <a:spLocks noGrp="1" noChangeArrowheads="1"/>
          </p:cNvSpPr>
          <p:nvPr>
            <p:ph type="ftr" sz="quarter" idx="2"/>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7"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C87B3F43-3D3F-4C50-9BE6-F848A2972E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67" name="Rectangle 3"/>
          <p:cNvSpPr>
            <a:spLocks noGrp="1" noChangeArrowheads="1"/>
          </p:cNvSpPr>
          <p:nvPr>
            <p:ph type="dt"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92E8364D-B59D-4670-934B-15F9A36D1B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65200"/>
            <a:fld id="{F3A1AE1E-BFCD-4D7D-9216-CE4217B72D3F}" type="slidenum">
              <a:rPr lang="en-GB" smtClean="0"/>
              <a:pPr defTabSz="965200"/>
              <a:t>0</a:t>
            </a:fld>
            <a:endParaRPr lang="en-GB"/>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22A72"/>
        </a:solidFill>
        <a:effectLst/>
      </p:bgPr>
    </p:bg>
    <p:spTree>
      <p:nvGrpSpPr>
        <p:cNvPr id="1" name=""/>
        <p:cNvGrpSpPr/>
        <p:nvPr/>
      </p:nvGrpSpPr>
      <p:grpSpPr>
        <a:xfrm>
          <a:off x="0" y="0"/>
          <a:ext cx="0" cy="0"/>
          <a:chOff x="0" y="0"/>
          <a:chExt cx="0" cy="0"/>
        </a:xfrm>
      </p:grpSpPr>
      <p:pic>
        <p:nvPicPr>
          <p:cNvPr id="3" name="Picture 10"/>
          <p:cNvPicPr>
            <a:picLocks noChangeAspect="1" noChangeArrowheads="1"/>
          </p:cNvPicPr>
          <p:nvPr userDrawn="1"/>
        </p:nvPicPr>
        <p:blipFill>
          <a:blip r:embed="rId2" cstate="print"/>
          <a:srcRect/>
          <a:stretch>
            <a:fillRect/>
          </a:stretch>
        </p:blipFill>
        <p:spPr bwMode="auto">
          <a:xfrm>
            <a:off x="0" y="4452938"/>
            <a:ext cx="9145588" cy="2405062"/>
          </a:xfrm>
          <a:prstGeom prst="rect">
            <a:avLst/>
          </a:prstGeom>
          <a:noFill/>
          <a:ln w="9525">
            <a:noFill/>
            <a:miter lim="800000"/>
            <a:headEnd/>
            <a:tailEnd/>
          </a:ln>
        </p:spPr>
      </p:pic>
      <p:sp>
        <p:nvSpPr>
          <p:cNvPr id="3074" name="Rectangle 2"/>
          <p:cNvSpPr>
            <a:spLocks noGrp="1" noChangeArrowheads="1"/>
          </p:cNvSpPr>
          <p:nvPr>
            <p:ph type="ctrTitle"/>
          </p:nvPr>
        </p:nvSpPr>
        <p:spPr>
          <a:xfrm>
            <a:off x="1143000" y="1420813"/>
            <a:ext cx="7772400" cy="1654175"/>
          </a:xfrm>
        </p:spPr>
        <p:txBody>
          <a:bodyPr/>
          <a:lstStyle>
            <a:lvl1pPr algn="r">
              <a:defRPr sz="3200">
                <a:solidFill>
                  <a:schemeClr val="bg1"/>
                </a:solidFill>
              </a:defRPr>
            </a:lvl1pPr>
          </a:lstStyle>
          <a:p>
            <a:r>
              <a:rPr lang="fr-FR"/>
              <a:t>Cliquez et modifiez le titre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1DDAAB64-9358-48C6-AE27-17F669CD61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96850"/>
            <a:ext cx="2049463" cy="5899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196850"/>
            <a:ext cx="5999162" cy="5899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E7635DEB-F09C-48EB-B229-E7B16FC3763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75811"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75812" name="Rectangle 4"/>
          <p:cNvSpPr>
            <a:spLocks noGrp="1" noChangeArrowheads="1"/>
          </p:cNvSpPr>
          <p:nvPr>
            <p:ph type="subTitle" idx="1"/>
          </p:nvPr>
        </p:nvSpPr>
        <p:spPr>
          <a:xfrm>
            <a:off x="1371600" y="3886200"/>
            <a:ext cx="6400800" cy="1271588"/>
          </a:xfrm>
        </p:spPr>
        <p:txBody>
          <a:bodyPr/>
          <a:lstStyle>
            <a:lvl1pPr marL="0" indent="0" algn="ctr">
              <a:buFont typeface="Wingdings" pitchFamily="2" charset="2"/>
              <a:buNone/>
              <a:defRPr/>
            </a:lvl1pPr>
          </a:lstStyle>
          <a:p>
            <a:r>
              <a:rPr lang="en-US"/>
              <a:t>Click to edit Master subtitle style</a:t>
            </a:r>
          </a:p>
        </p:txBody>
      </p:sp>
      <p:sp>
        <p:nvSpPr>
          <p:cNvPr id="6" name="Rectangle 5"/>
          <p:cNvSpPr>
            <a:spLocks noGrp="1" noChangeArrowheads="1"/>
          </p:cNvSpPr>
          <p:nvPr>
            <p:ph type="sldNum" sz="quarter" idx="10"/>
          </p:nvPr>
        </p:nvSpPr>
        <p:spPr>
          <a:xfrm>
            <a:off x="6737350" y="5927725"/>
            <a:ext cx="2133600" cy="152400"/>
          </a:xfrm>
        </p:spPr>
        <p:txBody>
          <a:bodyPr/>
          <a:lstStyle>
            <a:lvl1pPr algn="r">
              <a:defRPr>
                <a:latin typeface="Arial" charset="0"/>
                <a:cs typeface="Arial" charset="0"/>
              </a:defRPr>
            </a:lvl1pPr>
          </a:lstStyle>
          <a:p>
            <a:pPr>
              <a:defRPr/>
            </a:pPr>
            <a:fld id="{386374D7-6460-4A48-A928-860BA69711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C3502C64-2FD3-4FC8-85FD-E24E5C66E8A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696CE-A250-4850-959C-6FF4C87CCE1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C8FF8-68A9-48C7-B9C3-75B381941D8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774D2-DFA4-4512-BEDA-0A7F6B8FEEB9}"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BFA630-7496-48DA-AA4D-06B3ACD4AED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B73B3F-7DA4-4F9F-8AF5-B1AC7216232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D4A4A7-E1D0-4DF2-9732-D7F6FC68DB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18EB83-AD1F-469F-9E63-3BB33631967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15838E-ECE3-4D21-976C-312B8B01FD7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F273F-9CC0-492A-9F03-5C6ADFB36B5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2DAF9-F856-4B5F-9F22-49ABBAD5F4A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B0A5C6-427E-4C9D-89CE-462848A9EA34}"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8B29A-E2D0-4A17-B385-F15416118E7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7E3BBD-E305-421B-9055-8C9CE7BEFC15}"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46422-105B-4A5C-8749-022DE0CEBE0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A4BFA-9AB0-4DE3-ABEC-951E7EACE74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EB9D3-747B-4D72-90A0-1E8DC3B273D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61CEBC-0101-488F-9735-6A225D844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1604963"/>
            <a:ext cx="4024312"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4963"/>
            <a:ext cx="4024313"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8A06E63F-6997-45D1-9E7F-64FA1E83C77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584BCA-B814-4760-A009-8788DBBC48C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06935F-6DC4-482E-97EC-5AE21166DA1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432391-BAC1-4286-8EB7-CEEE8BDB0DC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5E327-F3A6-4D57-B674-4726E16B9B4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CB664-39FA-4164-913C-941CA80EC1D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EE4B81-36C8-4AD4-9448-3C958C3ED7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0"/>
          </p:nvPr>
        </p:nvSpPr>
        <p:spPr>
          <a:ln/>
        </p:spPr>
        <p:txBody>
          <a:bodyPr/>
          <a:lstStyle>
            <a:lvl1pPr>
              <a:defRPr/>
            </a:lvl1pPr>
          </a:lstStyle>
          <a:p>
            <a:pPr>
              <a:defRPr/>
            </a:pPr>
            <a:fld id="{03921A63-7594-4830-A0EB-746F90FFDC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sldNum" sz="quarter" idx="10"/>
          </p:nvPr>
        </p:nvSpPr>
        <p:spPr>
          <a:ln/>
        </p:spPr>
        <p:txBody>
          <a:bodyPr/>
          <a:lstStyle>
            <a:lvl1pPr>
              <a:defRPr/>
            </a:lvl1pPr>
          </a:lstStyle>
          <a:p>
            <a:pPr>
              <a:defRPr/>
            </a:pPr>
            <a:fld id="{1AD022E8-784C-4B8A-B883-E710B958B6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F69F0C2C-3EB1-407A-95DC-D8182ED5AB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9302DDA-368D-43F6-B1BD-CC85CF2A9D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D907F11-F544-4D99-92AF-5269C24B71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cstate="print"/>
          <a:srcRect/>
          <a:stretch>
            <a:fillRect/>
          </a:stretch>
        </p:blipFill>
        <p:spPr bwMode="auto">
          <a:xfrm>
            <a:off x="0" y="4452938"/>
            <a:ext cx="9145588" cy="2405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1488" y="196850"/>
            <a:ext cx="82010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28" name="Rectangle 3"/>
          <p:cNvSpPr>
            <a:spLocks noGrp="1" noChangeArrowheads="1"/>
          </p:cNvSpPr>
          <p:nvPr>
            <p:ph type="body" idx="1"/>
          </p:nvPr>
        </p:nvSpPr>
        <p:spPr bwMode="auto">
          <a:xfrm>
            <a:off x="471488" y="1604963"/>
            <a:ext cx="8201025" cy="4491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endParaRPr lang="fr-FR"/>
          </a:p>
          <a:p>
            <a:pPr lvl="2"/>
            <a:endParaRPr lang="fr-FR"/>
          </a:p>
          <a:p>
            <a:pPr lvl="3"/>
            <a:endParaRPr lang="fr-FR"/>
          </a:p>
          <a:p>
            <a:pPr lvl="4"/>
            <a:endParaRPr lang="fr-FR"/>
          </a:p>
          <a:p>
            <a:pPr lvl="4"/>
            <a:endParaRPr lang="fr-FR"/>
          </a:p>
        </p:txBody>
      </p:sp>
      <p:sp>
        <p:nvSpPr>
          <p:cNvPr id="1032" name="Rectangle 8"/>
          <p:cNvSpPr>
            <a:spLocks noGrp="1" noChangeArrowheads="1"/>
          </p:cNvSpPr>
          <p:nvPr>
            <p:ph type="sldNum" sz="quarter" idx="4"/>
          </p:nvPr>
        </p:nvSpPr>
        <p:spPr bwMode="auto">
          <a:xfrm>
            <a:off x="8939213" y="6656388"/>
            <a:ext cx="204787" cy="201612"/>
          </a:xfrm>
          <a:prstGeom prst="rect">
            <a:avLst/>
          </a:prstGeom>
          <a:noFill/>
          <a:ln w="9525">
            <a:noFill/>
            <a:miter lim="800000"/>
            <a:headEnd/>
            <a:tailEnd/>
          </a:ln>
          <a:effectLst/>
        </p:spPr>
        <p:txBody>
          <a:bodyPr vert="horz" wrap="none" lIns="0" tIns="0" rIns="18288" bIns="18288" numCol="1" anchor="b" anchorCtr="0" compatLnSpc="1">
            <a:prstTxWarp prst="textNoShape">
              <a:avLst/>
            </a:prstTxWarp>
            <a:spAutoFit/>
          </a:bodyPr>
          <a:lstStyle>
            <a:lvl1pPr algn="r">
              <a:buFontTx/>
              <a:buNone/>
              <a:defRPr sz="1200" b="0" u="none">
                <a:solidFill>
                  <a:schemeClr val="tx1"/>
                </a:solidFill>
                <a:effectLst/>
                <a:cs typeface="Arial" charset="0"/>
              </a:defRPr>
            </a:lvl1pPr>
          </a:lstStyle>
          <a:p>
            <a:pPr>
              <a:defRPr/>
            </a:pPr>
            <a:fld id="{D05F7D1F-9954-4952-BD81-469BE54053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35"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 id="2147484736" r:id="rId12"/>
  </p:sldLayoutIdLst>
  <p:hf hdr="0" ftr="0" dt="0"/>
  <p:txStyles>
    <p:titleStyle>
      <a:lvl1pPr algn="l" rtl="0" eaLnBrk="0" fontAlgn="base" hangingPunct="0">
        <a:spcBef>
          <a:spcPct val="0"/>
        </a:spcBef>
        <a:spcAft>
          <a:spcPct val="0"/>
        </a:spcAft>
        <a:defRPr sz="3600" b="1">
          <a:solidFill>
            <a:srgbClr val="122A72"/>
          </a:solidFill>
          <a:latin typeface="+mj-lt"/>
          <a:ea typeface="+mj-ea"/>
          <a:cs typeface="+mj-cs"/>
        </a:defRPr>
      </a:lvl1pPr>
      <a:lvl2pPr algn="l" rtl="0" eaLnBrk="0" fontAlgn="base" hangingPunct="0">
        <a:spcBef>
          <a:spcPct val="0"/>
        </a:spcBef>
        <a:spcAft>
          <a:spcPct val="0"/>
        </a:spcAft>
        <a:defRPr sz="3600" b="1">
          <a:solidFill>
            <a:srgbClr val="122A72"/>
          </a:solidFill>
          <a:latin typeface="Arial" charset="0"/>
        </a:defRPr>
      </a:lvl2pPr>
      <a:lvl3pPr algn="l" rtl="0" eaLnBrk="0" fontAlgn="base" hangingPunct="0">
        <a:spcBef>
          <a:spcPct val="0"/>
        </a:spcBef>
        <a:spcAft>
          <a:spcPct val="0"/>
        </a:spcAft>
        <a:defRPr sz="3600" b="1">
          <a:solidFill>
            <a:srgbClr val="122A72"/>
          </a:solidFill>
          <a:latin typeface="Arial" charset="0"/>
        </a:defRPr>
      </a:lvl3pPr>
      <a:lvl4pPr algn="l" rtl="0" eaLnBrk="0" fontAlgn="base" hangingPunct="0">
        <a:spcBef>
          <a:spcPct val="0"/>
        </a:spcBef>
        <a:spcAft>
          <a:spcPct val="0"/>
        </a:spcAft>
        <a:defRPr sz="3600" b="1">
          <a:solidFill>
            <a:srgbClr val="122A72"/>
          </a:solidFill>
          <a:latin typeface="Arial" charset="0"/>
        </a:defRPr>
      </a:lvl4pPr>
      <a:lvl5pPr algn="l" rtl="0" eaLnBrk="0" fontAlgn="base" hangingPunct="0">
        <a:spcBef>
          <a:spcPct val="0"/>
        </a:spcBef>
        <a:spcAft>
          <a:spcPct val="0"/>
        </a:spcAft>
        <a:defRPr sz="3600" b="1">
          <a:solidFill>
            <a:srgbClr val="122A72"/>
          </a:solidFill>
          <a:latin typeface="Arial" charset="0"/>
        </a:defRPr>
      </a:lvl5pPr>
      <a:lvl6pPr marL="457200" algn="l" rtl="0" fontAlgn="base">
        <a:spcBef>
          <a:spcPct val="0"/>
        </a:spcBef>
        <a:spcAft>
          <a:spcPct val="0"/>
        </a:spcAft>
        <a:defRPr sz="3600" b="1">
          <a:solidFill>
            <a:srgbClr val="122A72"/>
          </a:solidFill>
          <a:latin typeface="Arial" charset="0"/>
        </a:defRPr>
      </a:lvl6pPr>
      <a:lvl7pPr marL="914400" algn="l" rtl="0" fontAlgn="base">
        <a:spcBef>
          <a:spcPct val="0"/>
        </a:spcBef>
        <a:spcAft>
          <a:spcPct val="0"/>
        </a:spcAft>
        <a:defRPr sz="3600" b="1">
          <a:solidFill>
            <a:srgbClr val="122A72"/>
          </a:solidFill>
          <a:latin typeface="Arial" charset="0"/>
        </a:defRPr>
      </a:lvl7pPr>
      <a:lvl8pPr marL="1371600" algn="l" rtl="0" fontAlgn="base">
        <a:spcBef>
          <a:spcPct val="0"/>
        </a:spcBef>
        <a:spcAft>
          <a:spcPct val="0"/>
        </a:spcAft>
        <a:defRPr sz="3600" b="1">
          <a:solidFill>
            <a:srgbClr val="122A72"/>
          </a:solidFill>
          <a:latin typeface="Arial" charset="0"/>
        </a:defRPr>
      </a:lvl8pPr>
      <a:lvl9pPr marL="1828800" algn="l" rtl="0" fontAlgn="base">
        <a:spcBef>
          <a:spcPct val="0"/>
        </a:spcBef>
        <a:spcAft>
          <a:spcPct val="0"/>
        </a:spcAft>
        <a:defRPr sz="3600" b="1">
          <a:solidFill>
            <a:srgbClr val="122A72"/>
          </a:solidFill>
          <a:latin typeface="Arial" charset="0"/>
        </a:defRPr>
      </a:lvl9pPr>
    </p:titleStyle>
    <p:bodyStyle>
      <a:lvl1pPr marL="342900" indent="-342900" algn="l" rtl="0" eaLnBrk="0" fontAlgn="base" hangingPunct="0">
        <a:spcBef>
          <a:spcPct val="20000"/>
        </a:spcBef>
        <a:spcAft>
          <a:spcPct val="0"/>
        </a:spcAft>
        <a:buChar char="•"/>
        <a:defRPr sz="2400">
          <a:solidFill>
            <a:srgbClr val="122A72"/>
          </a:solidFill>
          <a:latin typeface="+mn-lt"/>
          <a:ea typeface="+mn-ea"/>
          <a:cs typeface="+mn-cs"/>
        </a:defRPr>
      </a:lvl1pPr>
      <a:lvl2pPr marL="742950" indent="-285750" algn="l" rtl="0" eaLnBrk="0" fontAlgn="base" hangingPunct="0">
        <a:spcBef>
          <a:spcPct val="20000"/>
        </a:spcBef>
        <a:spcAft>
          <a:spcPct val="0"/>
        </a:spcAft>
        <a:buChar char="–"/>
        <a:defRPr sz="2400">
          <a:solidFill>
            <a:srgbClr val="122A72"/>
          </a:solidFill>
          <a:latin typeface="+mn-lt"/>
        </a:defRPr>
      </a:lvl2pPr>
      <a:lvl3pPr marL="1143000" indent="-228600" algn="l" rtl="0" eaLnBrk="0" fontAlgn="base" hangingPunct="0">
        <a:spcBef>
          <a:spcPct val="20000"/>
        </a:spcBef>
        <a:spcAft>
          <a:spcPct val="0"/>
        </a:spcAft>
        <a:buChar char="•"/>
        <a:defRPr sz="2400">
          <a:solidFill>
            <a:srgbClr val="122A72"/>
          </a:solidFill>
          <a:latin typeface="+mn-lt"/>
        </a:defRPr>
      </a:lvl3pPr>
      <a:lvl4pPr marL="1600200" indent="-228600" algn="l" rtl="0" eaLnBrk="0" fontAlgn="base" hangingPunct="0">
        <a:spcBef>
          <a:spcPct val="20000"/>
        </a:spcBef>
        <a:spcAft>
          <a:spcPct val="0"/>
        </a:spcAft>
        <a:buChar char="–"/>
        <a:defRPr sz="2000">
          <a:solidFill>
            <a:srgbClr val="122A72"/>
          </a:solidFill>
          <a:latin typeface="+mn-lt"/>
        </a:defRPr>
      </a:lvl4pPr>
      <a:lvl5pPr marL="2057400" indent="-228600" algn="l" rtl="0" eaLnBrk="0" fontAlgn="base" hangingPunct="0">
        <a:spcBef>
          <a:spcPct val="20000"/>
        </a:spcBef>
        <a:spcAft>
          <a:spcPct val="0"/>
        </a:spcAft>
        <a:buChar char="»"/>
        <a:defRPr sz="2000">
          <a:solidFill>
            <a:srgbClr val="122A72"/>
          </a:solidFill>
          <a:latin typeface="+mn-lt"/>
        </a:defRPr>
      </a:lvl5pPr>
      <a:lvl6pPr marL="2514600" indent="-228600" algn="l" rtl="0" fontAlgn="base">
        <a:spcBef>
          <a:spcPct val="20000"/>
        </a:spcBef>
        <a:spcAft>
          <a:spcPct val="0"/>
        </a:spcAft>
        <a:buChar char="»"/>
        <a:defRPr sz="2000">
          <a:solidFill>
            <a:srgbClr val="122A72"/>
          </a:solidFill>
          <a:latin typeface="+mn-lt"/>
        </a:defRPr>
      </a:lvl6pPr>
      <a:lvl7pPr marL="2971800" indent="-228600" algn="l" rtl="0" fontAlgn="base">
        <a:spcBef>
          <a:spcPct val="20000"/>
        </a:spcBef>
        <a:spcAft>
          <a:spcPct val="0"/>
        </a:spcAft>
        <a:buChar char="»"/>
        <a:defRPr sz="2000">
          <a:solidFill>
            <a:srgbClr val="122A72"/>
          </a:solidFill>
          <a:latin typeface="+mn-lt"/>
        </a:defRPr>
      </a:lvl7pPr>
      <a:lvl8pPr marL="3429000" indent="-228600" algn="l" rtl="0" fontAlgn="base">
        <a:spcBef>
          <a:spcPct val="20000"/>
        </a:spcBef>
        <a:spcAft>
          <a:spcPct val="0"/>
        </a:spcAft>
        <a:buChar char="»"/>
        <a:defRPr sz="2000">
          <a:solidFill>
            <a:srgbClr val="122A72"/>
          </a:solidFill>
          <a:latin typeface="+mn-lt"/>
        </a:defRPr>
      </a:lvl8pPr>
      <a:lvl9pPr marL="3886200" indent="-228600" algn="l" rtl="0" fontAlgn="base">
        <a:spcBef>
          <a:spcPct val="20000"/>
        </a:spcBef>
        <a:spcAft>
          <a:spcPct val="0"/>
        </a:spcAft>
        <a:buChar char="»"/>
        <a:defRPr sz="2000">
          <a:solidFill>
            <a:srgbClr val="122A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texture_logo"/>
          <p:cNvPicPr>
            <a:picLocks noChangeAspect="1" noChangeArrowheads="1"/>
          </p:cNvPicPr>
          <p:nvPr userDrawn="1"/>
        </p:nvPicPr>
        <p:blipFill>
          <a:blip r:embed="rId13" cstate="print"/>
          <a:srcRect l="39294" r="40118"/>
          <a:stretch>
            <a:fillRect/>
          </a:stretch>
        </p:blipFill>
        <p:spPr bwMode="auto">
          <a:xfrm>
            <a:off x="0" y="0"/>
            <a:ext cx="10906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705" r:id="rId4"/>
    <p:sldLayoutId id="2147484706" r:id="rId5"/>
    <p:sldLayoutId id="2147484707" r:id="rId6"/>
    <p:sldLayoutId id="2147484708" r:id="rId7"/>
    <p:sldLayoutId id="2147484709" r:id="rId8"/>
    <p:sldLayoutId id="2147484710" r:id="rId9"/>
    <p:sldLayoutId id="2147484711" r:id="rId10"/>
    <p:sldLayoutId id="21474847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7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467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467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A42D93E2-5EC2-43BB-8E46-9851DBBD10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82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1082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1082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39D6D98B-DEF2-436B-951C-5C3461026A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28" r:id="rId5"/>
    <p:sldLayoutId id="2147484729" r:id="rId6"/>
    <p:sldLayoutId id="2147484730" r:id="rId7"/>
    <p:sldLayoutId id="2147484731" r:id="rId8"/>
    <p:sldLayoutId id="2147484732" r:id="rId9"/>
    <p:sldLayoutId id="2147484733" r:id="rId10"/>
    <p:sldLayoutId id="214748473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ctrTitle"/>
          </p:nvPr>
        </p:nvSpPr>
        <p:spPr/>
        <p:txBody>
          <a:bodyPr/>
          <a:lstStyle/>
          <a:p>
            <a:pPr eaLnBrk="1" hangingPunct="1"/>
            <a:br>
              <a:rPr lang="en-US" sz="3200" dirty="0">
                <a:solidFill>
                  <a:srgbClr val="001D5E"/>
                </a:solidFill>
              </a:rPr>
            </a:br>
            <a:br>
              <a:rPr lang="en-US" sz="3200" dirty="0">
                <a:solidFill>
                  <a:srgbClr val="001D5E"/>
                </a:solidFill>
              </a:rPr>
            </a:br>
            <a:r>
              <a:rPr lang="en-US" dirty="0">
                <a:solidFill>
                  <a:srgbClr val="001D5E"/>
                </a:solidFill>
              </a:rPr>
              <a:t>Tire Client 2010</a:t>
            </a:r>
            <a:br>
              <a:rPr lang="en-US" dirty="0">
                <a:solidFill>
                  <a:srgbClr val="001D5E"/>
                </a:solidFill>
              </a:rPr>
            </a:br>
            <a:r>
              <a:rPr lang="en-US" dirty="0">
                <a:solidFill>
                  <a:srgbClr val="001D5E"/>
                </a:solidFill>
              </a:rPr>
              <a:t>Request For Proposal</a:t>
            </a:r>
            <a:br>
              <a:rPr lang="en-US" sz="2000" dirty="0">
                <a:solidFill>
                  <a:srgbClr val="001D5E"/>
                </a:solidFill>
              </a:rPr>
            </a:br>
            <a:br>
              <a:rPr lang="en-US" sz="2000" dirty="0">
                <a:solidFill>
                  <a:srgbClr val="001D5E"/>
                </a:solidFill>
              </a:rPr>
            </a:br>
            <a:br>
              <a:rPr lang="en-US" sz="1200" dirty="0">
                <a:solidFill>
                  <a:srgbClr val="001D5E"/>
                </a:solidFill>
              </a:rPr>
            </a:br>
            <a:br>
              <a:rPr lang="en-US" sz="1200" dirty="0">
                <a:solidFill>
                  <a:srgbClr val="001D5E"/>
                </a:solidFill>
              </a:rPr>
            </a:br>
            <a:r>
              <a:rPr lang="en-US" sz="1200" dirty="0">
                <a:solidFill>
                  <a:srgbClr val="001D5E"/>
                </a:solidFill>
              </a:rPr>
              <a:t>February  20th,  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39713" y="55563"/>
            <a:ext cx="8201025" cy="1143000"/>
          </a:xfrm>
        </p:spPr>
        <p:txBody>
          <a:bodyPr/>
          <a:lstStyle/>
          <a:p>
            <a:r>
              <a:rPr lang="en-US" sz="2800"/>
              <a:t>Background</a:t>
            </a:r>
          </a:p>
        </p:txBody>
      </p:sp>
      <p:sp>
        <p:nvSpPr>
          <p:cNvPr id="8195" name="Rectangle 3"/>
          <p:cNvSpPr>
            <a:spLocks noGrp="1" noChangeArrowheads="1"/>
          </p:cNvSpPr>
          <p:nvPr>
            <p:ph type="body" idx="4294967295"/>
          </p:nvPr>
        </p:nvSpPr>
        <p:spPr>
          <a:xfrm>
            <a:off x="471488" y="1101725"/>
            <a:ext cx="8201025" cy="4491038"/>
          </a:xfrm>
        </p:spPr>
        <p:txBody>
          <a:bodyPr/>
          <a:lstStyle/>
          <a:p>
            <a:pPr>
              <a:lnSpc>
                <a:spcPct val="80000"/>
              </a:lnSpc>
            </a:pPr>
            <a:r>
              <a:rPr lang="en-US" sz="1800" dirty="0"/>
              <a:t>2010 is a critical year for Tire Client. After a year of reduced media support, we want to accelerate gains in brand health metrics</a:t>
            </a:r>
          </a:p>
          <a:p>
            <a:pPr lvl="1">
              <a:lnSpc>
                <a:spcPct val="80000"/>
              </a:lnSpc>
            </a:pPr>
            <a:r>
              <a:rPr lang="en-US" sz="1600" dirty="0"/>
              <a:t>Brand Awareness, Consideration, Purchase Intent</a:t>
            </a:r>
          </a:p>
          <a:p>
            <a:pPr>
              <a:lnSpc>
                <a:spcPct val="80000"/>
              </a:lnSpc>
            </a:pPr>
            <a:endParaRPr lang="en-US" sz="1800" dirty="0"/>
          </a:p>
          <a:p>
            <a:pPr>
              <a:lnSpc>
                <a:spcPct val="80000"/>
              </a:lnSpc>
            </a:pPr>
            <a:r>
              <a:rPr lang="en-US" sz="1800" dirty="0"/>
              <a:t>While growth of Light Truck tires continues to surge, we are looking to grow consumer and industry perception of our Passenger Tires (which currently lags LT), but not at the expense of Light Truck</a:t>
            </a:r>
          </a:p>
          <a:p>
            <a:pPr>
              <a:lnSpc>
                <a:spcPct val="80000"/>
              </a:lnSpc>
            </a:pPr>
            <a:endParaRPr lang="en-US" sz="1800" dirty="0"/>
          </a:p>
          <a:p>
            <a:pPr>
              <a:lnSpc>
                <a:spcPct val="80000"/>
              </a:lnSpc>
            </a:pPr>
            <a:r>
              <a:rPr lang="en-US" sz="1800" dirty="0"/>
              <a:t>In order to achieve growth in 2010, Tire Client will be increasing media support for the brand behind a multimedia campaign ad campaign</a:t>
            </a:r>
          </a:p>
          <a:p>
            <a:pPr lvl="1">
              <a:lnSpc>
                <a:spcPct val="80000"/>
              </a:lnSpc>
            </a:pPr>
            <a:r>
              <a:rPr lang="en-US" sz="1600" dirty="0"/>
              <a:t>Including TV, Print and Online</a:t>
            </a:r>
            <a:endParaRPr lang="en-US" sz="1800" dirty="0"/>
          </a:p>
          <a:p>
            <a:pPr>
              <a:lnSpc>
                <a:spcPct val="80000"/>
              </a:lnSpc>
            </a:pPr>
            <a:endParaRPr lang="en-US" sz="1800" dirty="0"/>
          </a:p>
          <a:p>
            <a:pPr>
              <a:lnSpc>
                <a:spcPct val="80000"/>
              </a:lnSpc>
            </a:pPr>
            <a:r>
              <a:rPr lang="en-US" sz="1800" dirty="0"/>
              <a:t>As part of our efforts, we are reaching out to select key partners to assist us in developing media platforms to help us achieve our brand goals in 2010</a:t>
            </a:r>
          </a:p>
          <a:p>
            <a:pPr>
              <a:lnSpc>
                <a:spcPct val="80000"/>
              </a:lnSpc>
            </a:pPr>
            <a:endParaRPr lang="en-US" sz="1800" dirty="0"/>
          </a:p>
          <a:p>
            <a:pPr>
              <a:lnSpc>
                <a:spcPct val="80000"/>
              </a:lnSpc>
            </a:pPr>
            <a:r>
              <a:rPr lang="en-US" sz="1800" dirty="0"/>
              <a:t>The new Tire Client creative campaign will be launching in mid-late June, as such we would like to look at opportunities that are consistent with that time-period</a:t>
            </a:r>
          </a:p>
          <a:p>
            <a:pPr marL="742950" lvl="2" indent="-342900">
              <a:lnSpc>
                <a:spcPct val="80000"/>
              </a:lnSpc>
              <a:buFont typeface="Arial" charset="0"/>
              <a:buChar char="–"/>
            </a:pPr>
            <a:r>
              <a:rPr lang="en-US" sz="1600" dirty="0"/>
              <a:t>However proposals meet brand objectives with timing that is not consistent with launch timing will also be considered</a:t>
            </a:r>
            <a:endParaRPr lang="en-US" sz="1800" dirty="0"/>
          </a:p>
        </p:txBody>
      </p:sp>
      <p:sp>
        <p:nvSpPr>
          <p:cNvPr id="8196"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1DFC25D3-8995-4F6E-9092-BBA1132AA298}" type="slidenum">
              <a:rPr lang="en-US" b="0" u="none"/>
              <a:pPr algn="ctr">
                <a:buFont typeface="Wingdings" pitchFamily="2" charset="2"/>
                <a:buNone/>
              </a:pPr>
              <a:t>1</a:t>
            </a:fld>
            <a:endParaRPr lang="en-US" b="0" u="non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39713" y="55563"/>
            <a:ext cx="8201025" cy="1143000"/>
          </a:xfrm>
        </p:spPr>
        <p:txBody>
          <a:bodyPr/>
          <a:lstStyle/>
          <a:p>
            <a:r>
              <a:rPr lang="en-US" sz="2800"/>
              <a:t>Brand Positioning</a:t>
            </a:r>
          </a:p>
        </p:txBody>
      </p:sp>
      <p:sp>
        <p:nvSpPr>
          <p:cNvPr id="9219"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3D032246-4C48-4441-98E0-061DF62D31D6}" type="slidenum">
              <a:rPr lang="en-US" b="0" u="none"/>
              <a:pPr algn="ctr">
                <a:buFont typeface="Wingdings" pitchFamily="2" charset="2"/>
                <a:buNone/>
              </a:pPr>
              <a:t>2</a:t>
            </a:fld>
            <a:endParaRPr lang="en-US" b="0" u="none"/>
          </a:p>
        </p:txBody>
      </p:sp>
      <p:sp>
        <p:nvSpPr>
          <p:cNvPr id="5" name="Content Placeholder 2"/>
          <p:cNvSpPr txBox="1">
            <a:spLocks/>
          </p:cNvSpPr>
          <p:nvPr/>
        </p:nvSpPr>
        <p:spPr bwMode="auto">
          <a:xfrm>
            <a:off x="471488" y="1044575"/>
            <a:ext cx="8201025" cy="4859338"/>
          </a:xfrm>
          <a:prstGeom prst="rect">
            <a:avLst/>
          </a:prstGeom>
          <a:noFill/>
          <a:ln w="9525">
            <a:noFill/>
            <a:miter lim="800000"/>
            <a:headEnd/>
            <a:tailEnd/>
          </a:ln>
        </p:spPr>
        <p:txBody>
          <a:bodyPr/>
          <a:lstStyle/>
          <a:p>
            <a:pPr algn="ctr" eaLnBrk="1" fontAlgn="auto" hangingPunct="1">
              <a:spcBef>
                <a:spcPct val="20000"/>
              </a:spcBef>
              <a:spcAft>
                <a:spcPts val="0"/>
              </a:spcAft>
              <a:buFont typeface="Arial" pitchFamily="34" charset="0"/>
              <a:buNone/>
              <a:defRPr/>
            </a:pPr>
            <a:r>
              <a:rPr lang="en-US" sz="1600" b="0" u="none" kern="0" dirty="0">
                <a:latin typeface="+mn-lt"/>
              </a:rPr>
              <a:t>There are currently two creative campaigns that are under consideration for Tire Client  in 2010.  Based on testing, we will be moving forward with only one.  These are outlined below to give a sense of brand communications:</a:t>
            </a: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r>
              <a:rPr lang="en-US" sz="1600" kern="0" dirty="0">
                <a:latin typeface="+mn-lt"/>
              </a:rPr>
              <a:t>Exhilaration:</a:t>
            </a:r>
            <a:br>
              <a:rPr lang="en-US" sz="1600" b="0" u="none" kern="0" dirty="0">
                <a:latin typeface="+mn-lt"/>
              </a:rPr>
            </a:br>
            <a:r>
              <a:rPr lang="en-US" b="0" u="none" kern="0" dirty="0">
                <a:latin typeface="+mn-lt"/>
              </a:rPr>
              <a:t>Tire Client tires let you have fun on any surface you choose. That's because our tires are designed by people who actually race, climb rocks, navigate trails and basically live to drive. So our tires don't merely keep you safely on the road, they give you the kind of performance that lets you dominate it. And as any driving enthusiast knows, better performance equals more fun. The hallmark of the Exhilaration campaign is bringing the joy of driving on Tire Client tires to life.</a:t>
            </a:r>
            <a:br>
              <a:rPr lang="en-US" sz="1600" b="0" u="none" kern="0" dirty="0">
                <a:latin typeface="+mn-lt"/>
              </a:rPr>
            </a:br>
            <a:br>
              <a:rPr lang="en-US" sz="1600" b="0" u="none" kern="0" dirty="0">
                <a:latin typeface="+mn-lt"/>
              </a:rPr>
            </a:br>
            <a:r>
              <a:rPr lang="en-US" sz="1600" kern="0" dirty="0">
                <a:latin typeface="+mn-lt"/>
              </a:rPr>
              <a:t>Bolt On Performance:</a:t>
            </a:r>
            <a:br>
              <a:rPr lang="en-US" sz="1600" b="0" u="none" kern="0" dirty="0">
                <a:latin typeface="+mn-lt"/>
              </a:rPr>
            </a:br>
            <a:r>
              <a:rPr lang="en-US" b="0" u="none" kern="0" dirty="0">
                <a:latin typeface="+mn-lt"/>
              </a:rPr>
              <a:t>There are many performance upgrades that you can bolt on to your car. But the easiest upgrade by far is a set of Tire Client tires. No other tire brand on earth has a richer racing history backed by products that are designed to give drivers maximum performance no matter how they drive. That's because the people who design and engineer our tires are the very same ones who race, rock crawl, trail ride and drive hard on them every day. So when we say it's easy to add better grip, cornering, acceleration, toughness, </a:t>
            </a:r>
            <a:r>
              <a:rPr lang="en-US" b="0" u="none" kern="0" dirty="0" err="1">
                <a:latin typeface="+mn-lt"/>
              </a:rPr>
              <a:t>etc.with</a:t>
            </a:r>
            <a:r>
              <a:rPr lang="en-US" b="0" u="none" kern="0" dirty="0">
                <a:latin typeface="+mn-lt"/>
              </a:rPr>
              <a:t> our tires, we know it's true. The Bolt On campaign uses simple visual metaphors to explain the benefits of adding Tire Client tires to your car while pointing out your own performance limitations as a human being.</a:t>
            </a:r>
            <a:br>
              <a:rPr lang="en-US" b="0" u="none" kern="0" dirty="0">
                <a:latin typeface="+mn-lt"/>
              </a:rPr>
            </a:br>
            <a:br>
              <a:rPr lang="en-US" b="0" u="none" kern="0" dirty="0">
                <a:latin typeface="+mn-lt"/>
              </a:rPr>
            </a:b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3" descr="C:\Documents and Settings\Thomas.Closs\Local Settings\Temporary Internet Files\Content.IE5\HTU7T53W\MCj04079540000[1].wmf"/>
          <p:cNvPicPr>
            <a:picLocks noChangeAspect="1" noChangeArrowheads="1"/>
          </p:cNvPicPr>
          <p:nvPr/>
        </p:nvPicPr>
        <p:blipFill>
          <a:blip r:embed="rId2" cstate="print">
            <a:lum bright="66000" contrast="62000"/>
          </a:blip>
          <a:srcRect/>
          <a:stretch>
            <a:fillRect/>
          </a:stretch>
        </p:blipFill>
        <p:spPr bwMode="auto">
          <a:xfrm>
            <a:off x="1577975" y="920750"/>
            <a:ext cx="5862638" cy="5145088"/>
          </a:xfrm>
          <a:prstGeom prst="rect">
            <a:avLst/>
          </a:prstGeom>
          <a:noFill/>
          <a:ln w="9525">
            <a:noFill/>
            <a:miter lim="800000"/>
            <a:headEnd/>
            <a:tailEnd/>
          </a:ln>
        </p:spPr>
      </p:pic>
      <p:sp>
        <p:nvSpPr>
          <p:cNvPr id="10243" name="Rectangle 3"/>
          <p:cNvSpPr>
            <a:spLocks noGrp="1" noChangeArrowheads="1"/>
          </p:cNvSpPr>
          <p:nvPr>
            <p:ph type="body" idx="4294967295"/>
          </p:nvPr>
        </p:nvSpPr>
        <p:spPr>
          <a:xfrm>
            <a:off x="290513" y="900113"/>
            <a:ext cx="8382000" cy="4678362"/>
          </a:xfrm>
        </p:spPr>
        <p:txBody>
          <a:bodyPr/>
          <a:lstStyle/>
          <a:p>
            <a:pPr>
              <a:buFontTx/>
              <a:buNone/>
            </a:pPr>
            <a:r>
              <a:rPr lang="en-US" sz="2000" b="1" u="sng"/>
              <a:t>Gearheads</a:t>
            </a:r>
          </a:p>
          <a:p>
            <a:r>
              <a:rPr lang="en-US" sz="2000"/>
              <a:t>Young, single males (M18-34) with a passion for autos and driving.</a:t>
            </a:r>
          </a:p>
          <a:p>
            <a:pPr lvl="1"/>
            <a:r>
              <a:rPr lang="en-US" sz="1600"/>
              <a:t>Passion influences their purchasing behavior in this arena. </a:t>
            </a:r>
          </a:p>
          <a:p>
            <a:pPr lvl="1"/>
            <a:r>
              <a:rPr lang="en-US" sz="1600"/>
              <a:t>More likely to prefer customized vehicles to those just hanging on the lot, and don’t have a problem paying more for specialty tires  </a:t>
            </a:r>
          </a:p>
          <a:p>
            <a:r>
              <a:rPr lang="en-US" sz="2000"/>
              <a:t>Approach life and their interests with extreme enthusiasm.  </a:t>
            </a:r>
          </a:p>
          <a:p>
            <a:pPr lvl="1"/>
            <a:r>
              <a:rPr lang="en-US" sz="1600"/>
              <a:t>They immerse themselves in each interest, learning as much as possible about each one.   </a:t>
            </a:r>
          </a:p>
          <a:p>
            <a:pPr lvl="1">
              <a:lnSpc>
                <a:spcPct val="110000"/>
              </a:lnSpc>
            </a:pPr>
            <a:r>
              <a:rPr lang="en-US" sz="1600"/>
              <a:t>They aren’t simply content with what they have, but want more from life. </a:t>
            </a:r>
            <a:endParaRPr lang="en-US" sz="2000"/>
          </a:p>
          <a:p>
            <a:pPr>
              <a:lnSpc>
                <a:spcPct val="110000"/>
              </a:lnSpc>
            </a:pPr>
            <a:r>
              <a:rPr lang="en-US" sz="2000"/>
              <a:t>Always on the lookout for novelty over comfort, risk over safety. </a:t>
            </a:r>
          </a:p>
          <a:p>
            <a:pPr>
              <a:lnSpc>
                <a:spcPct val="110000"/>
              </a:lnSpc>
            </a:pPr>
            <a:r>
              <a:rPr lang="en-US" sz="2000"/>
              <a:t>Think it’s essential to keep up with the latest technology and feel well equipped to handle whatever technology they encounter. </a:t>
            </a:r>
          </a:p>
          <a:p>
            <a:pPr>
              <a:lnSpc>
                <a:spcPct val="110000"/>
              </a:lnSpc>
            </a:pPr>
            <a:r>
              <a:rPr lang="en-US" sz="2000"/>
              <a:t>Realize the importance of credible sources, as almost two-thirds say it’s impossible to find trustworthy information these days. </a:t>
            </a:r>
          </a:p>
          <a:p>
            <a:pPr>
              <a:lnSpc>
                <a:spcPct val="110000"/>
              </a:lnSpc>
            </a:pPr>
            <a:endParaRPr lang="en-US" sz="2000"/>
          </a:p>
          <a:p>
            <a:pPr>
              <a:lnSpc>
                <a:spcPct val="110000"/>
              </a:lnSpc>
            </a:pPr>
            <a:endParaRPr lang="en-US" sz="2000"/>
          </a:p>
          <a:p>
            <a:pPr>
              <a:lnSpc>
                <a:spcPct val="110000"/>
              </a:lnSpc>
              <a:buFontTx/>
              <a:buNone/>
            </a:pPr>
            <a:endParaRPr lang="en-US" sz="2000"/>
          </a:p>
          <a:p>
            <a:endParaRPr lang="en-US" sz="2000"/>
          </a:p>
          <a:p>
            <a:pPr>
              <a:lnSpc>
                <a:spcPct val="90000"/>
              </a:lnSpc>
            </a:pPr>
            <a:endParaRPr lang="en-US" sz="2000"/>
          </a:p>
          <a:p>
            <a:pPr>
              <a:lnSpc>
                <a:spcPct val="90000"/>
              </a:lnSpc>
            </a:pPr>
            <a:endParaRPr lang="en-US" sz="2000"/>
          </a:p>
        </p:txBody>
      </p:sp>
      <p:sp>
        <p:nvSpPr>
          <p:cNvPr id="10244" name="Rectangle 2"/>
          <p:cNvSpPr>
            <a:spLocks noGrp="1" noChangeArrowheads="1"/>
          </p:cNvSpPr>
          <p:nvPr>
            <p:ph type="title" idx="4294967295"/>
          </p:nvPr>
        </p:nvSpPr>
        <p:spPr>
          <a:xfrm>
            <a:off x="111125" y="-47625"/>
            <a:ext cx="8201025" cy="1143000"/>
          </a:xfrm>
        </p:spPr>
        <p:txBody>
          <a:bodyPr/>
          <a:lstStyle/>
          <a:p>
            <a:r>
              <a:rPr lang="en-US" sz="2400"/>
              <a:t>Who We Are Targeting:</a:t>
            </a:r>
          </a:p>
        </p:txBody>
      </p:sp>
      <p:sp>
        <p:nvSpPr>
          <p:cNvPr id="10245"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B9257B7A-CF1E-4940-B2DA-A420EA334A28}" type="slidenum">
              <a:rPr lang="en-US" b="0" u="none"/>
              <a:pPr algn="ctr">
                <a:buFont typeface="Wingdings" pitchFamily="2" charset="2"/>
                <a:buNone/>
              </a:pPr>
              <a:t>3</a:t>
            </a:fld>
            <a:endParaRPr lang="en-US" b="0" u="non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7013" y="-34925"/>
            <a:ext cx="8201025" cy="1143000"/>
          </a:xfrm>
        </p:spPr>
        <p:txBody>
          <a:bodyPr/>
          <a:lstStyle/>
          <a:p>
            <a:r>
              <a:rPr lang="en-US" sz="2400"/>
              <a:t>Objectives/Priorities</a:t>
            </a:r>
          </a:p>
        </p:txBody>
      </p:sp>
      <p:sp>
        <p:nvSpPr>
          <p:cNvPr id="11267" name="Rectangle 3"/>
          <p:cNvSpPr>
            <a:spLocks noGrp="1" noChangeArrowheads="1"/>
          </p:cNvSpPr>
          <p:nvPr>
            <p:ph type="body" idx="4294967295"/>
          </p:nvPr>
        </p:nvSpPr>
        <p:spPr>
          <a:xfrm>
            <a:off x="438150" y="900113"/>
            <a:ext cx="8196263" cy="4678362"/>
          </a:xfrm>
        </p:spPr>
        <p:txBody>
          <a:bodyPr/>
          <a:lstStyle/>
          <a:p>
            <a:pPr>
              <a:lnSpc>
                <a:spcPct val="90000"/>
              </a:lnSpc>
            </a:pPr>
            <a:r>
              <a:rPr lang="en-US" sz="1800" dirty="0"/>
              <a:t>Align with media properties that allow consumers to experience the Fun Amplified, Extreme Capability and Community that only Tire Client can provide.  </a:t>
            </a:r>
          </a:p>
          <a:p>
            <a:pPr>
              <a:lnSpc>
                <a:spcPct val="90000"/>
              </a:lnSpc>
            </a:pPr>
            <a:r>
              <a:rPr lang="en-US" sz="1800" dirty="0"/>
              <a:t>Remind consumers of our asphalt dominance, as a compliment to how we are known in -0ff-road</a:t>
            </a:r>
          </a:p>
          <a:p>
            <a:pPr>
              <a:lnSpc>
                <a:spcPct val="90000"/>
              </a:lnSpc>
            </a:pPr>
            <a:r>
              <a:rPr lang="en-US" sz="1800" dirty="0"/>
              <a:t>Seek out editorial opportunities, especially those which can  incorporate Tire Client Brand Ambassadors</a:t>
            </a:r>
          </a:p>
          <a:p>
            <a:pPr>
              <a:lnSpc>
                <a:spcPct val="90000"/>
              </a:lnSpc>
            </a:pPr>
            <a:endParaRPr lang="en-US" sz="2000" dirty="0"/>
          </a:p>
        </p:txBody>
      </p:sp>
      <p:sp>
        <p:nvSpPr>
          <p:cNvPr id="11268"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55B40BE0-4324-4934-998B-3F17B2F07E61}" type="slidenum">
              <a:rPr lang="en-US" b="0" u="none"/>
              <a:pPr algn="ctr">
                <a:buFont typeface="Wingdings" pitchFamily="2" charset="2"/>
                <a:buNone/>
              </a:pPr>
              <a:t>4</a:t>
            </a:fld>
            <a:endParaRPr lang="en-US" b="0" u="none"/>
          </a:p>
        </p:txBody>
      </p:sp>
      <p:sp>
        <p:nvSpPr>
          <p:cNvPr id="5" name="Rectangle 3"/>
          <p:cNvSpPr txBox="1">
            <a:spLocks noChangeArrowheads="1"/>
          </p:cNvSpPr>
          <p:nvPr/>
        </p:nvSpPr>
        <p:spPr bwMode="auto">
          <a:xfrm>
            <a:off x="307975" y="2352675"/>
            <a:ext cx="8501063" cy="4678363"/>
          </a:xfrm>
          <a:prstGeom prst="rect">
            <a:avLst/>
          </a:prstGeom>
          <a:noFill/>
          <a:ln w="9525">
            <a:noFill/>
            <a:miter lim="800000"/>
            <a:headEnd/>
            <a:tailEnd/>
          </a:ln>
        </p:spPr>
        <p:txBody>
          <a:bodyPr/>
          <a:lstStyle/>
          <a:p>
            <a:pPr marL="342900" indent="-342900">
              <a:lnSpc>
                <a:spcPct val="90000"/>
              </a:lnSpc>
              <a:spcBef>
                <a:spcPct val="20000"/>
              </a:spcBef>
              <a:buFontTx/>
              <a:buChar char="•"/>
              <a:defRPr/>
            </a:pPr>
            <a:endParaRPr lang="en-US" sz="2000" b="0" u="none" kern="0" dirty="0">
              <a:latin typeface="+mn-lt"/>
            </a:endParaRPr>
          </a:p>
          <a:p>
            <a:pPr marL="342900" indent="-342900">
              <a:lnSpc>
                <a:spcPct val="90000"/>
              </a:lnSpc>
              <a:spcBef>
                <a:spcPct val="20000"/>
              </a:spcBef>
              <a:buFontTx/>
              <a:buNone/>
              <a:defRPr/>
            </a:pPr>
            <a:r>
              <a:rPr lang="en-US" sz="1600" kern="0" dirty="0">
                <a:latin typeface="+mn-lt"/>
              </a:rPr>
              <a:t>Areas of Interest</a:t>
            </a:r>
          </a:p>
          <a:p>
            <a:pPr marL="342900" indent="-342900">
              <a:lnSpc>
                <a:spcPct val="90000"/>
              </a:lnSpc>
              <a:spcBef>
                <a:spcPct val="20000"/>
              </a:spcBef>
              <a:buFontTx/>
              <a:buChar char="•"/>
              <a:defRPr/>
            </a:pPr>
            <a:r>
              <a:rPr lang="en-US" sz="1600" b="0" u="none" kern="0" dirty="0">
                <a:latin typeface="+mn-lt"/>
              </a:rPr>
              <a:t>Nation of Go Website</a:t>
            </a:r>
          </a:p>
          <a:p>
            <a:pPr marL="857250" lvl="1" indent="-457200">
              <a:lnSpc>
                <a:spcPct val="90000"/>
              </a:lnSpc>
              <a:spcBef>
                <a:spcPct val="20000"/>
              </a:spcBef>
              <a:buFontTx/>
              <a:buChar char="–"/>
              <a:defRPr/>
            </a:pPr>
            <a:r>
              <a:rPr lang="en-US" b="0" u="none" kern="0" dirty="0">
                <a:latin typeface="+mn-lt"/>
              </a:rPr>
              <a:t>We are looking  to drive consumers to the site and for ways to populate Nation of Go with exclusive/original content</a:t>
            </a:r>
          </a:p>
          <a:p>
            <a:pPr marL="857250" lvl="1" indent="-457200">
              <a:lnSpc>
                <a:spcPct val="90000"/>
              </a:lnSpc>
              <a:spcBef>
                <a:spcPct val="20000"/>
              </a:spcBef>
              <a:buFontTx/>
              <a:buChar char="–"/>
              <a:defRPr/>
            </a:pPr>
            <a:r>
              <a:rPr lang="en-US" b="0" u="none" kern="0" dirty="0">
                <a:latin typeface="+mn-lt"/>
              </a:rPr>
              <a:t>Please describe what content your property currently owns or would develop to exclusively live on the Nation of Go Website and how you would cross-promote and drive awareness of that content and Nation of Go</a:t>
            </a:r>
            <a:endParaRPr lang="en-US" sz="1800" b="0" u="none" kern="0" dirty="0">
              <a:latin typeface="+mn-lt"/>
            </a:endParaRPr>
          </a:p>
          <a:p>
            <a:pPr marL="342900" indent="-342900">
              <a:lnSpc>
                <a:spcPct val="90000"/>
              </a:lnSpc>
              <a:spcBef>
                <a:spcPct val="20000"/>
              </a:spcBef>
              <a:buFontTx/>
              <a:buChar char="•"/>
              <a:defRPr/>
            </a:pPr>
            <a:r>
              <a:rPr lang="en-US" sz="1600" b="0" u="none" kern="0" dirty="0">
                <a:latin typeface="+mn-lt"/>
              </a:rPr>
              <a:t>Rally Racing</a:t>
            </a:r>
          </a:p>
          <a:p>
            <a:pPr marL="857250" lvl="1" indent="-457200">
              <a:lnSpc>
                <a:spcPct val="90000"/>
              </a:lnSpc>
              <a:spcBef>
                <a:spcPct val="20000"/>
              </a:spcBef>
              <a:buFontTx/>
              <a:buChar char="–"/>
              <a:defRPr/>
            </a:pPr>
            <a:r>
              <a:rPr lang="en-US" b="0" u="none" kern="0" dirty="0">
                <a:latin typeface="+mn-lt"/>
              </a:rPr>
              <a:t>Tire Client would like to pursue cross platform opportunities around Rally Racing content to maximize the synergy between the sport and the brand</a:t>
            </a:r>
          </a:p>
          <a:p>
            <a:pPr marL="1314450" lvl="2" indent="-457200">
              <a:lnSpc>
                <a:spcPct val="90000"/>
              </a:lnSpc>
              <a:spcBef>
                <a:spcPct val="20000"/>
              </a:spcBef>
              <a:buFontTx/>
              <a:buChar char="–"/>
              <a:defRPr/>
            </a:pPr>
            <a:r>
              <a:rPr lang="en-US" b="0" u="none" kern="0" dirty="0" err="1">
                <a:latin typeface="+mn-lt"/>
              </a:rPr>
              <a:t>XGames</a:t>
            </a:r>
            <a:r>
              <a:rPr lang="en-US" b="0" u="none" kern="0" dirty="0">
                <a:latin typeface="+mn-lt"/>
              </a:rPr>
              <a:t>, Rally America</a:t>
            </a:r>
          </a:p>
          <a:p>
            <a:pPr marL="342900" indent="-342900">
              <a:lnSpc>
                <a:spcPct val="90000"/>
              </a:lnSpc>
              <a:spcBef>
                <a:spcPct val="20000"/>
              </a:spcBef>
              <a:buFont typeface="Arial" pitchFamily="34" charset="0"/>
              <a:buChar char="•"/>
              <a:defRPr/>
            </a:pPr>
            <a:r>
              <a:rPr lang="en-US" sz="1600" b="0" u="none" kern="0" dirty="0">
                <a:latin typeface="+mn-lt"/>
              </a:rPr>
              <a:t>Consumer Sweepstakes</a:t>
            </a:r>
            <a:endParaRPr lang="en-US" b="0" u="none" kern="0" dirty="0">
              <a:latin typeface="+mn-lt"/>
            </a:endParaRPr>
          </a:p>
          <a:p>
            <a:pPr marL="857250" lvl="1" indent="-457200">
              <a:lnSpc>
                <a:spcPct val="90000"/>
              </a:lnSpc>
              <a:spcBef>
                <a:spcPct val="20000"/>
              </a:spcBef>
              <a:buFontTx/>
              <a:buChar char="–"/>
              <a:defRPr/>
            </a:pPr>
            <a:r>
              <a:rPr lang="en-US" b="0" u="none" kern="0" dirty="0">
                <a:latin typeface="+mn-lt"/>
              </a:rPr>
              <a:t>As added value, Tire Client would consider running a consumer sweepstakes which has a meaningful prize to the </a:t>
            </a:r>
            <a:r>
              <a:rPr lang="en-US" b="0" u="none" kern="0" dirty="0" err="1">
                <a:latin typeface="+mn-lt"/>
              </a:rPr>
              <a:t>gearhead</a:t>
            </a:r>
            <a:r>
              <a:rPr lang="en-US" b="0" u="none" kern="0" dirty="0">
                <a:latin typeface="+mn-lt"/>
              </a:rPr>
              <a:t> audience (</a:t>
            </a:r>
            <a:r>
              <a:rPr lang="en-US" b="0" u="none" kern="0" dirty="0" err="1">
                <a:latin typeface="+mn-lt"/>
              </a:rPr>
              <a:t>ie</a:t>
            </a:r>
            <a:r>
              <a:rPr lang="en-US" b="0" u="none" kern="0" dirty="0">
                <a:latin typeface="+mn-lt"/>
              </a:rPr>
              <a:t> Skip Barber driving invitation, automobile customized by a leading car customizer)</a:t>
            </a:r>
          </a:p>
          <a:p>
            <a:pPr marL="1314450" lvl="2" indent="-457200">
              <a:lnSpc>
                <a:spcPct val="90000"/>
              </a:lnSpc>
              <a:spcBef>
                <a:spcPct val="20000"/>
              </a:spcBef>
              <a:buFontTx/>
              <a:buChar char="–"/>
              <a:defRPr/>
            </a:pPr>
            <a:r>
              <a:rPr lang="en-US" b="0" u="none" kern="0" dirty="0">
                <a:latin typeface="+mn-lt"/>
              </a:rPr>
              <a:t>Please outline what prize your property would provide and how you would cross promote</a:t>
            </a:r>
          </a:p>
          <a:p>
            <a:pPr marL="1314450" lvl="2" indent="-457200">
              <a:lnSpc>
                <a:spcPct val="90000"/>
              </a:lnSpc>
              <a:spcBef>
                <a:spcPct val="20000"/>
              </a:spcBef>
              <a:buFontTx/>
              <a:buChar char="–"/>
              <a:defRPr/>
            </a:pPr>
            <a:r>
              <a:rPr lang="en-US" b="0" u="none" kern="0" dirty="0">
                <a:latin typeface="+mn-lt"/>
              </a:rPr>
              <a:t>The sweepstakes will need to be turnkey so please provide an overview of how your property(s) will be executing and promoting</a:t>
            </a:r>
          </a:p>
          <a:p>
            <a:pPr marL="1314450" lvl="2" indent="-457200">
              <a:lnSpc>
                <a:spcPct val="90000"/>
              </a:lnSpc>
              <a:spcBef>
                <a:spcPct val="20000"/>
              </a:spcBef>
              <a:buFontTx/>
              <a:buChar char="•"/>
              <a:defRPr/>
            </a:pPr>
            <a:endParaRPr lang="en-US" b="0" u="none" kern="0" dirty="0">
              <a:latin typeface="+mn-lt"/>
            </a:endParaRPr>
          </a:p>
          <a:p>
            <a:pPr marL="1314450" lvl="2" indent="-457200">
              <a:lnSpc>
                <a:spcPct val="90000"/>
              </a:lnSpc>
              <a:spcBef>
                <a:spcPct val="20000"/>
              </a:spcBef>
              <a:buFontTx/>
              <a:buChar char="–"/>
              <a:defRPr/>
            </a:pPr>
            <a:endParaRPr lang="en-US" sz="1600" b="0" u="none" kern="0" dirty="0">
              <a:latin typeface="+mn-lt"/>
            </a:endParaRPr>
          </a:p>
          <a:p>
            <a:pPr marL="857250" lvl="1" indent="-457200">
              <a:lnSpc>
                <a:spcPct val="90000"/>
              </a:lnSpc>
              <a:spcBef>
                <a:spcPct val="20000"/>
              </a:spcBef>
              <a:buFontTx/>
              <a:buChar char="–"/>
              <a:defRPr/>
            </a:pPr>
            <a:endParaRPr lang="en-US" sz="2000" b="0" u="none" kern="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71488" y="119063"/>
            <a:ext cx="8201025" cy="1143000"/>
          </a:xfrm>
        </p:spPr>
        <p:txBody>
          <a:bodyPr/>
          <a:lstStyle/>
          <a:p>
            <a:r>
              <a:rPr lang="en-US" sz="2400"/>
              <a:t>Requirements/Timing</a:t>
            </a:r>
          </a:p>
        </p:txBody>
      </p:sp>
      <p:sp>
        <p:nvSpPr>
          <p:cNvPr id="12291" name="Rectangle 3"/>
          <p:cNvSpPr>
            <a:spLocks noGrp="1" noChangeArrowheads="1"/>
          </p:cNvSpPr>
          <p:nvPr>
            <p:ph type="body" idx="4294967295"/>
          </p:nvPr>
        </p:nvSpPr>
        <p:spPr>
          <a:xfrm>
            <a:off x="381000" y="990600"/>
            <a:ext cx="8382000" cy="4678363"/>
          </a:xfrm>
        </p:spPr>
        <p:txBody>
          <a:bodyPr/>
          <a:lstStyle/>
          <a:p>
            <a:pPr>
              <a:buFontTx/>
              <a:buNone/>
            </a:pPr>
            <a:r>
              <a:rPr lang="en-US" sz="2000" b="1" dirty="0"/>
              <a:t>All proposals need to include the following information:</a:t>
            </a:r>
          </a:p>
          <a:p>
            <a:r>
              <a:rPr lang="en-US" sz="1600" dirty="0"/>
              <a:t>Outline which media properties you feel align best with Tire Client’s 2010 brand objectives and  communications </a:t>
            </a:r>
          </a:p>
          <a:p>
            <a:r>
              <a:rPr lang="en-US" sz="1600" dirty="0"/>
              <a:t>Media vehicles being recommended</a:t>
            </a:r>
          </a:p>
          <a:p>
            <a:r>
              <a:rPr lang="en-US" sz="1600" dirty="0"/>
              <a:t>Costs/commitments associated with program</a:t>
            </a:r>
          </a:p>
          <a:p>
            <a:r>
              <a:rPr lang="en-US" sz="1600" dirty="0"/>
              <a:t>Audience delivery</a:t>
            </a:r>
          </a:p>
          <a:p>
            <a:r>
              <a:rPr lang="en-US" sz="1600" dirty="0"/>
              <a:t>Materials needed from Tire Client for execution (Please make as turnkey as possible)</a:t>
            </a:r>
          </a:p>
          <a:p>
            <a:r>
              <a:rPr lang="en-US" sz="1600" dirty="0"/>
              <a:t>Required timing</a:t>
            </a:r>
          </a:p>
          <a:p>
            <a:r>
              <a:rPr lang="en-US" sz="1600" dirty="0"/>
              <a:t>Evaluation metrics</a:t>
            </a:r>
          </a:p>
          <a:p>
            <a:r>
              <a:rPr lang="en-US" sz="1600" dirty="0"/>
              <a:t>How proposal will drive lower funnel metrics</a:t>
            </a:r>
          </a:p>
          <a:p>
            <a:pPr>
              <a:buFontTx/>
              <a:buNone/>
            </a:pPr>
            <a:endParaRPr lang="en-US" sz="2000" b="1" dirty="0"/>
          </a:p>
          <a:p>
            <a:pPr>
              <a:buFontTx/>
              <a:buNone/>
            </a:pPr>
            <a:r>
              <a:rPr lang="en-US" sz="2000" b="1" dirty="0"/>
              <a:t>The timeline we will ask you to work within is as follows:</a:t>
            </a:r>
            <a:r>
              <a:rPr lang="en-US" sz="2000" dirty="0"/>
              <a:t> </a:t>
            </a:r>
          </a:p>
        </p:txBody>
      </p:sp>
      <p:sp>
        <p:nvSpPr>
          <p:cNvPr id="12292"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4A99CC5E-FC00-47AC-AEBB-8A67397E0404}" type="slidenum">
              <a:rPr lang="en-US" b="0" u="none"/>
              <a:pPr algn="ctr">
                <a:buFont typeface="Wingdings" pitchFamily="2" charset="2"/>
                <a:buNone/>
              </a:pPr>
              <a:t>5</a:t>
            </a:fld>
            <a:endParaRPr lang="en-US" b="0" u="none"/>
          </a:p>
        </p:txBody>
      </p:sp>
      <p:graphicFrame>
        <p:nvGraphicFramePr>
          <p:cNvPr id="5" name="Diagram 4"/>
          <p:cNvGraphicFramePr/>
          <p:nvPr/>
        </p:nvGraphicFramePr>
        <p:xfrm>
          <a:off x="944451" y="4365946"/>
          <a:ext cx="7259392" cy="2299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71488" y="68263"/>
            <a:ext cx="8201025" cy="1143000"/>
          </a:xfrm>
        </p:spPr>
        <p:txBody>
          <a:bodyPr/>
          <a:lstStyle/>
          <a:p>
            <a:r>
              <a:rPr lang="en-US" sz="2400"/>
              <a:t>Contact Information</a:t>
            </a:r>
          </a:p>
        </p:txBody>
      </p:sp>
      <p:sp>
        <p:nvSpPr>
          <p:cNvPr id="13315" name="Rectangle 3"/>
          <p:cNvSpPr>
            <a:spLocks noGrp="1" noChangeArrowheads="1"/>
          </p:cNvSpPr>
          <p:nvPr>
            <p:ph type="body" idx="4294967295"/>
          </p:nvPr>
        </p:nvSpPr>
        <p:spPr>
          <a:xfrm>
            <a:off x="381000" y="990600"/>
            <a:ext cx="8382000" cy="4678363"/>
          </a:xfrm>
        </p:spPr>
        <p:txBody>
          <a:bodyPr/>
          <a:lstStyle/>
          <a:p>
            <a:pPr>
              <a:lnSpc>
                <a:spcPct val="90000"/>
              </a:lnSpc>
              <a:buFontTx/>
              <a:buNone/>
            </a:pPr>
            <a:r>
              <a:rPr lang="en-US" sz="2000" dirty="0"/>
              <a:t>For additional questions, please contact the Media Agency Planning Team</a:t>
            </a:r>
          </a:p>
          <a:p>
            <a:pPr marL="361950" lvl="1" indent="-257175">
              <a:lnSpc>
                <a:spcPct val="90000"/>
              </a:lnSpc>
              <a:spcBef>
                <a:spcPct val="50000"/>
              </a:spcBef>
              <a:buClr>
                <a:schemeClr val="accent2"/>
              </a:buClr>
              <a:buSzPct val="115000"/>
              <a:buFont typeface="Wingdings" pitchFamily="2" charset="2"/>
              <a:buChar char="§"/>
            </a:pPr>
            <a:endParaRPr lang="en-US" sz="1200" dirty="0"/>
          </a:p>
          <a:p>
            <a:pPr marL="361950" lvl="1" indent="-257175">
              <a:lnSpc>
                <a:spcPct val="90000"/>
              </a:lnSpc>
              <a:spcBef>
                <a:spcPct val="50000"/>
              </a:spcBef>
              <a:buClr>
                <a:schemeClr val="accent2"/>
              </a:buClr>
              <a:buSzPct val="115000"/>
              <a:buFont typeface="Wingdings" pitchFamily="2" charset="2"/>
              <a:buChar char="§"/>
            </a:pPr>
            <a:r>
              <a:rPr lang="en-US" sz="1600" dirty="0"/>
              <a:t>Tom C. (Account Director)</a:t>
            </a:r>
          </a:p>
          <a:p>
            <a:pPr marL="762000" lvl="2" indent="-257175">
              <a:lnSpc>
                <a:spcPct val="90000"/>
              </a:lnSpc>
              <a:spcBef>
                <a:spcPct val="50000"/>
              </a:spcBef>
              <a:buClr>
                <a:schemeClr val="accent2"/>
              </a:buClr>
              <a:buSzPct val="115000"/>
              <a:buFont typeface="Wingdings" pitchFamily="2" charset="2"/>
              <a:buChar char="§"/>
            </a:pPr>
            <a:r>
              <a:rPr lang="en-US" sz="1600" dirty="0"/>
              <a:t>Email:</a:t>
            </a:r>
          </a:p>
          <a:p>
            <a:pPr marL="762000" lvl="2" indent="-257175">
              <a:lnSpc>
                <a:spcPct val="90000"/>
              </a:lnSpc>
              <a:spcBef>
                <a:spcPct val="50000"/>
              </a:spcBef>
              <a:buClr>
                <a:schemeClr val="accent2"/>
              </a:buClr>
              <a:buSzPct val="115000"/>
              <a:buFont typeface="Wingdings" pitchFamily="2" charset="2"/>
              <a:buChar char="§"/>
            </a:pPr>
            <a:r>
              <a:rPr lang="en-US" sz="1600" dirty="0"/>
              <a:t>Phone: 		</a:t>
            </a:r>
          </a:p>
          <a:p>
            <a:pPr marL="1219200" lvl="3" indent="-257175">
              <a:lnSpc>
                <a:spcPct val="90000"/>
              </a:lnSpc>
              <a:spcBef>
                <a:spcPct val="50000"/>
              </a:spcBef>
              <a:buClr>
                <a:schemeClr val="accent2"/>
              </a:buClr>
              <a:buSzPct val="115000"/>
              <a:buFont typeface="Wingdings" pitchFamily="2" charset="2"/>
              <a:buChar char="§"/>
            </a:pPr>
            <a:endParaRPr lang="en-US" sz="1000" dirty="0"/>
          </a:p>
          <a:p>
            <a:pPr marL="762000" lvl="2" indent="-257175">
              <a:lnSpc>
                <a:spcPct val="90000"/>
              </a:lnSpc>
              <a:spcBef>
                <a:spcPct val="50000"/>
              </a:spcBef>
              <a:buClr>
                <a:schemeClr val="accent2"/>
              </a:buClr>
              <a:buSzPct val="115000"/>
              <a:buFont typeface="Wingdings" pitchFamily="2" charset="2"/>
              <a:buChar char="§"/>
            </a:pPr>
            <a:endParaRPr lang="en-US" sz="2000" dirty="0"/>
          </a:p>
          <a:p>
            <a:pPr marL="361950" lvl="1" indent="-257175">
              <a:lnSpc>
                <a:spcPct val="90000"/>
              </a:lnSpc>
              <a:spcBef>
                <a:spcPct val="50000"/>
              </a:spcBef>
              <a:buClr>
                <a:schemeClr val="accent2"/>
              </a:buClr>
              <a:buSzPct val="115000"/>
              <a:buFont typeface="Wingdings" pitchFamily="2" charset="2"/>
              <a:buChar char="§"/>
            </a:pPr>
            <a:r>
              <a:rPr lang="en-US" sz="1600" dirty="0" err="1"/>
              <a:t>Salman</a:t>
            </a:r>
            <a:r>
              <a:rPr lang="en-US" sz="1600" dirty="0"/>
              <a:t> V. (Communications Analyst)</a:t>
            </a:r>
          </a:p>
          <a:p>
            <a:pPr marL="762000" lvl="2" indent="-257175">
              <a:lnSpc>
                <a:spcPct val="90000"/>
              </a:lnSpc>
              <a:spcBef>
                <a:spcPct val="50000"/>
              </a:spcBef>
              <a:buClr>
                <a:schemeClr val="accent2"/>
              </a:buClr>
              <a:buSzPct val="115000"/>
              <a:buFont typeface="Wingdings" pitchFamily="2" charset="2"/>
              <a:buChar char="§"/>
            </a:pPr>
            <a:r>
              <a:rPr lang="en-US" sz="1600" dirty="0"/>
              <a:t>Email:</a:t>
            </a:r>
          </a:p>
          <a:p>
            <a:pPr marL="762000" lvl="2" indent="-257175">
              <a:lnSpc>
                <a:spcPct val="90000"/>
              </a:lnSpc>
              <a:spcBef>
                <a:spcPct val="50000"/>
              </a:spcBef>
              <a:buClr>
                <a:schemeClr val="accent2"/>
              </a:buClr>
              <a:buSzPct val="115000"/>
              <a:buFont typeface="Wingdings" pitchFamily="2" charset="2"/>
              <a:buChar char="§"/>
            </a:pPr>
            <a:r>
              <a:rPr lang="en-US" sz="1600" dirty="0"/>
              <a:t>Phone: 	</a:t>
            </a:r>
            <a:endParaRPr lang="en-US" dirty="0"/>
          </a:p>
          <a:p>
            <a:pPr>
              <a:lnSpc>
                <a:spcPct val="90000"/>
              </a:lnSpc>
            </a:pPr>
            <a:endParaRPr lang="en-US" sz="2800" dirty="0"/>
          </a:p>
        </p:txBody>
      </p:sp>
      <p:sp>
        <p:nvSpPr>
          <p:cNvPr id="13316"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C8FBC3B3-8C27-43B5-B1CA-6EB9B90FC39E}" type="slidenum">
              <a:rPr lang="en-US" b="0" u="none"/>
              <a:pPr algn="ctr">
                <a:buFont typeface="Wingdings" pitchFamily="2" charset="2"/>
                <a:buNone/>
              </a:pPr>
              <a:t>6</a:t>
            </a:fld>
            <a:endParaRPr lang="en-US" b="0" u="none"/>
          </a:p>
        </p:txBody>
      </p:sp>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14900</TotalTime>
  <Words>1016</Words>
  <Application>Microsoft Macintosh PowerPoint</Application>
  <PresentationFormat>On-screen Show (4:3)</PresentationFormat>
  <Paragraphs>87</Paragraphs>
  <Slides>7</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Times</vt:lpstr>
      <vt:lpstr>Wingdings</vt:lpstr>
      <vt:lpstr>Nouvelle présentation</vt:lpstr>
      <vt:lpstr>Custom Design</vt:lpstr>
      <vt:lpstr>1_Custom Design</vt:lpstr>
      <vt:lpstr>2_Custom Design</vt:lpstr>
      <vt:lpstr>  Tire Client 2010 Request For Proposal    February  20th,  2010</vt:lpstr>
      <vt:lpstr>Background</vt:lpstr>
      <vt:lpstr>Brand Positioning</vt:lpstr>
      <vt:lpstr>Who We Are Targeting:</vt:lpstr>
      <vt:lpstr>Objectives/Priorities</vt:lpstr>
      <vt:lpstr>Requirements/Timing</vt:lpstr>
      <vt:lpstr>Contact Information</vt:lpstr>
    </vt:vector>
  </TitlesOfParts>
  <Company>MNA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Slovick</dc:creator>
  <cp:lastModifiedBy>Charles Warner</cp:lastModifiedBy>
  <cp:revision>504</cp:revision>
  <dcterms:created xsi:type="dcterms:W3CDTF">2004-09-15T14:25:47Z</dcterms:created>
  <dcterms:modified xsi:type="dcterms:W3CDTF">2019-12-07T20:37:06Z</dcterms:modified>
</cp:coreProperties>
</file>