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5.xml" ContentType="application/vnd.openxmlformats-officedocument.theme+xml"/>
  <Override PartName="/ppt/slideLayouts/slideLayout2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81" r:id="rId3"/>
    <p:sldMasterId id="2147483683" r:id="rId4"/>
    <p:sldMasterId id="2147483685" r:id="rId5"/>
    <p:sldMasterId id="2147483693" r:id="rId6"/>
  </p:sldMasterIdLst>
  <p:notesMasterIdLst>
    <p:notesMasterId r:id="rId3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 snapToObjects="1">
      <p:cViewPr varScale="1">
        <p:scale>
          <a:sx n="107" d="100"/>
          <a:sy n="107" d="100"/>
        </p:scale>
        <p:origin x="166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heme" Target="theme/theme1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8" Type="http://schemas.openxmlformats.org/officeDocument/2006/relationships/slide" Target="slides/slide2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9466141-93BD-4948-9086-0C413731F449}" type="datetimeFigureOut">
              <a:rPr lang="en-US"/>
              <a:pPr>
                <a:defRPr/>
              </a:pPr>
              <a:t>12/15/19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89CEF4A-0ACB-6849-B63F-9FE17F7B4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8363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F183206-2123-7A4F-A442-5C7E617B961F}" type="slidenum">
              <a:rPr lang="en-US" sz="1000">
                <a:latin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000">
              <a:latin typeface="Times New Roman" charset="0"/>
            </a:endParaRPr>
          </a:p>
        </p:txBody>
      </p:sp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0DE81C-79CE-3A41-8D00-6C32245ECEAC}" type="slidenum">
              <a:rPr lang="en-US" sz="1000">
                <a:latin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000">
              <a:latin typeface="Times New Roman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9CE2C6-F66C-6D47-B4EC-266B36829296}" type="slidenum">
              <a:rPr lang="en-US" sz="1000">
                <a:latin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z="1000">
              <a:latin typeface="Times New Roman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FCC910-524A-B84F-884C-4012C5926CE8}" type="slidenum">
              <a:rPr lang="en-US" sz="1000">
                <a:latin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z="1000">
              <a:latin typeface="Times New Roman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4ED9CBA-7C70-8E42-822C-0C63F9092EDD}" type="slidenum">
              <a:rPr lang="en-US" sz="1000">
                <a:latin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sz="1000">
              <a:latin typeface="Times New Roman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03A4E7B-C6D2-7445-A4FA-4A166D14ED90}" type="slidenum">
              <a:rPr lang="en-US" sz="1000">
                <a:latin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sz="1000">
              <a:latin typeface="Times New Roman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68456E-E92B-554C-B042-B36EF021ED5A}" type="slidenum">
              <a:rPr lang="en-US" sz="1000">
                <a:latin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sz="1000">
              <a:latin typeface="Times New Roman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F4342AD-A897-8848-A769-C1714164F110}" type="slidenum">
              <a:rPr lang="en-US" sz="1000">
                <a:latin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sz="1000">
              <a:latin typeface="Times New Roman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FD519E1-5BF7-494F-AF5D-B12435870EE5}" type="slidenum">
              <a:rPr lang="en-US" sz="1000">
                <a:latin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sz="1000">
              <a:latin typeface="Times New Roman" charset="0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1E730E6-4630-3849-9AB9-7F7126183045}" type="slidenum">
              <a:rPr lang="en-US" sz="1000">
                <a:latin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sz="1000">
              <a:latin typeface="Times New Roman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5EBC4F-BC93-BA4C-B673-D41BB7A74E48}" type="slidenum">
              <a:rPr lang="en-US" sz="1000">
                <a:latin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sz="1000">
              <a:latin typeface="Times New Roman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42500BC-0B8B-7843-953B-4F7CB239A422}" type="slidenum">
              <a:rPr lang="en-US" sz="1000">
                <a:latin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000">
              <a:latin typeface="Times New Roman" charset="0"/>
            </a:endParaRPr>
          </a:p>
        </p:txBody>
      </p:sp>
      <p:sp>
        <p:nvSpPr>
          <p:cNvPr id="40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0C8040F-BDE5-A143-B841-4CBD2A5148BD}" type="slidenum">
              <a:rPr lang="en-US" sz="1000">
                <a:latin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sz="1000">
              <a:latin typeface="Times New Roman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46CF264-C3F5-D041-B557-21735C55E416}" type="slidenum">
              <a:rPr lang="en-US" sz="1000">
                <a:latin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sz="1000">
              <a:latin typeface="Times New Roman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43F6EF2-7B1B-C64F-863E-2E646288C287}" type="slidenum">
              <a:rPr lang="en-US" sz="1000">
                <a:latin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sz="1000">
              <a:latin typeface="Times New Roman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1B8DF9-F4D1-E046-B07D-B684A3A6FBCB}" type="slidenum">
              <a:rPr lang="en-US" sz="1000">
                <a:latin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sz="1000">
              <a:latin typeface="Times New Roman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D5E26F6-3163-B04C-A5B1-E0601BCC324A}" type="slidenum">
              <a:rPr lang="en-US" sz="1000">
                <a:latin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sz="1000">
              <a:latin typeface="Times New Roman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D2C31E4-2712-734B-903F-B7A6678BCE77}" type="slidenum">
              <a:rPr lang="en-US" sz="1000">
                <a:latin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sz="1000">
              <a:latin typeface="Times New Roman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F94CD0-2F9A-854E-BB01-58A6A4A224F5}" type="slidenum">
              <a:rPr lang="en-US" sz="1000">
                <a:latin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sz="1000">
              <a:latin typeface="Times New Roman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380292-A26D-2047-B1AE-EA63650E7988}" type="slidenum">
              <a:rPr lang="en-US" sz="1000">
                <a:latin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 sz="1000">
              <a:latin typeface="Times New Roman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B623489-903C-8741-8259-96F2DBA695E5}" type="slidenum">
              <a:rPr lang="en-US" sz="1000">
                <a:latin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 sz="1000">
              <a:latin typeface="Times New Roman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6846409-F51B-314F-9C35-842A77D67F1D}" type="slidenum">
              <a:rPr lang="en-US" sz="1000">
                <a:latin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000">
              <a:latin typeface="Times New Roman" charset="0"/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1E28EE-8AA1-644A-87BD-694D3D3C5B1A}" type="slidenum">
              <a:rPr lang="en-US" sz="1000">
                <a:latin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000">
              <a:latin typeface="Times New Roman" charset="0"/>
            </a:endParaRPr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DFFC80-DF91-4248-B960-A0BF2362D8D8}" type="slidenum">
              <a:rPr lang="en-US" sz="1000">
                <a:latin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000">
              <a:latin typeface="Times New Roman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8676CE-4CAE-6B4D-95F3-7BBDDE8E5828}" type="slidenum">
              <a:rPr lang="en-US" sz="1000">
                <a:latin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000">
              <a:latin typeface="Times New Roman" charset="0"/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43DE50-0D6A-AA44-9736-A6D44BF53CCB}" type="slidenum">
              <a:rPr lang="en-US" sz="1000">
                <a:latin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1000">
              <a:latin typeface="Times New Roman" charset="0"/>
            </a:endParaRPr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EE0023-A00D-094E-9532-3F7200F7D8CF}" type="slidenum">
              <a:rPr lang="en-US" sz="1000">
                <a:latin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000">
              <a:latin typeface="Times New Roman" charset="0"/>
            </a:endParaRPr>
          </a:p>
        </p:txBody>
      </p:sp>
      <p:sp>
        <p:nvSpPr>
          <p:cNvPr id="16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B683FC-5A57-0B47-BF21-A05C70352E75}" type="slidenum">
              <a:rPr lang="en-US" sz="1000">
                <a:latin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1000">
              <a:latin typeface="Times New Roman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6DB73-C3B9-A147-9277-D1CAE8C0E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964C9B-2A30-9E46-A621-CC958C7F7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497F9-A5FB-8948-9E43-B263F81FF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7C1D47-D311-7642-9146-EECF1BE9A3FF}" type="datetimeFigureOut">
              <a:rPr lang="en-US" smtClean="0"/>
              <a:pPr>
                <a:defRPr/>
              </a:pPr>
              <a:t>12/15/19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2F7A7-E46D-684C-9E38-F6865727C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15C2-5D8C-624F-B273-CF186B579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B5EA34-F0D3-6D4D-B01D-257BBCAF07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5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005ED-3B7B-4141-950F-ADD87F379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255867-B177-CE42-A007-B55DC09C4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CC356-EE7A-C845-A77E-B59943914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EFF218-8F0B-2B44-91EF-81341BBEA66C}" type="datetimeFigureOut">
              <a:rPr lang="en-US" smtClean="0"/>
              <a:pPr>
                <a:defRPr/>
              </a:pPr>
              <a:t>12/15/19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5B0C0-D530-7A42-B4DA-5463E97C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2820D-D7AE-3D43-91E3-61AD1FEC3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FF75A4-FAE5-5C42-9321-0AFD015938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1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D01D01-0357-D24A-A37E-DFEBC11E51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E5FBBE-E722-2C43-8BDB-DCE0974B31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378FE-1206-894F-8337-DB61ACCAE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C78388-5CB9-7846-9666-7B67A82DC2FA}" type="datetimeFigureOut">
              <a:rPr lang="en-US" smtClean="0"/>
              <a:pPr>
                <a:defRPr/>
              </a:pPr>
              <a:t>12/15/19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49941-80EE-074B-9419-CCAC2B801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BDD84-6047-954E-A9AF-9C2DAEC5E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9CDF3-7F71-3547-B850-7C329B1C37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29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07F5756-0013-8C43-8D92-CF6A7C4FAD3B}"/>
              </a:ext>
            </a:extLst>
          </p:cNvPr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6BBB0CC-C28A-2849-BA59-1B78FD204861}"/>
              </a:ext>
            </a:extLst>
          </p:cNvPr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98450" y="457200"/>
            <a:ext cx="8229600" cy="800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FFAFAA3-F360-F24E-9C17-6A81336B5A0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1129E1-BF73-0C40-8EDE-66AEE8C68E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9B58AB5F-446B-D04D-AA8A-73090CBAC33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98292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7B2430B-C625-1043-89C0-69D193F577CB}"/>
              </a:ext>
            </a:extLst>
          </p:cNvPr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B1E9077-F129-C248-B209-608445F9F3AD}"/>
              </a:ext>
            </a:extLst>
          </p:cNvPr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98450" y="1752600"/>
            <a:ext cx="398780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DBC5612-20EB-3E4D-8466-FB4F2CEE936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17B073-8DF4-994E-AE3C-B01F50F72C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3D0E675F-A24B-8541-9D9A-3812B14B871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51787"/>
      </p:ext>
    </p:extLst>
  </p:cSld>
  <p:clrMapOvr>
    <a:masterClrMapping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5D66E40-0F4A-BE41-8CA9-292CADE0F4AB}"/>
              </a:ext>
            </a:extLst>
          </p:cNvPr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9250" y="1835151"/>
            <a:ext cx="8426450" cy="4291012"/>
          </a:xfrm>
          <a:prstGeom prst="rect">
            <a:avLst/>
          </a:prstGeom>
        </p:spPr>
        <p:txBody>
          <a:bodyPr vert="horz"/>
          <a:lstStyle>
            <a:lvl1pPr marL="2286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1pPr>
            <a:lvl2pPr marL="6858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2pPr>
            <a:lvl3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3pPr>
            <a:lvl4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4pPr>
            <a:lvl5pPr marL="21717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DAFEA-9E68-2E40-9FDC-116A06912E7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4BC534-CD73-3A41-A134-1B4F1671C6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C5A3E44-ADE7-934C-82DE-A9B5D382EEB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62873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D55D2A4-7A03-7A45-B930-0FEA3209AC27}"/>
              </a:ext>
            </a:extLst>
          </p:cNvPr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336800"/>
            <a:ext cx="8462962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DF71F42-1CC6-9F4D-9186-994D57A45E4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F2A6F1-CD44-C443-BE69-2669B964C7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B927CC08-134A-534D-AF90-B418D17BCFF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94545"/>
      </p:ext>
    </p:extLst>
  </p:cSld>
  <p:clrMapOvr>
    <a:masterClrMapping/>
  </p:clrMapOvr>
  <p:hf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F09A0587-5F2C-4749-92EA-5E5107459DCA}"/>
              </a:ext>
            </a:extLst>
          </p:cNvPr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952750"/>
            <a:ext cx="5122862" cy="314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5721350" y="1733550"/>
            <a:ext cx="3100386" cy="436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7B192ED-9E47-3344-B49C-69E64EB0499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FB7C0D-F8A4-0B44-A442-E9C7515040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7DB6BB55-8ADA-794D-ADB8-BF10A7658B4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96270"/>
      </p:ext>
    </p:extLst>
  </p:cSld>
  <p:clrMapOvr>
    <a:masterClrMapping/>
  </p:clrMapOvr>
  <p:hf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1DAC3-B907-314F-935D-0FEC369B4E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B05D561E-19F4-464C-AF37-0AF6EFC7FA4F}" type="datetime1">
              <a:rPr lang="en-US" altLang="en-US"/>
              <a:pPr>
                <a:defRPr/>
              </a:pPr>
              <a:t>12/15/19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3ED4E-E25D-C34B-9A9A-97778F7CB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6CFEB-A74B-214F-9275-A834A540B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563C38-CC8D-2545-80BD-59D9483E0C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328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1451"/>
            <a:ext cx="8229600" cy="330558"/>
          </a:xfrm>
        </p:spPr>
        <p:txBody>
          <a:bodyPr/>
          <a:lstStyle>
            <a:lvl1pPr>
              <a:defRPr sz="3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 baseline="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775295"/>
            <a:ext cx="8229600" cy="42624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2734216"/>
      </p:ext>
    </p:extLst>
  </p:cSld>
  <p:clrMapOvr>
    <a:masterClrMapping/>
  </p:clrMapOvr>
  <p:hf hdr="0" ft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129BF-CDF9-EB4C-9F8A-4EC8434E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latin typeface="+mn-lt"/>
                <a:cs typeface="MS PGothic" charset="0"/>
              </a:defRPr>
            </a:lvl1pPr>
          </a:lstStyle>
          <a:p>
            <a:pPr>
              <a:defRPr/>
            </a:pPr>
            <a:fld id="{535FCC6E-583A-9340-A58A-E84E07D0C7B9}" type="datetime1">
              <a:rPr lang="en-US" altLang="en-US"/>
              <a:pPr>
                <a:defRPr/>
              </a:pPr>
              <a:t>12/15/19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27E2E-6550-FC40-8A3C-52C6CD4AB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DE8E0-34FE-DD4A-89D8-9108A40F0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1DE3D1-8E91-3A42-B095-4F9D478F4C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4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63D9B-A67B-954E-9F10-65A52044A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F4051-3790-214C-9064-7F5AD37B6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B94F3-EA15-ED42-B7D4-B1D817B8E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9C9E39-BFE8-AF47-AFE3-3567B664A865}" type="datetimeFigureOut">
              <a:rPr lang="en-US" smtClean="0"/>
              <a:pPr>
                <a:defRPr/>
              </a:pPr>
              <a:t>12/15/19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452B8-9409-BD4A-B8E0-51DE62863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13813-3FB0-9A46-ABCC-1701C13E0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EEADA-AED2-4B45-AD2B-947A62F68F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527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4F76D-29EE-A04A-8320-DC6696A9F2F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D932C8A-83D4-F942-9AA7-2A1E55EBFD7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1300" b="1" dirty="0">
                <a:solidFill>
                  <a:schemeClr val="bg1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schemeClr val="bg1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2637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6C26A0-3BA0-8640-B757-EBC757A7502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2866E3A-2BD7-5F42-B559-C06A4CB7CE1A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1300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prstClr val="white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6213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AC2059C-25AD-6C44-A787-67DD112BDEB2}"/>
              </a:ext>
            </a:extLst>
          </p:cNvPr>
          <p:cNvSpPr txBox="1">
            <a:spLocks/>
          </p:cNvSpPr>
          <p:nvPr userDrawn="1"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2755334-5236-C542-B53E-728F43F2B435}"/>
              </a:ext>
            </a:extLst>
          </p:cNvPr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98450" y="457200"/>
            <a:ext cx="8229600" cy="800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C7A1261-824C-554C-8262-B2F8884FD78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DF3A2-81BC-3F49-9E48-413BF2A6B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08372A8C-ADDD-344F-B9EB-176C5A265E9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37596527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3429F80-214B-2E45-AAF6-2313C35D2D0C}"/>
              </a:ext>
            </a:extLst>
          </p:cNvPr>
          <p:cNvSpPr txBox="1">
            <a:spLocks/>
          </p:cNvSpPr>
          <p:nvPr userDrawn="1"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D52BA79-0FDA-1645-8250-4843971BC958}"/>
              </a:ext>
            </a:extLst>
          </p:cNvPr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98450" y="1752600"/>
            <a:ext cx="398780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BF0E0AF-81F1-5047-BB17-D50BA1D7004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D5645-C019-404D-ADF2-9198B0812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87703855-BF88-1142-B91E-D0CDFE4BB75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32729817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622F6A51-BD0D-B847-95EB-701C6D6B9B4E}"/>
              </a:ext>
            </a:extLst>
          </p:cNvPr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9250" y="1835151"/>
            <a:ext cx="8426450" cy="4291012"/>
          </a:xfrm>
          <a:prstGeom prst="rect">
            <a:avLst/>
          </a:prstGeom>
        </p:spPr>
        <p:txBody>
          <a:bodyPr vert="horz"/>
          <a:lstStyle>
            <a:lvl1pPr marL="2286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1pPr>
            <a:lvl2pPr marL="6858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2pPr>
            <a:lvl3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3pPr>
            <a:lvl4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4pPr>
            <a:lvl5pPr marL="21717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9CBC3-438A-814B-BA9C-8D1FB6037DD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D8240-C05B-6146-A7FC-BC652092A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051947CE-7AA7-9643-AF72-001C4467EB9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9941256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707DCFAD-70CA-CF4B-8BED-071B7E960709}"/>
              </a:ext>
            </a:extLst>
          </p:cNvPr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336800"/>
            <a:ext cx="8462962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CA93454-AED9-C643-AC2B-60671AF6416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B3965-A176-7D49-A60A-07F479128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68DCAE0F-B145-6D4A-9E86-C315AD15EE0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20173636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A487819-9E71-DE49-982B-D3BC23600BD1}"/>
              </a:ext>
            </a:extLst>
          </p:cNvPr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952750"/>
            <a:ext cx="5122862" cy="314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5721350" y="1733550"/>
            <a:ext cx="3100386" cy="436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A1DCCE1-6A50-714D-88A3-FD4FD44C97A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B34CD-C8AB-3245-A744-A6EF95454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25541417-7F7D-5E40-B5CA-16E6D2FFC5B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31434174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92548-90B9-8F45-9EFB-4788ADABBF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313231"/>
                </a:solidFill>
                <a:latin typeface="+mn-lt"/>
              </a:defRPr>
            </a:lvl1pPr>
          </a:lstStyle>
          <a:p>
            <a:pPr>
              <a:defRPr/>
            </a:pPr>
            <a:fld id="{3E164F1E-FD20-FE42-8687-2BA083E07F95}" type="datetimeFigureOut">
              <a:rPr lang="en-US"/>
              <a:pPr>
                <a:defRPr/>
              </a:pPr>
              <a:t>12/15/19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E4FD2-D0D8-1B47-9421-14517ECCA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0D5E3-31A4-E644-A17F-0A2B5590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CA879-BDB3-3D46-B550-6E379DBF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89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1451"/>
            <a:ext cx="8229600" cy="3305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5pPr>
              <a:defRPr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775295"/>
            <a:ext cx="8229600" cy="42624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48631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D97A1F-6450-FD44-B29C-D48F4B48F2F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FBA89D2-C365-BE49-8220-84ECEB7908B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1300" b="1" dirty="0">
                <a:solidFill>
                  <a:prstClr val="white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>
              <a:solidFill>
                <a:prstClr val="white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689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6018-1453-DB49-93C4-F4F779867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CCCDD4-03FF-6A4B-B6B8-3CE198C44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826C0-9651-9E4A-8A7B-D8DA3296A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F62A1B-4964-874F-893D-07F028E3DE5A}" type="datetimeFigureOut">
              <a:rPr lang="en-US" smtClean="0"/>
              <a:pPr>
                <a:defRPr/>
              </a:pPr>
              <a:t>12/15/19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178DE-4A50-3341-BE4D-054E83B8C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F19F6-DB30-3E49-A4A3-CE3FD273C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B1DCD-4513-0244-991F-D56E6A3A62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9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317FF-AB33-4244-8D46-F72FBD4DF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393DB-1CE6-4148-9E5B-7139B04173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6AC9C0-3D6D-3344-9800-EB7EDB9E9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05AC3-8CA8-5444-85B0-7F727FEF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2F5119-0B2B-974A-A9A1-ADA67D8D20E6}" type="datetimeFigureOut">
              <a:rPr lang="en-US" smtClean="0"/>
              <a:pPr>
                <a:defRPr/>
              </a:pPr>
              <a:t>12/15/19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AC67C-42B8-C64E-B758-B4B5F0020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626EAB-2920-9C41-9362-F86428178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D0286-82C7-4D4A-89B3-0FC1B21495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68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1433E-A7FD-C948-8D9B-EE75207A7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33740-7911-4048-B6C7-4BF09C9D1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86FADF-D930-D840-9496-82EEBDDEB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1731CF-52C7-4346-B7BB-45A92DE05B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4FEBA2-A2F2-734C-9BA5-0AC74D8FC5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7A5361-CA12-C745-B82D-E1909372A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BEFAFA-7DEA-5F46-A58D-80A2EAE0DA27}" type="datetimeFigureOut">
              <a:rPr lang="en-US" smtClean="0"/>
              <a:pPr>
                <a:defRPr/>
              </a:pPr>
              <a:t>12/15/19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2C6310-263E-8941-874B-0667F89F4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C5BED6-AA11-614D-8EA2-F06897C62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93512-AD73-C848-9DB3-A1B547403D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25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7DBF8-D011-2842-A561-CCA1D5CF9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6FD1A0-52AD-2A46-9546-9CFE6574B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FA988A-A826-E64F-9B62-72C8986E25E5}" type="datetimeFigureOut">
              <a:rPr lang="en-US" smtClean="0"/>
              <a:pPr>
                <a:defRPr/>
              </a:pPr>
              <a:t>12/15/19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8CEF9F-0D4F-2B44-B9FB-050601BA8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3060EA-CA94-DC48-A6B6-BCD9639A9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3C69B-01EA-394C-AE9C-8BF177D2C9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9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CA37B9-2BF3-E34A-AF80-E09B8C5AF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61A301-94D1-BE47-A87C-2A927DD936FA}" type="datetimeFigureOut">
              <a:rPr lang="en-US" smtClean="0"/>
              <a:pPr>
                <a:defRPr/>
              </a:pPr>
              <a:t>12/15/19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F6CA89-A578-A84E-A6EA-C76BB2EB2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A0813C-A803-1D45-938D-724852D7C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AEDF6-F3DF-254E-A917-60FBE4F208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42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EFE58-2A68-6540-810D-823D8FA1A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F05A8-930F-8E45-8DC5-E65B130D8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DF7781-D85E-3F40-9D6C-43470F263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91E9D1-3478-2540-8B17-AA30BD985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C2FD25-E233-684F-8F0A-75875926F244}" type="datetimeFigureOut">
              <a:rPr lang="en-US" smtClean="0"/>
              <a:pPr>
                <a:defRPr/>
              </a:pPr>
              <a:t>12/15/19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099287-6D37-7848-8C0B-A01BD9FD1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F8A269-BE2D-3D42-8E39-5C5531E47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88098A-20F1-BD44-BD93-12DB545FAA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8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1A14F-189F-F644-B282-A59A64DE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C62942-E73E-5E4A-8165-50BC3FF342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9EFDE1-49EA-CD4F-ACEC-445A5D1D00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B767C6-35E1-C94C-9412-FDB14CD0E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31396D-F65F-4E4E-8AFB-8429DEB7A55F}" type="datetimeFigureOut">
              <a:rPr lang="en-US" smtClean="0"/>
              <a:pPr>
                <a:defRPr/>
              </a:pPr>
              <a:t>12/15/19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6E5D3F-938E-4B47-9958-D7BD01A43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4B9AE6-6BA9-2246-A839-F1C7F595D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8D2986-6709-9441-99C3-595E7B04CD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49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14529B-B8B4-084B-969A-CF3077C70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24BDB-0BDF-844B-BC6C-5CA94AC21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6DDD8-0A3F-CC49-A5E7-2F94EBA1E1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ACB205-C195-6642-B5CE-984A518832B7}" type="datetimeFigureOut">
              <a:rPr lang="en-US" smtClean="0"/>
              <a:pPr>
                <a:defRPr/>
              </a:pPr>
              <a:t>12/15/19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D9217-2869-A848-AF63-8A7006A4F5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EDA3C-857D-3947-8B79-F0D165A6AC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07C1820-D7D6-4246-9D5B-8490DA27D2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8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52C3205F-1824-F645-9525-8A9FCE5E6CBE}"/>
              </a:ext>
            </a:extLst>
          </p:cNvPr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en-US" sz="4600">
                <a:latin typeface="Neue Display Black" charset="0"/>
                <a:cs typeface="Neue Display Black" charset="0"/>
              </a:rPr>
            </a:br>
            <a:br>
              <a:rPr lang="en-US">
                <a:latin typeface="Neue Bold" charset="0"/>
                <a:cs typeface="Neue Bold" charset="0"/>
              </a:rPr>
            </a:br>
            <a:endParaRPr lang="en-US" sz="4600">
              <a:latin typeface="Neue Display Black" charset="0"/>
              <a:cs typeface="Neue Display Black" charset="0"/>
            </a:endParaRPr>
          </a:p>
        </p:txBody>
      </p:sp>
      <p:sp>
        <p:nvSpPr>
          <p:cNvPr id="20483" name="Title Placeholder 15">
            <a:extLst>
              <a:ext uri="{FF2B5EF4-FFF2-40B4-BE49-F238E27FC236}">
                <a16:creationId xmlns:a16="http://schemas.microsoft.com/office/drawing/2014/main" id="{A6FCCDB3-37B0-3841-B478-3120BB7D1C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9845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pic>
        <p:nvPicPr>
          <p:cNvPr id="20484" name="Picture 1">
            <a:extLst>
              <a:ext uri="{FF2B5EF4-FFF2-40B4-BE49-F238E27FC236}">
                <a16:creationId xmlns:a16="http://schemas.microsoft.com/office/drawing/2014/main" id="{F2A21CE4-5F0A-8143-A369-739C30778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23013"/>
            <a:ext cx="8496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1B5FC85-4562-7649-A45E-D3637559B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0" y="6600825"/>
            <a:ext cx="439738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 smtClean="0">
                <a:solidFill>
                  <a:srgbClr val="000000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A3CA6352-DCF1-F74D-B24D-8577077680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BABC2E96-FF50-E04F-BE88-CA6441D828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29500" y="6600825"/>
            <a:ext cx="1098550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9E5A07CD-C8F3-A34E-9B14-A8CAA4CAA66F}"/>
              </a:ext>
            </a:extLst>
          </p:cNvPr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327738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E82E21"/>
          </a:solidFill>
          <a:latin typeface="Neue Display Black"/>
          <a:ea typeface="ＭＳ Ｐゴシック" pitchFamily="-65" charset="-128"/>
          <a:cs typeface="Neue Display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  <a:cs typeface="Neue Display Black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  <a:cs typeface="Neue Display Black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  <a:cs typeface="Neue Display Black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  <a:cs typeface="Neue Display Black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0" algn="l" defTabSz="457200" rtl="0" eaLnBrk="1" fontAlgn="base" hangingPunct="1">
        <a:lnSpc>
          <a:spcPts val="5200"/>
        </a:lnSpc>
        <a:spcBef>
          <a:spcPct val="0"/>
        </a:spcBef>
        <a:spcAft>
          <a:spcPts val="600"/>
        </a:spcAft>
        <a:defRPr sz="4000" kern="1200">
          <a:solidFill>
            <a:schemeClr val="tx1"/>
          </a:solidFill>
          <a:latin typeface="Neue Light"/>
          <a:ea typeface="ＭＳ Ｐゴシック" charset="0"/>
          <a:cs typeface="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A6EFA-3888-C44F-914F-94C93E5759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18C0A6F8-BE69-6C4C-B01C-FA9E03280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07" name="Picture 4" descr="TNS_Logo3_Large_White.eps">
            <a:extLst>
              <a:ext uri="{FF2B5EF4-FFF2-40B4-BE49-F238E27FC236}">
                <a16:creationId xmlns:a16="http://schemas.microsoft.com/office/drawing/2014/main" id="{F0BCD967-0CFE-8F46-929C-5CCE99FE6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7945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738F9-8BF5-FA4F-ABC9-7F3FEEAF8A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1522F01C-98AE-1847-9898-F85E35C53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2531" name="Picture 4" descr="TNS_Logo3_Large_White.eps">
            <a:extLst>
              <a:ext uri="{FF2B5EF4-FFF2-40B4-BE49-F238E27FC236}">
                <a16:creationId xmlns:a16="http://schemas.microsoft.com/office/drawing/2014/main" id="{BBFCD4B8-2D68-B24C-99C7-70F7D1CFB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684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AC3D55D3-00DC-2B4F-A0B0-8DF7E908A51F}"/>
              </a:ext>
            </a:extLst>
          </p:cNvPr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en-US" sz="460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br>
              <a:rPr lang="en-US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23555" name="Title Placeholder 15">
            <a:extLst>
              <a:ext uri="{FF2B5EF4-FFF2-40B4-BE49-F238E27FC236}">
                <a16:creationId xmlns:a16="http://schemas.microsoft.com/office/drawing/2014/main" id="{960DD805-2118-AD49-8180-1E168E9471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9845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pic>
        <p:nvPicPr>
          <p:cNvPr id="23556" name="Picture 1">
            <a:extLst>
              <a:ext uri="{FF2B5EF4-FFF2-40B4-BE49-F238E27FC236}">
                <a16:creationId xmlns:a16="http://schemas.microsoft.com/office/drawing/2014/main" id="{7E7C8535-08AD-9D46-B92C-9DE8985F8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23013"/>
            <a:ext cx="8496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1A518F7-E69C-5846-AF57-7C4892D590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0" y="6600825"/>
            <a:ext cx="439738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rgbClr val="000000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2FE0E2BD-E3A7-A24D-9BCB-624D83226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E563BB12-1F77-F84F-B1CE-43FD65F39F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29500" y="6600825"/>
            <a:ext cx="1098550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rgbClr val="313231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B1245B05-9BAC-8148-8B6C-712A0FDE2FBF}"/>
              </a:ext>
            </a:extLst>
          </p:cNvPr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69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E82E21"/>
          </a:solidFill>
          <a:latin typeface="Neue Display Black"/>
          <a:ea typeface="ＭＳ Ｐゴシック" pitchFamily="-65" charset="-128"/>
          <a:cs typeface="Neue Display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  <a:cs typeface="Neue Display Black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  <a:cs typeface="Neue Display Black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  <a:cs typeface="Neue Display Black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  <a:cs typeface="Neue Display Black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0" algn="l" defTabSz="457200" rtl="0" eaLnBrk="1" fontAlgn="base" hangingPunct="1">
        <a:lnSpc>
          <a:spcPts val="5200"/>
        </a:lnSpc>
        <a:spcBef>
          <a:spcPct val="0"/>
        </a:spcBef>
        <a:spcAft>
          <a:spcPts val="600"/>
        </a:spcAft>
        <a:defRPr sz="4000" kern="1200">
          <a:solidFill>
            <a:schemeClr val="tx1"/>
          </a:solidFill>
          <a:latin typeface="Neue Light"/>
          <a:ea typeface="ＭＳ Ｐゴシック" charset="0"/>
          <a:cs typeface="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AF1E5-01C4-8740-8A60-9C8BFAE283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1037E7A4-2957-3A48-B860-7CAACCE06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4579" name="Picture 4" descr="TNS_Logo3_Large_White.eps">
            <a:extLst>
              <a:ext uri="{FF2B5EF4-FFF2-40B4-BE49-F238E27FC236}">
                <a16:creationId xmlns:a16="http://schemas.microsoft.com/office/drawing/2014/main" id="{012469F7-E18D-9B4D-94ED-03A1CADF0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24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ctrTitle"/>
          </p:nvPr>
        </p:nvSpPr>
        <p:spPr/>
        <p:txBody>
          <a:bodyPr lIns="92075" tIns="46037" rIns="92075" bIns="46037">
            <a:normAutofit/>
          </a:bodyPr>
          <a:lstStyle/>
          <a:p>
            <a:r>
              <a:rPr lang="en-US" dirty="0">
                <a:latin typeface="Neue Display Black" charset="0"/>
              </a:rPr>
              <a:t>Time Management</a:t>
            </a:r>
          </a:p>
        </p:txBody>
      </p:sp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lIns="92075" tIns="46037" rIns="92075" bIns="46037" rtlCol="0">
            <a:normAutofit/>
          </a:bodyPr>
          <a:lstStyle/>
          <a:p>
            <a:pPr marL="342900" indent="-342900" fontAlgn="auto">
              <a:spcBef>
                <a:spcPct val="0"/>
              </a:spcBef>
              <a:spcAft>
                <a:spcPts val="0"/>
              </a:spcAft>
              <a:buFont typeface="Arial"/>
              <a:buNone/>
              <a:defRPr/>
            </a:pPr>
            <a:endParaRPr lang="en-US" dirty="0">
              <a:latin typeface="Tahoma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457200"/>
            <a:ext cx="8312150" cy="914400"/>
          </a:xfrm>
          <a:noFill/>
        </p:spPr>
        <p:txBody>
          <a:bodyPr lIns="92075" tIns="46037" rIns="92075" bIns="46037" anchor="b"/>
          <a:lstStyle/>
          <a:p>
            <a:r>
              <a:rPr lang="en-US" sz="3600" dirty="0">
                <a:latin typeface="Neue Display Black" charset="0"/>
              </a:rPr>
              <a:t>Self-Management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7" rIns="92075" bIns="46037"/>
          <a:lstStyle/>
          <a:p>
            <a:r>
              <a:rPr lang="en-US" sz="2800">
                <a:latin typeface="Calibri" charset="0"/>
              </a:rPr>
              <a:t>Overcome these problems with self-discipline:</a:t>
            </a:r>
          </a:p>
          <a:p>
            <a:pPr lvl="1"/>
            <a:r>
              <a:rPr lang="en-US" sz="2400">
                <a:latin typeface="Calibri" charset="0"/>
              </a:rPr>
              <a:t>Time management and priority setting</a:t>
            </a:r>
          </a:p>
          <a:p>
            <a:pPr lvl="1"/>
            <a:r>
              <a:rPr lang="en-US" sz="2400">
                <a:latin typeface="Calibri" charset="0"/>
              </a:rPr>
              <a:t>Professional help (yes, a therapist)</a:t>
            </a:r>
          </a:p>
          <a:p>
            <a:pPr lvl="1"/>
            <a:r>
              <a:rPr lang="en-US" sz="2400">
                <a:latin typeface="Calibri" charset="0"/>
              </a:rPr>
              <a:t>Don’</a:t>
            </a:r>
            <a:r>
              <a:rPr lang="en-US" altLang="ja-JP" sz="2400">
                <a:latin typeface="Calibri" charset="0"/>
              </a:rPr>
              <a:t>t procrastinate on getting started or getting help in managing your time.</a:t>
            </a:r>
            <a:endParaRPr lang="en-US" sz="2400">
              <a:latin typeface="Calibri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Neue Display Black" charset="0"/>
              </a:rPr>
              <a:t>Planning Tools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Calibri" charset="0"/>
                <a:cs typeface="Neue Display Black" charset="0"/>
              </a:rPr>
              <a:t>To-Do list</a:t>
            </a:r>
          </a:p>
          <a:p>
            <a:r>
              <a:rPr lang="en-US" sz="2800" dirty="0">
                <a:latin typeface="Calibri" charset="0"/>
                <a:cs typeface="Neue Display Black" charset="0"/>
              </a:rPr>
              <a:t>Action folder</a:t>
            </a:r>
          </a:p>
          <a:p>
            <a:r>
              <a:rPr lang="en-US" sz="2800" dirty="0">
                <a:latin typeface="Calibri" charset="0"/>
                <a:cs typeface="Neue Display Black" charset="0"/>
              </a:rPr>
              <a:t>Management folder </a:t>
            </a:r>
          </a:p>
          <a:p>
            <a:r>
              <a:rPr lang="en-US" sz="2800" dirty="0">
                <a:latin typeface="Calibri" charset="0"/>
                <a:cs typeface="Neue Display Black" charset="0"/>
              </a:rPr>
              <a:t>Project folders</a:t>
            </a:r>
          </a:p>
          <a:p>
            <a:r>
              <a:rPr lang="en-US" sz="2800" dirty="0">
                <a:latin typeface="Calibri" charset="0"/>
                <a:cs typeface="Neue Display Black" charset="0"/>
              </a:rPr>
              <a:t>Calendar</a:t>
            </a:r>
          </a:p>
          <a:p>
            <a:pPr lvl="1"/>
            <a:r>
              <a:rPr lang="en-US" sz="2400" dirty="0">
                <a:latin typeface="Calibri" charset="0"/>
                <a:cs typeface="Neue Display Black" charset="0"/>
              </a:rPr>
              <a:t>Only one, synch in the cloud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3250" cy="838200"/>
          </a:xfrm>
          <a:noFill/>
        </p:spPr>
        <p:txBody>
          <a:bodyPr lIns="92075" tIns="46037" rIns="92075" bIns="46037" anchor="b"/>
          <a:lstStyle/>
          <a:p>
            <a:r>
              <a:rPr lang="en-US" sz="3600" dirty="0">
                <a:latin typeface="Neue Display Black" charset="0"/>
              </a:rPr>
              <a:t>To-Do List Problems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315200" cy="4114800"/>
          </a:xfrm>
        </p:spPr>
        <p:txBody>
          <a:bodyPr lIns="92075" tIns="46037" rIns="92075" bIns="46037"/>
          <a:lstStyle/>
          <a:p>
            <a:r>
              <a:rPr lang="en-US" sz="2800">
                <a:latin typeface="Calibri" charset="0"/>
              </a:rPr>
              <a:t>The longer, the worse – depressing.</a:t>
            </a:r>
          </a:p>
          <a:p>
            <a:r>
              <a:rPr lang="en-US" sz="2800">
                <a:latin typeface="Calibri" charset="0"/>
              </a:rPr>
              <a:t>Unconscious, stupid tricks we play on ourselves:</a:t>
            </a:r>
          </a:p>
          <a:p>
            <a:pPr lvl="1"/>
            <a:r>
              <a:rPr lang="en-US" sz="2400">
                <a:latin typeface="Calibri" charset="0"/>
              </a:rPr>
              <a:t>Do lots of little things first to give ourselves achievement feedback.</a:t>
            </a:r>
          </a:p>
          <a:p>
            <a:pPr lvl="1"/>
            <a:r>
              <a:rPr lang="en-US" sz="2400">
                <a:latin typeface="Calibri" charset="0"/>
              </a:rPr>
              <a:t>Do the easiest things first.</a:t>
            </a:r>
          </a:p>
          <a:p>
            <a:pPr lvl="1"/>
            <a:r>
              <a:rPr lang="en-US" sz="2400">
                <a:latin typeface="Calibri" charset="0"/>
              </a:rPr>
              <a:t>Do the most fun things first.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-346241" y="292816"/>
            <a:ext cx="8229600" cy="1143000"/>
          </a:xfrm>
        </p:spPr>
        <p:txBody>
          <a:bodyPr/>
          <a:lstStyle/>
          <a:p>
            <a:r>
              <a:rPr lang="en-US" sz="3600" dirty="0">
                <a:latin typeface="Neue Display Black" charset="0"/>
              </a:rPr>
              <a:t>To-Do List Solutions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latin typeface="Calibri" charset="0"/>
              </a:rPr>
              <a:t>Scrub it every week to keep it short.</a:t>
            </a:r>
          </a:p>
          <a:p>
            <a:r>
              <a:rPr lang="en-US" sz="2800">
                <a:latin typeface="Calibri" charset="0"/>
              </a:rPr>
              <a:t>Put a deadline on all items.</a:t>
            </a:r>
          </a:p>
          <a:p>
            <a:r>
              <a:rPr lang="en-US" sz="2800">
                <a:latin typeface="Calibri" charset="0"/>
              </a:rPr>
              <a:t>Prioritize all items 1,2,3 (boss’</a:t>
            </a:r>
            <a:r>
              <a:rPr lang="en-US" altLang="ja-JP" sz="2800">
                <a:latin typeface="Calibri" charset="0"/>
              </a:rPr>
              <a:t>s or team’s priorities).</a:t>
            </a:r>
          </a:p>
          <a:p>
            <a:pPr lvl="1"/>
            <a:r>
              <a:rPr lang="en-US" sz="2400">
                <a:latin typeface="Calibri" charset="0"/>
              </a:rPr>
              <a:t>Listen to boss or team carefully.</a:t>
            </a:r>
          </a:p>
          <a:p>
            <a:pPr lvl="2"/>
            <a:r>
              <a:rPr lang="en-US">
                <a:latin typeface="Calibri" charset="0"/>
              </a:rPr>
              <a:t>Listen for stuff you don’</a:t>
            </a:r>
            <a:r>
              <a:rPr lang="en-US" altLang="ja-JP">
                <a:latin typeface="Calibri" charset="0"/>
              </a:rPr>
              <a:t>t want to hear.</a:t>
            </a:r>
          </a:p>
          <a:p>
            <a:pPr lvl="2"/>
            <a:r>
              <a:rPr lang="en-US">
                <a:latin typeface="Calibri" charset="0"/>
              </a:rPr>
              <a:t>Don’</a:t>
            </a:r>
            <a:r>
              <a:rPr lang="en-US" altLang="ja-JP">
                <a:latin typeface="Calibri" charset="0"/>
              </a:rPr>
              <a:t>t listen defensively – it</a:t>
            </a:r>
            <a:r>
              <a:rPr lang="en-US">
                <a:latin typeface="Calibri" charset="0"/>
              </a:rPr>
              <a:t>’</a:t>
            </a:r>
            <a:r>
              <a:rPr lang="en-US" altLang="ja-JP">
                <a:latin typeface="Calibri" charset="0"/>
              </a:rPr>
              <a:t>s not personal criticism, it</a:t>
            </a:r>
            <a:r>
              <a:rPr lang="en-US">
                <a:latin typeface="Calibri" charset="0"/>
              </a:rPr>
              <a:t>’</a:t>
            </a:r>
            <a:r>
              <a:rPr lang="en-US" altLang="ja-JP">
                <a:latin typeface="Calibri" charset="0"/>
              </a:rPr>
              <a:t>s improvement advice.</a:t>
            </a:r>
          </a:p>
          <a:p>
            <a:endParaRPr lang="en-US">
              <a:latin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Neue Display Black" charset="0"/>
              </a:rPr>
              <a:t>Weekly Planning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latin typeface="Calibri" charset="0"/>
              </a:rPr>
              <a:t>Look at last week’s calendar for appointments, tasks, meetings, and stuff that needs to be carried over to the new week.</a:t>
            </a:r>
          </a:p>
          <a:p>
            <a:r>
              <a:rPr lang="en-US" sz="2800">
                <a:latin typeface="Calibri" charset="0"/>
              </a:rPr>
              <a:t>Look at what you have scheduled for the upcoming week.</a:t>
            </a:r>
          </a:p>
          <a:p>
            <a:r>
              <a:rPr lang="en-US" sz="2800">
                <a:latin typeface="Calibri" charset="0"/>
              </a:rPr>
              <a:t>Synthesize and construct a weekly calendar.</a:t>
            </a:r>
          </a:p>
          <a:p>
            <a:pPr lvl="1"/>
            <a:r>
              <a:rPr lang="en-US" sz="2400" i="1">
                <a:latin typeface="Calibri" charset="0"/>
                <a:cs typeface="ＭＳ Ｐゴシック" charset="0"/>
              </a:rPr>
              <a:t>Deep Work </a:t>
            </a:r>
            <a:r>
              <a:rPr lang="en-US" sz="2400">
                <a:latin typeface="Calibri" charset="0"/>
                <a:cs typeface="ＭＳ Ｐゴシック" charset="0"/>
              </a:rPr>
              <a:t>by Cal Newport.</a:t>
            </a:r>
            <a:endParaRPr lang="en-US" sz="2400" i="1">
              <a:latin typeface="Calibri" charset="0"/>
              <a:cs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457200"/>
            <a:ext cx="8235950" cy="762000"/>
          </a:xfrm>
        </p:spPr>
        <p:txBody>
          <a:bodyPr lIns="92075" tIns="46037" rIns="92075" bIns="46037" rtlCol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latin typeface="Neue Display Black" charset="0"/>
                <a:cs typeface="+mj-cs"/>
              </a:rPr>
              <a:t>Daily Planning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7" rIns="92075" bIns="46037"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Calibri" charset="0"/>
              </a:rPr>
              <a:t>Daily plans are most useful if you have sovereignty over your time.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alibri" charset="0"/>
              </a:rPr>
              <a:t>Often not necessary for routine daily tasks (you don’t have control).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alibri" charset="0"/>
              </a:rPr>
              <a:t>Set a time for your daily planning (first thing in the A.M. is usually best).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alibri" charset="0"/>
              </a:rPr>
              <a:t>Look at your email, then delete, refer, or act on it.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12" y="274638"/>
            <a:ext cx="8229600" cy="1143000"/>
          </a:xfrm>
        </p:spPr>
        <p:txBody>
          <a:bodyPr/>
          <a:lstStyle/>
          <a:p>
            <a:r>
              <a:rPr lang="en-US" sz="3600" dirty="0">
                <a:latin typeface="Neue Display Black" charset="0"/>
              </a:rPr>
              <a:t>Daily Planning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>
                <a:solidFill>
                  <a:srgbClr val="FF0000"/>
                </a:solidFill>
                <a:latin typeface="Calibri" charset="0"/>
              </a:rPr>
              <a:t>D</a:t>
            </a:r>
            <a:r>
              <a:rPr lang="en-US" sz="2400">
                <a:latin typeface="Calibri" charset="0"/>
              </a:rPr>
              <a:t>elete as much email as possible</a:t>
            </a:r>
          </a:p>
          <a:p>
            <a:pPr lvl="2"/>
            <a:r>
              <a:rPr lang="en-US">
                <a:latin typeface="Calibri" charset="0"/>
              </a:rPr>
              <a:t>Unsubscribe to emails you don’t need.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Calibri" charset="0"/>
              </a:rPr>
              <a:t>R</a:t>
            </a:r>
            <a:r>
              <a:rPr lang="en-US" sz="2400">
                <a:latin typeface="Calibri" charset="0"/>
              </a:rPr>
              <a:t>efer – Forward emails to appropriate people for action.</a:t>
            </a:r>
            <a:endParaRPr lang="en-US" sz="2400" b="1">
              <a:latin typeface="Calibri" charset="0"/>
            </a:endParaRPr>
          </a:p>
          <a:p>
            <a:pPr lvl="1"/>
            <a:r>
              <a:rPr lang="en-US" sz="2400">
                <a:solidFill>
                  <a:srgbClr val="FF0000"/>
                </a:solidFill>
                <a:latin typeface="Calibri" charset="0"/>
              </a:rPr>
              <a:t>A</a:t>
            </a:r>
            <a:r>
              <a:rPr lang="en-US" sz="2400">
                <a:latin typeface="Calibri" charset="0"/>
              </a:rPr>
              <a:t>ct – Respond immediately if it takes less than two minutes</a:t>
            </a:r>
            <a:r>
              <a:rPr lang="en-US">
                <a:latin typeface="Calibri" charset="0"/>
              </a:rPr>
              <a:t>.</a:t>
            </a:r>
            <a:endParaRPr lang="en-US" b="1">
              <a:latin typeface="Calibri" charset="0"/>
            </a:endParaRPr>
          </a:p>
          <a:p>
            <a:pPr marL="0" indent="0">
              <a:buFont typeface="Wingdings" charset="0"/>
              <a:buNone/>
            </a:pPr>
            <a:endParaRPr lang="en-US">
              <a:latin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457200"/>
            <a:ext cx="8312150" cy="838200"/>
          </a:xfrm>
          <a:noFill/>
        </p:spPr>
        <p:txBody>
          <a:bodyPr lIns="92075" tIns="46037" rIns="92075" bIns="46037" anchor="b"/>
          <a:lstStyle/>
          <a:p>
            <a:r>
              <a:rPr lang="en-US" sz="3600" dirty="0">
                <a:latin typeface="Neue Display Black" charset="0"/>
              </a:rPr>
              <a:t>Daily Scheduling Tips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7" rIns="92075" bIns="46037"/>
          <a:lstStyle/>
          <a:p>
            <a:r>
              <a:rPr lang="en-US" sz="2800">
                <a:latin typeface="Calibri" charset="0"/>
              </a:rPr>
              <a:t>Be tough on yourself – do the hardest, nastiest things first.</a:t>
            </a:r>
          </a:p>
          <a:p>
            <a:r>
              <a:rPr lang="en-US" sz="2800">
                <a:latin typeface="Calibri" charset="0"/>
              </a:rPr>
              <a:t>Save the easiest, most fun tasks for last in the day – look forward to them.</a:t>
            </a:r>
          </a:p>
          <a:p>
            <a:r>
              <a:rPr lang="en-US" sz="2800">
                <a:latin typeface="Calibri" charset="0"/>
              </a:rPr>
              <a:t>On every activity, ask </a:t>
            </a:r>
            <a:r>
              <a:rPr lang="ja-JP" altLang="en-US" sz="2800">
                <a:latin typeface="Calibri" charset="0"/>
              </a:rPr>
              <a:t>“</a:t>
            </a:r>
            <a:r>
              <a:rPr lang="en-US" altLang="ja-JP" sz="2800">
                <a:latin typeface="Calibri" charset="0"/>
              </a:rPr>
              <a:t>how is this helping me achieve my goals?</a:t>
            </a:r>
            <a:r>
              <a:rPr lang="ja-JP" altLang="en-US" sz="2800">
                <a:latin typeface="Calibri" charset="0"/>
              </a:rPr>
              <a:t>”</a:t>
            </a:r>
            <a:endParaRPr lang="en-US" altLang="ja-JP" sz="2800">
              <a:latin typeface="Calibri" charset="0"/>
            </a:endParaRPr>
          </a:p>
          <a:p>
            <a:pPr lvl="1"/>
            <a:r>
              <a:rPr lang="en-US" sz="2400">
                <a:latin typeface="Calibri" charset="0"/>
              </a:rPr>
              <a:t>You distract yourself.</a:t>
            </a:r>
          </a:p>
          <a:p>
            <a:pPr lvl="1"/>
            <a:r>
              <a:rPr lang="en-US" sz="2400">
                <a:latin typeface="Calibri" charset="0"/>
              </a:rPr>
              <a:t>No Facebook, Instagram, Snapchat or Twitter unless you have a job in social media marketing.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457200"/>
            <a:ext cx="8312150" cy="914400"/>
          </a:xfrm>
          <a:noFill/>
        </p:spPr>
        <p:txBody>
          <a:bodyPr lIns="92075" tIns="46037" rIns="92075" bIns="46037" anchor="b"/>
          <a:lstStyle/>
          <a:p>
            <a:r>
              <a:rPr lang="en-US" sz="3600" dirty="0">
                <a:latin typeface="Neue Display Black" charset="0"/>
              </a:rPr>
              <a:t>Daily Scheduling Tips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7" rIns="92075" bIns="46037"/>
          <a:lstStyle/>
          <a:p>
            <a:pPr>
              <a:lnSpc>
                <a:spcPct val="90000"/>
              </a:lnSpc>
            </a:pPr>
            <a:r>
              <a:rPr lang="en-US" sz="2800">
                <a:latin typeface="Calibri" charset="0"/>
              </a:rPr>
              <a:t>Break big jobs into smaller chunks and work uninterrupted</a:t>
            </a:r>
            <a:r>
              <a:rPr lang="en-US">
                <a:latin typeface="Calibri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alibri" charset="0"/>
              </a:rPr>
              <a:t>Close your email program and browser.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alibri" charset="0"/>
              </a:rPr>
              <a:t>Shut down your smartphone or use YouMail or other answering apps.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alibri" charset="0"/>
              </a:rPr>
              <a:t>No email, texts or social media during chunking.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alibri" charset="0"/>
              </a:rPr>
              <a:t>Each chunk completed builds momentum.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ahoma" charset="0"/>
            </a:endParaRP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Calibri" charset="0"/>
              </a:rPr>
              <a:t>Don’</a:t>
            </a:r>
            <a:r>
              <a:rPr lang="en-US" altLang="ja-JP" sz="2800" dirty="0">
                <a:latin typeface="Calibri" charset="0"/>
              </a:rPr>
              <a:t>t attempt too much. Make yourself feel like a winner.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Calibri" charset="0"/>
              </a:rPr>
              <a:t>Allow for interruptions.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alibri" charset="0"/>
                <a:cs typeface="ＭＳ Ｐゴシック" charset="0"/>
              </a:rPr>
              <a:t> If you’re a manager or team leader, leave one-quarter of your time unscheduled.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alibri" charset="0"/>
              </a:rPr>
              <a:t>If you’re not a manager, leave one-eighth unscheduled.</a:t>
            </a:r>
          </a:p>
          <a:p>
            <a:endParaRPr lang="en-US" dirty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696200" cy="1143000"/>
          </a:xfrm>
        </p:spPr>
        <p:txBody>
          <a:bodyPr lIns="92075" tIns="46037" rIns="92075" bIns="46037" rtlCol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latin typeface="Neue Display Black" charset="0"/>
                <a:cs typeface="+mj-cs"/>
              </a:rPr>
              <a:t>Characteristics of Time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7" rIns="92075" bIns="46037"/>
          <a:lstStyle/>
          <a:p>
            <a:r>
              <a:rPr lang="en-US" sz="2800" dirty="0">
                <a:latin typeface="Calibri" charset="0"/>
              </a:rPr>
              <a:t>There’</a:t>
            </a:r>
            <a:r>
              <a:rPr lang="en-US" altLang="ja-JP" sz="2800" dirty="0">
                <a:latin typeface="Calibri" charset="0"/>
              </a:rPr>
              <a:t>s a finite amount of time.</a:t>
            </a:r>
          </a:p>
          <a:p>
            <a:r>
              <a:rPr lang="en-US" sz="2800" dirty="0">
                <a:latin typeface="Calibri" charset="0"/>
              </a:rPr>
              <a:t>It’s the same for everyone. Nobody has more than anyone else.</a:t>
            </a:r>
          </a:p>
          <a:p>
            <a:pPr lvl="1"/>
            <a:r>
              <a:rPr lang="en-US" sz="2400" dirty="0">
                <a:latin typeface="Calibri" charset="0"/>
              </a:rPr>
              <a:t>Non-renewable resource</a:t>
            </a:r>
          </a:p>
          <a:p>
            <a:pPr lvl="1"/>
            <a:r>
              <a:rPr lang="en-US" sz="2400" dirty="0">
                <a:latin typeface="Calibri" charset="0"/>
              </a:rPr>
              <a:t>Cannot be replaced, saved, made up, or overspent</a:t>
            </a:r>
          </a:p>
          <a:p>
            <a:r>
              <a:rPr lang="en-US" sz="2800" dirty="0">
                <a:latin typeface="Calibri" charset="0"/>
              </a:rPr>
              <a:t>Thus, time is either </a:t>
            </a:r>
            <a:r>
              <a:rPr lang="en-US" sz="2800" i="1" dirty="0">
                <a:latin typeface="Calibri" charset="0"/>
              </a:rPr>
              <a:t>used</a:t>
            </a:r>
            <a:r>
              <a:rPr lang="en-US" sz="2800" dirty="0">
                <a:latin typeface="Calibri" charset="0"/>
              </a:rPr>
              <a:t> or </a:t>
            </a:r>
            <a:r>
              <a:rPr lang="en-US" sz="2800" i="1" dirty="0">
                <a:latin typeface="Calibri" charset="0"/>
              </a:rPr>
              <a:t>wasted</a:t>
            </a:r>
            <a:r>
              <a:rPr lang="en-US" sz="2800" dirty="0">
                <a:latin typeface="Calibri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457200"/>
            <a:ext cx="8235950" cy="762000"/>
          </a:xfrm>
        </p:spPr>
        <p:txBody>
          <a:bodyPr lIns="92075" tIns="46037" rIns="92075" bIns="46037" rtlCol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latin typeface="Neue Display Black" charset="0"/>
                <a:cs typeface="+mj-cs"/>
              </a:rPr>
              <a:t>Daily Scheduling Tips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7" rIns="92075" bIns="46037"/>
          <a:lstStyle/>
          <a:p>
            <a:r>
              <a:rPr lang="en-US" sz="2800" dirty="0">
                <a:latin typeface="Calibri" charset="0"/>
              </a:rPr>
              <a:t>Set a time limit on each appointment or meeting.</a:t>
            </a:r>
          </a:p>
          <a:p>
            <a:r>
              <a:rPr lang="en-US" sz="2800" dirty="0">
                <a:latin typeface="Calibri" charset="0"/>
              </a:rPr>
              <a:t>If you add something during the day, drop something.</a:t>
            </a:r>
          </a:p>
          <a:p>
            <a:pPr lvl="1"/>
            <a:r>
              <a:rPr lang="en-US" sz="2400" dirty="0">
                <a:latin typeface="Calibri" charset="0"/>
              </a:rPr>
              <a:t>Ask your boss which ones to drop.</a:t>
            </a:r>
          </a:p>
          <a:p>
            <a:r>
              <a:rPr lang="en-US" sz="2800" dirty="0">
                <a:latin typeface="Calibri" charset="0"/>
              </a:rPr>
              <a:t>Set a time for callbacks. </a:t>
            </a:r>
          </a:p>
          <a:p>
            <a:pPr lvl="1"/>
            <a:r>
              <a:rPr lang="en-US" sz="2400" dirty="0">
                <a:latin typeface="Calibri" charset="0"/>
              </a:rPr>
              <a:t>Best time for callbacks is when assistants aren’t around — before 9:00 A.M. or after 5:30 P.M. (no-screening time).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457200"/>
            <a:ext cx="8312150" cy="838200"/>
          </a:xfrm>
          <a:noFill/>
        </p:spPr>
        <p:txBody>
          <a:bodyPr lIns="92075" tIns="46037" rIns="92075" bIns="46037" anchor="b"/>
          <a:lstStyle/>
          <a:p>
            <a:r>
              <a:rPr lang="en-US" sz="3600" dirty="0">
                <a:latin typeface="Neue Display Black" charset="0"/>
              </a:rPr>
              <a:t>Working Your Plan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7" rIns="92075" bIns="46037"/>
          <a:lstStyle/>
          <a:p>
            <a:r>
              <a:rPr lang="en-US" sz="2800">
                <a:latin typeface="Calibri" charset="0"/>
              </a:rPr>
              <a:t>The number-one time management rule:</a:t>
            </a:r>
          </a:p>
          <a:p>
            <a:pPr lvl="1"/>
            <a:r>
              <a:rPr lang="en-US" sz="2400">
                <a:latin typeface="Calibri" charset="0"/>
              </a:rPr>
              <a:t>Do one task until it’s finished.</a:t>
            </a:r>
          </a:p>
          <a:p>
            <a:pPr lvl="2"/>
            <a:r>
              <a:rPr lang="en-US" sz="2000">
                <a:latin typeface="Calibri" charset="0"/>
              </a:rPr>
              <a:t>We interrupt ourselves (email notifications, texting, Facebook).</a:t>
            </a:r>
          </a:p>
          <a:p>
            <a:pPr lvl="3"/>
            <a:r>
              <a:rPr lang="en-US">
                <a:latin typeface="Calibri" charset="0"/>
              </a:rPr>
              <a:t>Focus intensely.</a:t>
            </a:r>
          </a:p>
          <a:p>
            <a:pPr lvl="1"/>
            <a:r>
              <a:rPr lang="en-US" sz="2400">
                <a:latin typeface="Calibri" charset="0"/>
              </a:rPr>
              <a:t>Champion athletes know the value of focused concentration</a:t>
            </a:r>
            <a:r>
              <a:rPr lang="en-US" sz="2400">
                <a:latin typeface="Verdana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457200"/>
            <a:ext cx="8235950" cy="838200"/>
          </a:xfrm>
          <a:noFill/>
        </p:spPr>
        <p:txBody>
          <a:bodyPr lIns="92075" tIns="46037" rIns="92075" bIns="46037" anchor="b"/>
          <a:lstStyle/>
          <a:p>
            <a:r>
              <a:rPr lang="en-US" sz="3600" dirty="0">
                <a:latin typeface="Neue Display Black" charset="0"/>
              </a:rPr>
              <a:t>Follow-Up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7" rIns="92075" bIns="46037"/>
          <a:lstStyle/>
          <a:p>
            <a:r>
              <a:rPr lang="en-US" sz="2800" dirty="0">
                <a:latin typeface="Calibri" charset="0"/>
              </a:rPr>
              <a:t>Conduct a desk check at the end of the day.</a:t>
            </a:r>
          </a:p>
          <a:p>
            <a:pPr lvl="1"/>
            <a:r>
              <a:rPr lang="en-US" sz="2400" dirty="0">
                <a:latin typeface="Calibri" charset="0"/>
              </a:rPr>
              <a:t>No random piles of stuff — have organized piles.</a:t>
            </a:r>
          </a:p>
          <a:p>
            <a:pPr lvl="1"/>
            <a:r>
              <a:rPr lang="en-US" sz="2400" dirty="0">
                <a:latin typeface="Calibri" charset="0"/>
              </a:rPr>
              <a:t>No Post-Its all over the place.</a:t>
            </a:r>
          </a:p>
          <a:p>
            <a:pPr lvl="1"/>
            <a:r>
              <a:rPr lang="en-US" sz="2400" dirty="0">
                <a:latin typeface="Calibri" charset="0"/>
              </a:rPr>
              <a:t>What color is your desktop?</a:t>
            </a:r>
          </a:p>
          <a:p>
            <a:pPr lvl="2"/>
            <a:r>
              <a:rPr lang="en-US" sz="2000" dirty="0">
                <a:latin typeface="Calibri" charset="0"/>
              </a:rPr>
              <a:t>If you don</a:t>
            </a:r>
            <a:r>
              <a:rPr lang="ja-JP" altLang="en-US" sz="2000" dirty="0">
                <a:latin typeface="Calibri" charset="0"/>
              </a:rPr>
              <a:t>’</a:t>
            </a:r>
            <a:r>
              <a:rPr lang="en-US" altLang="ja-JP" sz="2000" dirty="0">
                <a:latin typeface="Calibri" charset="0"/>
              </a:rPr>
              <a:t>t know or can</a:t>
            </a:r>
            <a:r>
              <a:rPr lang="en-US" sz="2000" dirty="0">
                <a:latin typeface="Calibri" charset="0"/>
              </a:rPr>
              <a:t>’</a:t>
            </a:r>
            <a:r>
              <a:rPr lang="en-US" altLang="ja-JP" sz="2000" dirty="0">
                <a:latin typeface="Calibri" charset="0"/>
              </a:rPr>
              <a:t>t see your desktop, you</a:t>
            </a:r>
            <a:r>
              <a:rPr lang="en-US" sz="2000" dirty="0">
                <a:latin typeface="Calibri" charset="0"/>
              </a:rPr>
              <a:t>’</a:t>
            </a:r>
            <a:r>
              <a:rPr lang="en-US" altLang="ja-JP" sz="2000" dirty="0">
                <a:latin typeface="Calibri" charset="0"/>
              </a:rPr>
              <a:t>re not well organized.</a:t>
            </a:r>
            <a:endParaRPr lang="en-US" sz="2000" dirty="0">
              <a:latin typeface="Calibri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05800" cy="990600"/>
          </a:xfrm>
        </p:spPr>
        <p:txBody>
          <a:bodyPr lIns="92075" tIns="46037" rIns="92075" bIns="46037" rtlCol="0" anchor="b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latin typeface="Neue Display Black" charset="0"/>
                <a:cs typeface="+mj-cs"/>
              </a:rPr>
              <a:t>Organize Your Desk and Computer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7" rIns="92075" bIns="46037"/>
          <a:lstStyle/>
          <a:p>
            <a:pPr>
              <a:lnSpc>
                <a:spcPct val="90000"/>
              </a:lnSpc>
            </a:pPr>
            <a:r>
              <a:rPr lang="en-US" sz="2800">
                <a:latin typeface="Calibri" charset="0"/>
              </a:rPr>
              <a:t>Use a headset when you’</a:t>
            </a:r>
            <a:r>
              <a:rPr lang="en-US" altLang="ja-JP" sz="2800">
                <a:latin typeface="Calibri" charset="0"/>
              </a:rPr>
              <a:t>re on the phone so you can </a:t>
            </a:r>
            <a:r>
              <a:rPr lang="en-US" altLang="ja-JP" sz="2800">
                <a:solidFill>
                  <a:srgbClr val="FF0000"/>
                </a:solidFill>
                <a:latin typeface="Calibri" charset="0"/>
              </a:rPr>
              <a:t>take notes</a:t>
            </a:r>
            <a:r>
              <a:rPr lang="en-US" altLang="ja-JP" sz="2800">
                <a:latin typeface="Calibri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Calibri" charset="0"/>
              </a:rPr>
              <a:t>Write</a:t>
            </a:r>
            <a:r>
              <a:rPr lang="en-US" sz="2800" b="1">
                <a:latin typeface="Calibri" charset="0"/>
              </a:rPr>
              <a:t> </a:t>
            </a:r>
            <a:r>
              <a:rPr lang="en-US" sz="2800">
                <a:latin typeface="Calibri" charset="0"/>
              </a:rPr>
              <a:t>everything down.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alibri" charset="0"/>
              </a:rPr>
              <a:t>How are you most comfortable – typing or writing? 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Calibri" charset="0"/>
              </a:rPr>
              <a:t>If writing, use notebooks of some kind so you can save them and refer to them later.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Calibri" charset="0"/>
              </a:rPr>
              <a:t>Work space uncluttered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alibri" charset="0"/>
              </a:rPr>
              <a:t>Clutter is distracting.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457200"/>
            <a:ext cx="8235950" cy="838200"/>
          </a:xfrm>
        </p:spPr>
        <p:txBody>
          <a:bodyPr lIns="92075" tIns="46037" rIns="92075" bIns="46037" rtlCol="0" anchor="b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latin typeface="Neue Display Black" charset="0"/>
                <a:cs typeface="+mj-cs"/>
              </a:rPr>
              <a:t>Organize Written Communications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7" rIns="92075" bIns="46037"/>
          <a:lstStyle/>
          <a:p>
            <a:r>
              <a:rPr lang="en-US" sz="2800" dirty="0">
                <a:latin typeface="Calibri" charset="0"/>
              </a:rPr>
              <a:t>Analyze repetition: use forms, templates.</a:t>
            </a:r>
          </a:p>
          <a:p>
            <a:r>
              <a:rPr lang="en-US" sz="2800" dirty="0">
                <a:latin typeface="Calibri" charset="0"/>
              </a:rPr>
              <a:t>Analyze correspondence.</a:t>
            </a:r>
          </a:p>
          <a:p>
            <a:pPr lvl="1"/>
            <a:r>
              <a:rPr lang="en-US" sz="2400" dirty="0">
                <a:latin typeface="Calibri" charset="0"/>
              </a:rPr>
              <a:t>Have separate files and templates for emails and paragraphs you write often.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457200"/>
            <a:ext cx="8235950" cy="838200"/>
          </a:xfrm>
        </p:spPr>
        <p:txBody>
          <a:bodyPr lIns="92075" tIns="46037" rIns="92075" bIns="46037" rtlCol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latin typeface="Neue Display Black" charset="0"/>
                <a:cs typeface="+mj-cs"/>
              </a:rPr>
              <a:t>Organize Everyone’s Time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7" rIns="92075" bIns="46037"/>
          <a:lstStyle/>
          <a:p>
            <a:r>
              <a:rPr lang="en-US" sz="2800">
                <a:latin typeface="Calibri" charset="0"/>
              </a:rPr>
              <a:t>Have no-interrupt hours.</a:t>
            </a:r>
          </a:p>
          <a:p>
            <a:r>
              <a:rPr lang="en-US" sz="2800">
                <a:latin typeface="Calibri" charset="0"/>
              </a:rPr>
              <a:t>Have quiet hours.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457200"/>
            <a:ext cx="8235950" cy="762000"/>
          </a:xfrm>
        </p:spPr>
        <p:txBody>
          <a:bodyPr lIns="92075" tIns="46037" rIns="92075" bIns="46037" rtlCol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latin typeface="Neue Display Black" charset="0"/>
                <a:cs typeface="+mj-cs"/>
              </a:rPr>
              <a:t>Manage Your Boss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7" rIns="92075" bIns="46037"/>
          <a:lstStyle/>
          <a:p>
            <a:r>
              <a:rPr lang="en-US" sz="2800" dirty="0">
                <a:latin typeface="Calibri" charset="0"/>
              </a:rPr>
              <a:t>Get specific instructions.</a:t>
            </a:r>
          </a:p>
          <a:p>
            <a:r>
              <a:rPr lang="en-US" sz="2800" dirty="0">
                <a:latin typeface="Calibri" charset="0"/>
              </a:rPr>
              <a:t>Get agreement on priorities.</a:t>
            </a:r>
          </a:p>
          <a:p>
            <a:r>
              <a:rPr lang="en-US" sz="2800" dirty="0">
                <a:latin typeface="Calibri" charset="0"/>
              </a:rPr>
              <a:t>Expand autonomy parameters – gain trust.</a:t>
            </a:r>
          </a:p>
          <a:p>
            <a:pPr lvl="1"/>
            <a:r>
              <a:rPr lang="en-US" sz="2400" dirty="0">
                <a:latin typeface="Calibri" charset="0"/>
              </a:rPr>
              <a:t>Difficult with control freaks.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457200"/>
            <a:ext cx="8312150" cy="762000"/>
          </a:xfrm>
        </p:spPr>
        <p:txBody>
          <a:bodyPr lIns="92075" tIns="46037" rIns="92075" bIns="46037" rtlCol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latin typeface="Neue Display Black" charset="0"/>
                <a:cs typeface="+mj-cs"/>
              </a:rPr>
              <a:t>Evaluating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7" rIns="92075" bIns="46037"/>
          <a:lstStyle/>
          <a:p>
            <a:r>
              <a:rPr lang="en-US" sz="2800" dirty="0">
                <a:latin typeface="Calibri" charset="0"/>
              </a:rPr>
              <a:t>Time logs (every six months)</a:t>
            </a:r>
          </a:p>
          <a:p>
            <a:pPr lvl="1"/>
            <a:r>
              <a:rPr lang="en-US" sz="2400" dirty="0">
                <a:latin typeface="Calibri" charset="0"/>
              </a:rPr>
              <a:t>Time logs must be accurate.</a:t>
            </a:r>
          </a:p>
          <a:p>
            <a:pPr lvl="1"/>
            <a:r>
              <a:rPr lang="en-US" sz="2400" dirty="0">
                <a:latin typeface="Calibri" charset="0"/>
              </a:rPr>
              <a:t>Analyze logs carefully and identify the biggest time wasters:</a:t>
            </a:r>
          </a:p>
          <a:p>
            <a:pPr lvl="2"/>
            <a:r>
              <a:rPr lang="en-US" sz="2000" dirty="0">
                <a:latin typeface="Calibri" charset="0"/>
              </a:rPr>
              <a:t>Overextended lunch and coffee breaks?</a:t>
            </a:r>
          </a:p>
          <a:p>
            <a:pPr lvl="2"/>
            <a:r>
              <a:rPr lang="en-US" sz="2000" dirty="0">
                <a:latin typeface="Calibri" charset="0"/>
              </a:rPr>
              <a:t>Extended, unproductive phone conversations?</a:t>
            </a:r>
          </a:p>
          <a:p>
            <a:pPr lvl="2"/>
            <a:r>
              <a:rPr lang="en-US" sz="2000" dirty="0">
                <a:latin typeface="Calibri" charset="0"/>
              </a:rPr>
              <a:t>Inconsequential personal discussions, texts, Facebook, etc.?</a:t>
            </a:r>
          </a:p>
          <a:p>
            <a:pPr lvl="2"/>
            <a:r>
              <a:rPr lang="en-US" sz="2000" dirty="0">
                <a:latin typeface="Calibri" charset="0"/>
              </a:rPr>
              <a:t>Remember, we distract ourselves.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7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7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457200"/>
            <a:ext cx="8312150" cy="838200"/>
          </a:xfrm>
          <a:noFill/>
        </p:spPr>
        <p:txBody>
          <a:bodyPr lIns="92075" tIns="46037" rIns="92075" bIns="46037" anchor="b"/>
          <a:lstStyle/>
          <a:p>
            <a:r>
              <a:rPr lang="en-US" sz="3600" dirty="0">
                <a:latin typeface="Neue Display Black" charset="0"/>
              </a:rPr>
              <a:t>Evaluating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7" rIns="92075" bIns="46037"/>
          <a:lstStyle/>
          <a:p>
            <a:r>
              <a:rPr lang="en-US" sz="2800">
                <a:latin typeface="Calibri" charset="0"/>
              </a:rPr>
              <a:t>Look at your time log and ask these questions:</a:t>
            </a:r>
          </a:p>
          <a:p>
            <a:pPr lvl="1"/>
            <a:r>
              <a:rPr lang="ja-JP" altLang="en-US" sz="2400">
                <a:latin typeface="Calibri" charset="0"/>
              </a:rPr>
              <a:t>“</a:t>
            </a:r>
            <a:r>
              <a:rPr lang="en-US" altLang="ja-JP" sz="2400">
                <a:latin typeface="Calibri" charset="0"/>
              </a:rPr>
              <a:t>Am I doing the right things?</a:t>
            </a:r>
            <a:r>
              <a:rPr lang="ja-JP" altLang="en-US" sz="2400">
                <a:latin typeface="Calibri" charset="0"/>
              </a:rPr>
              <a:t>”</a:t>
            </a:r>
            <a:endParaRPr lang="en-US" altLang="ja-JP" sz="2400">
              <a:latin typeface="Calibri" charset="0"/>
            </a:endParaRPr>
          </a:p>
          <a:p>
            <a:pPr lvl="1"/>
            <a:r>
              <a:rPr lang="ja-JP" altLang="en-US" sz="2400">
                <a:latin typeface="Calibri" charset="0"/>
              </a:rPr>
              <a:t>“</a:t>
            </a:r>
            <a:r>
              <a:rPr lang="en-US" altLang="ja-JP" sz="2400">
                <a:latin typeface="Calibri" charset="0"/>
              </a:rPr>
              <a:t>Could I have done things in less detail?</a:t>
            </a:r>
            <a:r>
              <a:rPr lang="ja-JP" altLang="en-US" sz="2400">
                <a:latin typeface="Calibri" charset="0"/>
              </a:rPr>
              <a:t>”</a:t>
            </a:r>
            <a:endParaRPr lang="en-US" altLang="ja-JP" sz="2400">
              <a:latin typeface="Calibri" charset="0"/>
            </a:endParaRPr>
          </a:p>
          <a:p>
            <a:pPr lvl="1"/>
            <a:r>
              <a:rPr lang="ja-JP" altLang="en-US" sz="2400">
                <a:latin typeface="Calibri" charset="0"/>
              </a:rPr>
              <a:t>“</a:t>
            </a:r>
            <a:r>
              <a:rPr lang="en-US" altLang="ja-JP" sz="2400">
                <a:latin typeface="Calibri" charset="0"/>
              </a:rPr>
              <a:t>What kind of interruptions?  How long did it take me to recover?</a:t>
            </a:r>
            <a:r>
              <a:rPr lang="ja-JP" altLang="en-US" sz="2400">
                <a:latin typeface="Calibri" charset="0"/>
              </a:rPr>
              <a:t>”</a:t>
            </a:r>
            <a:endParaRPr lang="en-US" altLang="ja-JP" sz="2400">
              <a:latin typeface="Calibri" charset="0"/>
            </a:endParaRPr>
          </a:p>
          <a:p>
            <a:pPr lvl="1"/>
            <a:r>
              <a:rPr lang="ja-JP" altLang="en-US" sz="2400">
                <a:latin typeface="Calibri" charset="0"/>
              </a:rPr>
              <a:t>“</a:t>
            </a:r>
            <a:r>
              <a:rPr lang="en-US" altLang="ja-JP" sz="2400">
                <a:latin typeface="Calibri" charset="0"/>
              </a:rPr>
              <a:t>How long were my conversations?</a:t>
            </a:r>
            <a:r>
              <a:rPr lang="ja-JP" altLang="en-US" sz="2400">
                <a:latin typeface="Calibri" charset="0"/>
              </a:rPr>
              <a:t>”</a:t>
            </a:r>
            <a:endParaRPr lang="en-US" altLang="ja-JP" sz="2400">
              <a:latin typeface="Calibri" charset="0"/>
            </a:endParaRPr>
          </a:p>
          <a:p>
            <a:pPr lvl="1"/>
            <a:r>
              <a:rPr lang="ja-JP" altLang="en-US" sz="2400">
                <a:latin typeface="Calibri" charset="0"/>
              </a:rPr>
              <a:t>“</a:t>
            </a:r>
            <a:r>
              <a:rPr lang="en-US" altLang="ja-JP" sz="2400">
                <a:latin typeface="Calibri" charset="0"/>
              </a:rPr>
              <a:t>Did I say </a:t>
            </a:r>
            <a:r>
              <a:rPr lang="ja-JP" altLang="en-US" sz="2400">
                <a:latin typeface="Calibri" charset="0"/>
              </a:rPr>
              <a:t>‘</a:t>
            </a:r>
            <a:r>
              <a:rPr lang="en-US" altLang="ja-JP" sz="2400">
                <a:latin typeface="Calibri" charset="0"/>
              </a:rPr>
              <a:t>no</a:t>
            </a:r>
            <a:r>
              <a:rPr lang="ja-JP" altLang="en-US" sz="2400">
                <a:latin typeface="Calibri" charset="0"/>
              </a:rPr>
              <a:t>’</a:t>
            </a:r>
            <a:r>
              <a:rPr lang="en-US" altLang="ja-JP" sz="2400">
                <a:latin typeface="Calibri" charset="0"/>
              </a:rPr>
              <a:t> often enough?</a:t>
            </a:r>
            <a:r>
              <a:rPr lang="ja-JP" altLang="en-US" sz="2400">
                <a:latin typeface="Calibri" charset="0"/>
              </a:rPr>
              <a:t>”</a:t>
            </a:r>
            <a:endParaRPr lang="en-US" altLang="ja-JP" sz="2400">
              <a:latin typeface="Calibri" charset="0"/>
            </a:endParaRPr>
          </a:p>
          <a:p>
            <a:pPr lvl="1"/>
            <a:r>
              <a:rPr lang="en-US" altLang="ja-JP" sz="2400">
                <a:latin typeface="Calibri" charset="0"/>
              </a:rPr>
              <a:t>“Did I go to too many meetings?”</a:t>
            </a:r>
          </a:p>
          <a:p>
            <a:pPr lvl="2"/>
            <a:r>
              <a:rPr lang="en-US" altLang="ja-JP" sz="2000">
                <a:latin typeface="Calibri" charset="0"/>
              </a:rPr>
              <a:t>Poorly run meetings?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457200"/>
            <a:ext cx="8159750" cy="990600"/>
          </a:xfrm>
          <a:noFill/>
        </p:spPr>
        <p:txBody>
          <a:bodyPr lIns="92075" tIns="46037" rIns="92075" bIns="46037" anchor="b"/>
          <a:lstStyle/>
          <a:p>
            <a:endParaRPr lang="en-US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7" rIns="92075" bIns="46037"/>
          <a:lstStyle/>
          <a:p>
            <a:r>
              <a:rPr lang="en-US" sz="2800" dirty="0">
                <a:latin typeface="Calibri" charset="0"/>
              </a:rPr>
              <a:t>Remember, you’re the one who makes yourself unhappy with unreasonable expectations and disorganization. </a:t>
            </a:r>
          </a:p>
          <a:p>
            <a:pPr lvl="1"/>
            <a:r>
              <a:rPr lang="en-US" sz="2400" dirty="0">
                <a:latin typeface="Calibri" charset="0"/>
              </a:rPr>
              <a:t>Create a time-management </a:t>
            </a:r>
            <a:r>
              <a:rPr lang="en-US" sz="2400" i="1" dirty="0">
                <a:latin typeface="Calibri" charset="0"/>
              </a:rPr>
              <a:t>system</a:t>
            </a:r>
            <a:r>
              <a:rPr lang="en-US" sz="2400" dirty="0">
                <a:latin typeface="Calibri" charset="0"/>
              </a:rPr>
              <a:t> that is right for you.</a:t>
            </a:r>
          </a:p>
          <a:p>
            <a:pPr lvl="2"/>
            <a:r>
              <a:rPr lang="en-US" dirty="0">
                <a:latin typeface="Calibri" charset="0"/>
              </a:rPr>
              <a:t>Trial and error</a:t>
            </a:r>
          </a:p>
          <a:p>
            <a:r>
              <a:rPr lang="en-US" sz="2800" dirty="0">
                <a:latin typeface="Calibri" charset="0"/>
              </a:rPr>
              <a:t>Get organized and smell the flowers, lower stress … be happier.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457200"/>
            <a:ext cx="8007350" cy="990600"/>
          </a:xfrm>
          <a:noFill/>
        </p:spPr>
        <p:txBody>
          <a:bodyPr lIns="92075" tIns="46037" rIns="92075" bIns="46037" anchor="b"/>
          <a:lstStyle/>
          <a:p>
            <a:endParaRPr lang="en-US">
              <a:latin typeface="Tahoma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7" rIns="92075" bIns="46037"/>
          <a:lstStyle/>
          <a:p>
            <a:r>
              <a:rPr lang="en-US" sz="2800" dirty="0">
                <a:latin typeface="Calibri" charset="0"/>
              </a:rPr>
              <a:t>How much is your time worth? </a:t>
            </a:r>
          </a:p>
          <a:p>
            <a:pPr lvl="1"/>
            <a:r>
              <a:rPr lang="en-US" sz="2400" dirty="0">
                <a:latin typeface="Calibri" charset="0"/>
              </a:rPr>
              <a:t>Time is money, right?</a:t>
            </a:r>
          </a:p>
          <a:p>
            <a:pPr lvl="1"/>
            <a:r>
              <a:rPr lang="en-US" sz="2400" dirty="0">
                <a:latin typeface="Calibri" charset="0"/>
              </a:rPr>
              <a:t>Wrong! Money is time.</a:t>
            </a:r>
          </a:p>
          <a:p>
            <a:pPr lvl="1"/>
            <a:r>
              <a:rPr lang="en-US" sz="2400" dirty="0">
                <a:latin typeface="Calibri" charset="0"/>
              </a:rPr>
              <a:t>You can always get more money – time is finite, scarcer, and more valuable.</a:t>
            </a:r>
          </a:p>
          <a:p>
            <a:r>
              <a:rPr lang="en-US" sz="2800" dirty="0">
                <a:latin typeface="Calibri" charset="0"/>
              </a:rPr>
              <a:t>How much is an hour worth to </a:t>
            </a:r>
            <a:r>
              <a:rPr lang="en-US" sz="2800" dirty="0">
                <a:solidFill>
                  <a:srgbClr val="FF0000"/>
                </a:solidFill>
                <a:latin typeface="Calibri" charset="0"/>
              </a:rPr>
              <a:t>you</a:t>
            </a:r>
            <a:r>
              <a:rPr lang="en-US" sz="2800" dirty="0">
                <a:latin typeface="Calibri" charset="0"/>
              </a:rPr>
              <a:t>?</a:t>
            </a:r>
          </a:p>
          <a:p>
            <a:pPr lvl="1"/>
            <a:r>
              <a:rPr lang="en-US" sz="2400" dirty="0">
                <a:latin typeface="Calibri" charset="0"/>
                <a:cs typeface="ＭＳ Ｐゴシック" charset="0"/>
              </a:rPr>
              <a:t>40 hours per week X 50 weeks = 2,000 hours.</a:t>
            </a:r>
          </a:p>
          <a:p>
            <a:pPr lvl="1"/>
            <a:r>
              <a:rPr lang="en-US" sz="2400" dirty="0">
                <a:latin typeface="Calibri" charset="0"/>
                <a:cs typeface="ＭＳ Ｐゴシック" charset="0"/>
              </a:rPr>
              <a:t>Divide annual salary by 2,000.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457200"/>
            <a:ext cx="8083550" cy="1066800"/>
          </a:xfrm>
          <a:noFill/>
        </p:spPr>
        <p:txBody>
          <a:bodyPr lIns="92075" tIns="46037" rIns="92075" bIns="46037" anchor="b"/>
          <a:lstStyle/>
          <a:p>
            <a:endParaRPr lang="en-US">
              <a:latin typeface="Tahoma" charset="0"/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7" rIns="92075" bIns="46037"/>
          <a:lstStyle/>
          <a:p>
            <a:r>
              <a:rPr lang="en-US" sz="2800">
                <a:latin typeface="Calibri" charset="0"/>
              </a:rPr>
              <a:t>Time management helps you work smarter, not harder.</a:t>
            </a:r>
          </a:p>
          <a:p>
            <a:pPr lvl="1"/>
            <a:r>
              <a:rPr lang="en-US" sz="2400">
                <a:latin typeface="Calibri" charset="0"/>
              </a:rPr>
              <a:t>Smart time management helps you get the </a:t>
            </a:r>
            <a:r>
              <a:rPr lang="en-US" sz="2400" i="1">
                <a:latin typeface="Calibri" charset="0"/>
              </a:rPr>
              <a:t>right </a:t>
            </a:r>
            <a:r>
              <a:rPr lang="en-US" sz="2400">
                <a:latin typeface="Calibri" charset="0"/>
              </a:rPr>
              <a:t>things done.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457200"/>
            <a:ext cx="7854950" cy="990600"/>
          </a:xfrm>
        </p:spPr>
        <p:txBody>
          <a:bodyPr lIns="92075" tIns="46037" rIns="92075" bIns="46037" rtlCol="0" anchor="b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latin typeface="Neue Display Black" charset="0"/>
                <a:cs typeface="+mj-cs"/>
              </a:rPr>
              <a:t>Four Steps In Time Management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7" rIns="92075" bIns="46037"/>
          <a:lstStyle/>
          <a:p>
            <a:r>
              <a:rPr lang="en-US" sz="2800">
                <a:latin typeface="Calibri" charset="0"/>
              </a:rPr>
              <a:t>Planning</a:t>
            </a:r>
          </a:p>
          <a:p>
            <a:r>
              <a:rPr lang="en-US" sz="2800">
                <a:latin typeface="Calibri" charset="0"/>
              </a:rPr>
              <a:t>Organizing</a:t>
            </a:r>
          </a:p>
          <a:p>
            <a:r>
              <a:rPr lang="en-US" sz="2800">
                <a:latin typeface="Calibri" charset="0"/>
              </a:rPr>
              <a:t>Controlling (keeping track of it)</a:t>
            </a:r>
          </a:p>
          <a:p>
            <a:r>
              <a:rPr lang="en-US" sz="2800">
                <a:latin typeface="Calibri" charset="0"/>
              </a:rPr>
              <a:t>Evaluating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457200"/>
            <a:ext cx="8235950" cy="1066800"/>
          </a:xfrm>
          <a:noFill/>
        </p:spPr>
        <p:txBody>
          <a:bodyPr lIns="92075" tIns="46037" rIns="92075" bIns="46037" anchor="b"/>
          <a:lstStyle/>
          <a:p>
            <a:r>
              <a:rPr lang="en-US" sz="3600" dirty="0">
                <a:latin typeface="Neue Display Black" charset="0"/>
              </a:rPr>
              <a:t>Planning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7" rIns="92075" bIns="46037"/>
          <a:lstStyle/>
          <a:p>
            <a:r>
              <a:rPr lang="en-US" sz="2800" dirty="0">
                <a:latin typeface="Calibri" charset="0"/>
              </a:rPr>
              <a:t>Set goals and objectives (always time framed - </a:t>
            </a:r>
            <a:r>
              <a:rPr lang="en-US" sz="2800" dirty="0" err="1">
                <a:latin typeface="Calibri" charset="0"/>
              </a:rPr>
              <a:t>deadlined</a:t>
            </a:r>
            <a:r>
              <a:rPr lang="en-US" sz="2800" dirty="0">
                <a:latin typeface="Calibri" charset="0"/>
              </a:rPr>
              <a:t>).</a:t>
            </a:r>
          </a:p>
          <a:p>
            <a:pPr lvl="1"/>
            <a:r>
              <a:rPr lang="en-US" sz="2400" dirty="0">
                <a:latin typeface="Calibri" charset="0"/>
              </a:rPr>
              <a:t>Yearly goals: outcomes, projects, tasks, and improvement areas</a:t>
            </a:r>
          </a:p>
          <a:p>
            <a:pPr lvl="1"/>
            <a:r>
              <a:rPr lang="en-US" sz="2400" dirty="0">
                <a:latin typeface="Calibri" charset="0"/>
              </a:rPr>
              <a:t>Monthly objective updates</a:t>
            </a:r>
          </a:p>
          <a:p>
            <a:pPr lvl="1"/>
            <a:r>
              <a:rPr lang="en-US" sz="2400" dirty="0">
                <a:latin typeface="Calibri" charset="0"/>
              </a:rPr>
              <a:t>Weekly planning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457200"/>
            <a:ext cx="8235950" cy="838200"/>
          </a:xfrm>
          <a:noFill/>
        </p:spPr>
        <p:txBody>
          <a:bodyPr lIns="92075" tIns="46037" rIns="92075" bIns="46037" anchor="b"/>
          <a:lstStyle/>
          <a:p>
            <a:r>
              <a:rPr lang="en-US" sz="3600" dirty="0">
                <a:latin typeface="Neue Display Black" charset="0"/>
              </a:rPr>
              <a:t>Planning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7" rIns="92075" bIns="46037"/>
          <a:lstStyle/>
          <a:p>
            <a:r>
              <a:rPr lang="en-US" sz="2800" dirty="0">
                <a:latin typeface="Calibri" charset="0"/>
              </a:rPr>
              <a:t>Remember the 80/20 rule: 80% of your results come from 20% of your activities.</a:t>
            </a:r>
          </a:p>
          <a:p>
            <a:pPr lvl="1"/>
            <a:r>
              <a:rPr lang="en-US" sz="2400" dirty="0">
                <a:latin typeface="Calibri" charset="0"/>
              </a:rPr>
              <a:t>Do not get distracted. </a:t>
            </a:r>
            <a:r>
              <a:rPr lang="en-US" sz="2400" i="1" dirty="0">
                <a:latin typeface="Calibri" charset="0"/>
              </a:rPr>
              <a:t> Focus </a:t>
            </a:r>
            <a:r>
              <a:rPr lang="en-US" sz="2400" dirty="0">
                <a:latin typeface="Calibri" charset="0"/>
              </a:rPr>
              <a:t>is critical to success.</a:t>
            </a:r>
          </a:p>
          <a:p>
            <a:pPr lvl="1"/>
            <a:r>
              <a:rPr lang="en-US" sz="2400" dirty="0">
                <a:latin typeface="Calibri" charset="0"/>
              </a:rPr>
              <a:t>Focus on the critical 20%</a:t>
            </a:r>
          </a:p>
          <a:p>
            <a:r>
              <a:rPr lang="en-US" sz="2800" dirty="0">
                <a:latin typeface="Calibri" charset="0"/>
              </a:rPr>
              <a:t>Plan for the full range of your job functions and activities to get the results you’re expected to get.</a:t>
            </a:r>
          </a:p>
          <a:p>
            <a:pPr lvl="1"/>
            <a:r>
              <a:rPr lang="en-US" sz="2400" dirty="0">
                <a:latin typeface="Calibri" charset="0"/>
              </a:rPr>
              <a:t>Results are politically defined.</a:t>
            </a:r>
          </a:p>
          <a:p>
            <a:pPr lvl="1"/>
            <a:r>
              <a:rPr lang="en-US" sz="2400" dirty="0">
                <a:latin typeface="Calibri" charset="0"/>
              </a:rPr>
              <a:t>In other words, by those in power.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457200"/>
            <a:ext cx="8235950" cy="838200"/>
          </a:xfrm>
          <a:noFill/>
        </p:spPr>
        <p:txBody>
          <a:bodyPr lIns="92075" tIns="46037" rIns="92075" bIns="46037" anchor="b"/>
          <a:lstStyle/>
          <a:p>
            <a:endParaRPr lang="en-US">
              <a:latin typeface="Tahoma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7313613" cy="4056063"/>
          </a:xfrm>
        </p:spPr>
        <p:txBody>
          <a:bodyPr lIns="92075" tIns="46037" rIns="92075" bIns="46037"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>
                <a:ea typeface="+mn-ea"/>
                <a:cs typeface="Abadi MT Condensed Light"/>
              </a:rPr>
              <a:t>If you’re unsure about what results are expected or about priorities, ask your boss.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sz="2600" dirty="0">
                <a:ea typeface="+mn-ea"/>
                <a:cs typeface="Abadi MT Condensed Light"/>
              </a:rPr>
              <a:t>“I didn’t have enough time” is a cop out – you’re blaming time, being a victim of time.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sz="2600" dirty="0">
                <a:ea typeface="+mn-ea"/>
                <a:cs typeface="Abadi MT Condensed Light"/>
              </a:rPr>
              <a:t>Don’</a:t>
            </a:r>
            <a:r>
              <a:rPr lang="en-US" altLang="ja-JP" sz="2600" dirty="0">
                <a:ea typeface="+mn-ea"/>
                <a:cs typeface="Abadi MT Condensed Light"/>
              </a:rPr>
              <a:t>t be a victim, take responsibility for managing and controlling your time.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Abadi MT Condensed Light"/>
              </a:rPr>
              <a:t>According to boss’s or team’s priorities, not yours.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dirty="0">
                <a:ea typeface="+mn-ea"/>
                <a:cs typeface="Abadi MT Condensed Light"/>
              </a:rPr>
              <a:t>Take responsibility for results as the organization, boss, or team defines them.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>
                <a:ea typeface="+mn-ea"/>
                <a:cs typeface="Abadi MT Condensed Light"/>
              </a:rPr>
              <a:t>Take responsibility for being on time.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457200"/>
            <a:ext cx="8235950" cy="762000"/>
          </a:xfrm>
        </p:spPr>
        <p:txBody>
          <a:bodyPr lIns="92075" tIns="46037" rIns="92075" bIns="46037" rtlCol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latin typeface="Neue Display Black" charset="0"/>
                <a:cs typeface="+mj-cs"/>
              </a:rPr>
              <a:t>Self-Management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7" rIns="92075" bIns="46037"/>
          <a:lstStyle/>
          <a:p>
            <a:r>
              <a:rPr lang="en-US" sz="2800" dirty="0">
                <a:latin typeface="Calibri" charset="0"/>
              </a:rPr>
              <a:t>People who are habitually late or constantly procrastinate:</a:t>
            </a:r>
          </a:p>
          <a:p>
            <a:pPr lvl="1">
              <a:buSzPct val="75000"/>
              <a:buFont typeface="Tahoma" charset="0"/>
              <a:buAutoNum type="arabicPeriod"/>
            </a:pPr>
            <a:r>
              <a:rPr lang="en-US" sz="2400" dirty="0">
                <a:latin typeface="Calibri" charset="0"/>
              </a:rPr>
              <a:t>Arrogant: Try to establish power consciously.</a:t>
            </a:r>
          </a:p>
          <a:p>
            <a:pPr lvl="1">
              <a:buSzPct val="75000"/>
              <a:buFont typeface="Tahoma" charset="0"/>
              <a:buAutoNum type="arabicPeriod"/>
            </a:pPr>
            <a:r>
              <a:rPr lang="en-US" sz="2400" dirty="0">
                <a:latin typeface="Calibri" charset="0"/>
              </a:rPr>
              <a:t>Poor self-image: Try to establish power subconsciously.</a:t>
            </a:r>
          </a:p>
          <a:p>
            <a:pPr lvl="1">
              <a:buSzPct val="75000"/>
              <a:buFont typeface="Tahoma" charset="0"/>
              <a:buAutoNum type="arabicPeriod"/>
            </a:pPr>
            <a:r>
              <a:rPr lang="en-US" sz="2400" dirty="0">
                <a:latin typeface="Calibri" charset="0"/>
              </a:rPr>
              <a:t>Unhealthy fear of failure</a:t>
            </a:r>
          </a:p>
          <a:p>
            <a:pPr lvl="1">
              <a:buSzPct val="75000"/>
              <a:buFont typeface="Tahoma" charset="0"/>
              <a:buAutoNum type="arabicPeriod" startAt="4"/>
            </a:pPr>
            <a:r>
              <a:rPr lang="en-US" sz="2400" dirty="0">
                <a:latin typeface="Calibri" charset="0"/>
              </a:rPr>
              <a:t>ADHD</a:t>
            </a:r>
          </a:p>
          <a:p>
            <a:pPr lvl="1">
              <a:buSzPct val="75000"/>
              <a:buFont typeface="Tahoma" charset="0"/>
              <a:buAutoNum type="arabicPeriod" startAt="5"/>
            </a:pPr>
            <a:r>
              <a:rPr lang="en-US" sz="2400" dirty="0">
                <a:latin typeface="Calibri" charset="0"/>
              </a:rPr>
              <a:t>Are you in denial about any of the above problems?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inRedBlac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otoTimes.ppt" id="{593BDA67-F8C3-F24A-B3D4-D03857E12EB1}" vid="{9D17750B-4EBD-B243-B322-FE1F082C4204}"/>
    </a:ext>
  </a:extLst>
</a:theme>
</file>

<file path=ppt/theme/theme2.xml><?xml version="1.0" encoding="utf-8"?>
<a:theme xmlns:a="http://schemas.openxmlformats.org/drawingml/2006/main" name="1_Office Theme">
  <a:themeElements>
    <a:clrScheme name="qbeats">
      <a:dk1>
        <a:srgbClr val="313231"/>
      </a:dk1>
      <a:lt1>
        <a:srgbClr val="FFFFFE"/>
      </a:lt1>
      <a:dk2>
        <a:srgbClr val="313231"/>
      </a:dk2>
      <a:lt2>
        <a:srgbClr val="FFFFFE"/>
      </a:lt2>
      <a:accent1>
        <a:srgbClr val="F44A31"/>
      </a:accent1>
      <a:accent2>
        <a:srgbClr val="F44A31"/>
      </a:accent2>
      <a:accent3>
        <a:srgbClr val="F44A31"/>
      </a:accent3>
      <a:accent4>
        <a:srgbClr val="F44A31"/>
      </a:accent4>
      <a:accent5>
        <a:srgbClr val="F44A31"/>
      </a:accent5>
      <a:accent6>
        <a:srgbClr val="F44A31"/>
      </a:accent6>
      <a:hlink>
        <a:srgbClr val="F44A31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eSotoTimes.ppt" id="{593BDA67-F8C3-F24A-B3D4-D03857E12EB1}" vid="{C252B29E-9ADE-E745-AE59-48D856745BE3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eSotoTimes.ppt" id="{593BDA67-F8C3-F24A-B3D4-D03857E12EB1}" vid="{0320F54C-B228-0548-843F-FF79E5782EBD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eSotoTimes.ppt" id="{593BDA67-F8C3-F24A-B3D4-D03857E12EB1}" vid="{94266815-2226-D245-96A1-5E93EF79A4A5}"/>
    </a:ext>
  </a:extLst>
</a:theme>
</file>

<file path=ppt/theme/theme5.xml><?xml version="1.0" encoding="utf-8"?>
<a:theme xmlns:a="http://schemas.openxmlformats.org/drawingml/2006/main" name="4_Office Theme">
  <a:themeElements>
    <a:clrScheme name="qbeats">
      <a:dk1>
        <a:srgbClr val="313231"/>
      </a:dk1>
      <a:lt1>
        <a:srgbClr val="FFFFFE"/>
      </a:lt1>
      <a:dk2>
        <a:srgbClr val="313231"/>
      </a:dk2>
      <a:lt2>
        <a:srgbClr val="FFFFFE"/>
      </a:lt2>
      <a:accent1>
        <a:srgbClr val="F44A31"/>
      </a:accent1>
      <a:accent2>
        <a:srgbClr val="F44A31"/>
      </a:accent2>
      <a:accent3>
        <a:srgbClr val="F44A31"/>
      </a:accent3>
      <a:accent4>
        <a:srgbClr val="F44A31"/>
      </a:accent4>
      <a:accent5>
        <a:srgbClr val="F44A31"/>
      </a:accent5>
      <a:accent6>
        <a:srgbClr val="F44A31"/>
      </a:accent6>
      <a:hlink>
        <a:srgbClr val="F44A31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eSotoTimes.ppt" id="{593BDA67-F8C3-F24A-B3D4-D03857E12EB1}" vid="{D3B8C09B-4365-DE4C-96CA-5BE90C11B579}"/>
    </a:ext>
  </a:extLst>
</a:theme>
</file>

<file path=ppt/theme/theme6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eSotoTimes.ppt" id="{593BDA67-F8C3-F24A-B3D4-D03857E12EB1}" vid="{9BEF1AC3-D496-E847-9E84-9AA51374A619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PlainRedBlack</Template>
  <TotalTime>12</TotalTime>
  <Words>1315</Words>
  <Application>Microsoft Macintosh PowerPoint</Application>
  <PresentationFormat>On-screen Show (4:3)</PresentationFormat>
  <Paragraphs>188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29</vt:i4>
      </vt:variant>
    </vt:vector>
  </HeadingPairs>
  <TitlesOfParts>
    <vt:vector size="46" baseType="lpstr">
      <vt:lpstr>Arial</vt:lpstr>
      <vt:lpstr>Calibri</vt:lpstr>
      <vt:lpstr>Calibri Light</vt:lpstr>
      <vt:lpstr>Neue Bold</vt:lpstr>
      <vt:lpstr>Neue Display Black</vt:lpstr>
      <vt:lpstr>Neue Light</vt:lpstr>
      <vt:lpstr>Neue Regular</vt:lpstr>
      <vt:lpstr>Tahoma</vt:lpstr>
      <vt:lpstr>Times New Roman</vt:lpstr>
      <vt:lpstr>Verdana</vt:lpstr>
      <vt:lpstr>Wingdings</vt:lpstr>
      <vt:lpstr>PlainRedBlack</vt:lpstr>
      <vt:lpstr>1_Office Theme</vt:lpstr>
      <vt:lpstr>2_Office Theme</vt:lpstr>
      <vt:lpstr>3_Office Theme</vt:lpstr>
      <vt:lpstr>4_Office Theme</vt:lpstr>
      <vt:lpstr>7_Office Theme</vt:lpstr>
      <vt:lpstr>Time Management</vt:lpstr>
      <vt:lpstr>Characteristics of Time</vt:lpstr>
      <vt:lpstr>PowerPoint Presentation</vt:lpstr>
      <vt:lpstr>PowerPoint Presentation</vt:lpstr>
      <vt:lpstr>Four Steps In Time Management</vt:lpstr>
      <vt:lpstr>Planning</vt:lpstr>
      <vt:lpstr>Planning</vt:lpstr>
      <vt:lpstr>PowerPoint Presentation</vt:lpstr>
      <vt:lpstr>Self-Management</vt:lpstr>
      <vt:lpstr>Self-Management</vt:lpstr>
      <vt:lpstr>Planning Tools</vt:lpstr>
      <vt:lpstr>To-Do List Problems</vt:lpstr>
      <vt:lpstr>To-Do List Solutions</vt:lpstr>
      <vt:lpstr>Weekly Planning</vt:lpstr>
      <vt:lpstr>Daily Planning</vt:lpstr>
      <vt:lpstr>Daily Planning</vt:lpstr>
      <vt:lpstr>Daily Scheduling Tips</vt:lpstr>
      <vt:lpstr>Daily Scheduling Tips</vt:lpstr>
      <vt:lpstr>PowerPoint Presentation</vt:lpstr>
      <vt:lpstr>Daily Scheduling Tips</vt:lpstr>
      <vt:lpstr>Working Your Plan</vt:lpstr>
      <vt:lpstr>Follow-Up</vt:lpstr>
      <vt:lpstr>Organize Your Desk and Computer</vt:lpstr>
      <vt:lpstr>Organize Written Communications</vt:lpstr>
      <vt:lpstr>Organize Everyone’s Time</vt:lpstr>
      <vt:lpstr>Manage Your Boss</vt:lpstr>
      <vt:lpstr>Evaluating</vt:lpstr>
      <vt:lpstr>Evaluating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Management</dc:title>
  <dc:creator>Charles Warner</dc:creator>
  <cp:lastModifiedBy>Charles Warner</cp:lastModifiedBy>
  <cp:revision>3</cp:revision>
  <dcterms:created xsi:type="dcterms:W3CDTF">2017-11-22T19:17:47Z</dcterms:created>
  <dcterms:modified xsi:type="dcterms:W3CDTF">2019-12-15T20:45:45Z</dcterms:modified>
</cp:coreProperties>
</file>