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  <p:sldMasterId id="2147483717" r:id="rId3"/>
    <p:sldMasterId id="2147483719" r:id="rId4"/>
    <p:sldMasterId id="2147483721" r:id="rId5"/>
    <p:sldMasterId id="2147483729" r:id="rId6"/>
  </p:sldMasterIdLst>
  <p:notesMasterIdLst>
    <p:notesMasterId r:id="rId54"/>
  </p:notesMasterIdLst>
  <p:handoutMasterIdLst>
    <p:handoutMasterId r:id="rId55"/>
  </p:handoutMasterIdLst>
  <p:sldIdLst>
    <p:sldId id="256" r:id="rId7"/>
    <p:sldId id="303" r:id="rId8"/>
    <p:sldId id="259" r:id="rId9"/>
    <p:sldId id="308" r:id="rId10"/>
    <p:sldId id="262" r:id="rId11"/>
    <p:sldId id="263" r:id="rId12"/>
    <p:sldId id="264" r:id="rId13"/>
    <p:sldId id="314" r:id="rId14"/>
    <p:sldId id="315" r:id="rId15"/>
    <p:sldId id="316" r:id="rId16"/>
    <p:sldId id="317" r:id="rId17"/>
    <p:sldId id="318" r:id="rId18"/>
    <p:sldId id="265" r:id="rId19"/>
    <p:sldId id="260" r:id="rId20"/>
    <p:sldId id="261" r:id="rId21"/>
    <p:sldId id="267" r:id="rId22"/>
    <p:sldId id="269" r:id="rId23"/>
    <p:sldId id="271" r:id="rId24"/>
    <p:sldId id="268" r:id="rId25"/>
    <p:sldId id="319" r:id="rId26"/>
    <p:sldId id="270" r:id="rId27"/>
    <p:sldId id="272" r:id="rId28"/>
    <p:sldId id="321" r:id="rId29"/>
    <p:sldId id="273" r:id="rId30"/>
    <p:sldId id="320" r:id="rId31"/>
    <p:sldId id="277" r:id="rId32"/>
    <p:sldId id="322" r:id="rId33"/>
    <p:sldId id="276" r:id="rId34"/>
    <p:sldId id="323" r:id="rId35"/>
    <p:sldId id="324" r:id="rId36"/>
    <p:sldId id="325" r:id="rId37"/>
    <p:sldId id="337" r:id="rId38"/>
    <p:sldId id="336" r:id="rId39"/>
    <p:sldId id="331" r:id="rId40"/>
    <p:sldId id="332" r:id="rId41"/>
    <p:sldId id="333" r:id="rId42"/>
    <p:sldId id="334" r:id="rId43"/>
    <p:sldId id="283" r:id="rId44"/>
    <p:sldId id="284" r:id="rId45"/>
    <p:sldId id="304" r:id="rId46"/>
    <p:sldId id="285" r:id="rId47"/>
    <p:sldId id="340" r:id="rId48"/>
    <p:sldId id="341" r:id="rId49"/>
    <p:sldId id="287" r:id="rId50"/>
    <p:sldId id="286" r:id="rId51"/>
    <p:sldId id="290" r:id="rId52"/>
    <p:sldId id="342" r:id="rId53"/>
  </p:sldIdLst>
  <p:sldSz cx="9144000" cy="6858000" type="screen4x3"/>
  <p:notesSz cx="7077075" cy="89550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4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 autoAdjust="0"/>
    <p:restoredTop sz="94632"/>
  </p:normalViewPr>
  <p:slideViewPr>
    <p:cSldViewPr>
      <p:cViewPr varScale="1">
        <p:scale>
          <a:sx n="107" d="100"/>
          <a:sy n="107" d="100"/>
        </p:scale>
        <p:origin x="171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2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525C-EB78-41C0-B59E-659D37E8B0EB}" type="datetimeFigureOut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D368-3716-4FEA-A83B-FF3A94BB54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6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BDE0-1CF0-4F9C-ABF1-B5F21C7E0FA5}" type="datetimeFigureOut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C635-D57A-4ECA-990C-CF52FA82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4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DB73-C3B9-A147-9277-D1CAE8C0E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64C9B-2A30-9E46-A621-CC958C7F7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497F9-A5FB-8948-9E43-B263F81F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B0BE-DEA6-4EB4-8F0E-8BAC410462A0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2F7A7-E46D-684C-9E38-F6865727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15C2-5D8C-624F-B273-CF186B57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05ED-3B7B-4141-950F-ADD87F37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55867-B177-CE42-A007-B55DC09C4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C356-EE7A-C845-A77E-B5994391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49F7-5641-45FF-8658-C1F59A5B209E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B0C0-D530-7A42-B4DA-5463E97C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820D-D7AE-3D43-91E3-61AD1FEC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4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01D01-0357-D24A-A37E-DFEBC11E5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5FBBE-E722-2C43-8BDB-DCE0974B3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378FE-1206-894F-8337-DB61ACCA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14F9-F033-4960-98B6-F50FC5110874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49941-80EE-074B-9419-CCAC2B80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DD84-6047-954E-A9AF-9C2DAEC5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2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7F5756-0013-8C43-8D92-CF6A7C4FAD3B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79851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600">
                <a:latin typeface="Neue Display Black" charset="0"/>
                <a:cs typeface="Neue Display Black" charset="0"/>
              </a:rPr>
            </a:br>
            <a:br>
              <a:rPr lang="en-US">
                <a:latin typeface="Neue Bold" charset="0"/>
                <a:cs typeface="Neue Bold" charset="0"/>
              </a:rPr>
            </a:br>
            <a:endParaRPr lang="en-US" sz="4600">
              <a:latin typeface="Neue Display Black" charset="0"/>
              <a:cs typeface="Neue Display Black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6BBB0CC-C28A-2849-BA59-1B78FD204861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2900" y="1835150"/>
            <a:ext cx="834390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lnSpc>
                <a:spcPts val="5200"/>
              </a:lnSpc>
              <a:defRPr sz="4000">
                <a:latin typeface="Neue Light"/>
                <a:cs typeface="Neue Ligh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98450" y="457200"/>
            <a:ext cx="8229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AFAA3-F360-F24E-9C17-6A81336B5A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1129E1-BF73-0C40-8EDE-66AEE8C68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58AB5F-446B-D04D-AA8A-73090CBAC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962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B2430B-C625-1043-89C0-69D193F577CB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79851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600">
                <a:latin typeface="Neue Display Black" charset="0"/>
                <a:cs typeface="Neue Display Black" charset="0"/>
              </a:rPr>
            </a:br>
            <a:br>
              <a:rPr lang="en-US">
                <a:latin typeface="Neue Bold" charset="0"/>
                <a:cs typeface="Neue Bold" charset="0"/>
              </a:rPr>
            </a:br>
            <a:endParaRPr lang="en-US" sz="4600">
              <a:latin typeface="Neue Display Black" charset="0"/>
              <a:cs typeface="Neue Display Black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B1E9077-F129-C248-B209-608445F9F3AD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752600"/>
            <a:ext cx="398780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342900" y="1835150"/>
            <a:ext cx="834390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lnSpc>
                <a:spcPts val="5200"/>
              </a:lnSpc>
              <a:defRPr sz="4000">
                <a:latin typeface="Neue Light"/>
                <a:cs typeface="Neue Ligh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C5612-20EB-3E4D-8466-FB4F2CEE9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17B073-8DF4-994E-AE3C-B01F50F72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D0E675F-A24B-8541-9D9A-3812B14B87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86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5D66E40-0F4A-BE41-8CA9-292CADE0F4AB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9250" y="1835151"/>
            <a:ext cx="8426450" cy="4291012"/>
          </a:xfrm>
          <a:prstGeom prst="rect">
            <a:avLst/>
          </a:prstGeom>
        </p:spPr>
        <p:txBody>
          <a:bodyPr vert="horz"/>
          <a:lstStyle>
            <a:lvl1pPr marL="228600" indent="-2286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1pPr>
            <a:lvl2pPr marL="685800" indent="-2286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2pPr>
            <a:lvl3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3pPr>
            <a:lvl4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4pPr>
            <a:lvl5pPr marL="2171700" indent="-2286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AFEA-9E68-2E40-9FDC-116A06912E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4BC534-CD73-3A41-A134-1B4F1671C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C5A3E44-ADE7-934C-82DE-A9B5D382EE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30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D55D2A4-7A03-7A45-B930-0FEA3209AC27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2336800"/>
            <a:ext cx="8462962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8" y="173355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latin typeface="Neue Regular"/>
                <a:cs typeface="Neue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F71F42-1CC6-9F4D-9186-994D57A45E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2A6F1-CD44-C443-BE69-2669B964C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927CC08-134A-534D-AF90-B418D17BCF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16271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09A0587-5F2C-4749-92EA-5E5107459DCA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2952750"/>
            <a:ext cx="5122862" cy="314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8" y="173355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latin typeface="Neue Regular"/>
                <a:cs typeface="Neue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5721350" y="1733550"/>
            <a:ext cx="3100386" cy="436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B192ED-9E47-3344-B49C-69E64EB049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FB7C0D-F8A4-0B44-A442-E9C751504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DB6BB55-8ADA-794D-ADB8-BF10A7658B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3586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1DAC3-B907-314F-935D-0FEC369B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B05D561E-19F4-464C-AF37-0AF6EFC7FA4F}" type="datetime1">
              <a:rPr lang="en-US" altLang="en-US"/>
              <a:pPr>
                <a:defRPr/>
              </a:pPr>
              <a:t>12/15/19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3ED4E-E25D-C34B-9A9A-97778F7C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CFEB-A74B-214F-9275-A834A54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63C38-CC8D-2545-80BD-59D9483E0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88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451"/>
            <a:ext cx="8229600" cy="330558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75295"/>
            <a:ext cx="8229600" cy="42624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070747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129BF-CDF9-EB4C-9F8A-4EC8434E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MS PGothic" charset="0"/>
              </a:defRPr>
            </a:lvl1pPr>
          </a:lstStyle>
          <a:p>
            <a:pPr>
              <a:defRPr/>
            </a:pPr>
            <a:fld id="{535FCC6E-583A-9340-A58A-E84E07D0C7B9}" type="datetime1">
              <a:rPr lang="en-US" altLang="en-US"/>
              <a:pPr>
                <a:defRPr/>
              </a:pPr>
              <a:t>12/15/19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27E2E-6550-FC40-8A3C-52C6CD4A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E8E0-34FE-DD4A-89D8-9108A40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DE3D1-8E91-3A42-B095-4F9D478F4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9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3D9B-A67B-954E-9F10-65A52044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4051-3790-214C-9064-7F5AD37B6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94F3-EA15-ED42-B7D4-B1D817B8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7D5-AE8A-4289-9DE1-2ACAD0EC1230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452B8-9409-BD4A-B8E0-51DE6286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3813-3FB0-9A46-ABCC-1701C13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4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4F76D-29EE-A04A-8320-DC6696A9F2F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1500" y="425450"/>
            <a:ext cx="6877050" cy="78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Neue Bold" charset="0"/>
                <a:cs typeface="Neue Bold" charset="0"/>
              </a:rPr>
              <a:t>SPRING TOWN HALL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932C8A-83D4-F942-9AA7-2A1E55EBFD7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72300" y="6045200"/>
            <a:ext cx="1752600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300" b="1" dirty="0">
                <a:solidFill>
                  <a:schemeClr val="bg1"/>
                </a:solidFill>
                <a:latin typeface="Neue Bold" charset="0"/>
                <a:cs typeface="Neue Bold" charset="0"/>
              </a:rPr>
              <a:t>04.07.2015</a:t>
            </a:r>
            <a:endParaRPr lang="en-US" sz="1300" dirty="0">
              <a:solidFill>
                <a:schemeClr val="bg1"/>
              </a:solidFill>
              <a:latin typeface="Neue Bold" charset="0"/>
              <a:cs typeface="Neue Bold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1500" y="2909642"/>
            <a:ext cx="8229600" cy="158312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6000"/>
              </a:lnSpc>
              <a:defRPr sz="8000">
                <a:solidFill>
                  <a:srgbClr val="FFFFFF"/>
                </a:solidFill>
                <a:latin typeface="Neue Display Black"/>
                <a:cs typeface="Neue Display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0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C26A0-3BA0-8640-B757-EBC757A7502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1500" y="425450"/>
            <a:ext cx="6877050" cy="78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Neue Bold" charset="0"/>
                <a:cs typeface="Neue Bold" charset="0"/>
              </a:rPr>
              <a:t>SPRING TOWN HALL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866E3A-2BD7-5F42-B559-C06A4CB7CE1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72300" y="6045200"/>
            <a:ext cx="1752600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300" b="1" dirty="0">
                <a:solidFill>
                  <a:prstClr val="white"/>
                </a:solidFill>
                <a:latin typeface="Neue Bold" charset="0"/>
                <a:cs typeface="Neue Bold" charset="0"/>
              </a:rPr>
              <a:t>04.07.2015</a:t>
            </a:r>
            <a:endParaRPr lang="en-US" sz="1300" dirty="0">
              <a:solidFill>
                <a:prstClr val="white"/>
              </a:solidFill>
              <a:latin typeface="Neue Bold" charset="0"/>
              <a:cs typeface="Neue Bold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1500" y="2909642"/>
            <a:ext cx="8229600" cy="158312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6000"/>
              </a:lnSpc>
              <a:defRPr sz="8000">
                <a:solidFill>
                  <a:srgbClr val="FFFFFF"/>
                </a:solidFill>
                <a:latin typeface="Neue Display Black"/>
                <a:cs typeface="Neue Display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0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C2059C-25AD-6C44-A787-67DD112BDEB2}"/>
              </a:ext>
            </a:extLst>
          </p:cNvPr>
          <p:cNvSpPr txBox="1">
            <a:spLocks/>
          </p:cNvSpPr>
          <p:nvPr userDrawn="1"/>
        </p:nvSpPr>
        <p:spPr>
          <a:xfrm>
            <a:off x="342900" y="274638"/>
            <a:ext cx="8229600" cy="79851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600">
                <a:solidFill>
                  <a:srgbClr val="313231"/>
                </a:solidFill>
                <a:latin typeface="Neue Display Black" charset="0"/>
                <a:cs typeface="Neue Display Black" charset="0"/>
              </a:rPr>
            </a:br>
            <a:br>
              <a:rPr lang="en-US">
                <a:solidFill>
                  <a:srgbClr val="313231"/>
                </a:solidFill>
                <a:latin typeface="Neue Bold" charset="0"/>
                <a:cs typeface="Neue Bold" charset="0"/>
              </a:rPr>
            </a:br>
            <a:endParaRPr lang="en-US" sz="4600">
              <a:solidFill>
                <a:srgbClr val="313231"/>
              </a:solidFill>
              <a:latin typeface="Neue Display Black" charset="0"/>
              <a:cs typeface="Neue Display Black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2755334-5236-C542-B53E-728F43F2B435}"/>
              </a:ext>
            </a:extLst>
          </p:cNvPr>
          <p:cNvSpPr txBox="1">
            <a:spLocks/>
          </p:cNvSpPr>
          <p:nvPr userDrawn="1"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313231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2900" y="1835150"/>
            <a:ext cx="834390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lnSpc>
                <a:spcPts val="5200"/>
              </a:lnSpc>
              <a:defRPr sz="4000">
                <a:latin typeface="Neue Light"/>
                <a:cs typeface="Neue Ligh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98450" y="457200"/>
            <a:ext cx="8229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7A1261-824C-554C-8262-B2F8884FD7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F3A2-81BC-3F49-9E48-413BF2A6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8372A8C-ADDD-344F-B9EB-176C5A265E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|  00.00.2015 |</a:t>
            </a:r>
          </a:p>
        </p:txBody>
      </p:sp>
    </p:spTree>
    <p:extLst>
      <p:ext uri="{BB962C8B-B14F-4D97-AF65-F5344CB8AC3E}">
        <p14:creationId xmlns:p14="http://schemas.microsoft.com/office/powerpoint/2010/main" val="160039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429F80-214B-2E45-AAF6-2313C35D2D0C}"/>
              </a:ext>
            </a:extLst>
          </p:cNvPr>
          <p:cNvSpPr txBox="1">
            <a:spLocks/>
          </p:cNvSpPr>
          <p:nvPr userDrawn="1"/>
        </p:nvSpPr>
        <p:spPr>
          <a:xfrm>
            <a:off x="342900" y="274638"/>
            <a:ext cx="8229600" cy="79851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600">
                <a:solidFill>
                  <a:srgbClr val="313231"/>
                </a:solidFill>
                <a:latin typeface="Neue Display Black" charset="0"/>
                <a:cs typeface="Neue Display Black" charset="0"/>
              </a:rPr>
            </a:br>
            <a:br>
              <a:rPr lang="en-US">
                <a:solidFill>
                  <a:srgbClr val="313231"/>
                </a:solidFill>
                <a:latin typeface="Neue Bold" charset="0"/>
                <a:cs typeface="Neue Bold" charset="0"/>
              </a:rPr>
            </a:br>
            <a:endParaRPr lang="en-US" sz="4600">
              <a:solidFill>
                <a:srgbClr val="313231"/>
              </a:solidFill>
              <a:latin typeface="Neue Display Black" charset="0"/>
              <a:cs typeface="Neue Display Black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D52BA79-0FDA-1645-8250-4843971BC958}"/>
              </a:ext>
            </a:extLst>
          </p:cNvPr>
          <p:cNvSpPr txBox="1">
            <a:spLocks/>
          </p:cNvSpPr>
          <p:nvPr userDrawn="1"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313231">
                  <a:tint val="75000"/>
                </a:srgbClr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752600"/>
            <a:ext cx="398780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342900" y="1835150"/>
            <a:ext cx="834390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lnSpc>
                <a:spcPts val="5200"/>
              </a:lnSpc>
              <a:defRPr sz="4000">
                <a:latin typeface="Neue Light"/>
                <a:cs typeface="Neue Ligh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F0E0AF-81F1-5047-BB17-D50BA1D700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5645-C019-404D-ADF2-9198B0812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7703855-BF88-1142-B91E-D0CDFE4BB7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|  00.00.2015 |</a:t>
            </a:r>
          </a:p>
        </p:txBody>
      </p:sp>
    </p:spTree>
    <p:extLst>
      <p:ext uri="{BB962C8B-B14F-4D97-AF65-F5344CB8AC3E}">
        <p14:creationId xmlns:p14="http://schemas.microsoft.com/office/powerpoint/2010/main" val="4225749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2F6A51-BD0D-B847-95EB-701C6D6B9B4E}"/>
              </a:ext>
            </a:extLst>
          </p:cNvPr>
          <p:cNvSpPr txBox="1">
            <a:spLocks/>
          </p:cNvSpPr>
          <p:nvPr userDrawn="1"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313231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9250" y="1835151"/>
            <a:ext cx="8426450" cy="4291012"/>
          </a:xfrm>
          <a:prstGeom prst="rect">
            <a:avLst/>
          </a:prstGeom>
        </p:spPr>
        <p:txBody>
          <a:bodyPr vert="horz"/>
          <a:lstStyle>
            <a:lvl1pPr marL="228600" indent="-2286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1pPr>
            <a:lvl2pPr marL="685800" indent="-2286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2pPr>
            <a:lvl3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3pPr>
            <a:lvl4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4pPr>
            <a:lvl5pPr marL="2171700" indent="-2286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900">
                <a:latin typeface="Neue Regular"/>
                <a:cs typeface="Neue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9CBC3-438A-814B-BA9C-8D1FB6037D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8240-C05B-6146-A7FC-BC652092A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51947CE-7AA7-9643-AF72-001C4467EB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|  00.00.2015 |</a:t>
            </a:r>
          </a:p>
        </p:txBody>
      </p:sp>
    </p:spTree>
    <p:extLst>
      <p:ext uri="{BB962C8B-B14F-4D97-AF65-F5344CB8AC3E}">
        <p14:creationId xmlns:p14="http://schemas.microsoft.com/office/powerpoint/2010/main" val="2338033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07DCFAD-70CA-CF4B-8BED-071B7E960709}"/>
              </a:ext>
            </a:extLst>
          </p:cNvPr>
          <p:cNvSpPr txBox="1">
            <a:spLocks/>
          </p:cNvSpPr>
          <p:nvPr userDrawn="1"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313231">
                  <a:tint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2336800"/>
            <a:ext cx="8462962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8" y="173355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latin typeface="Neue Regular"/>
                <a:cs typeface="Neue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A93454-AED9-C643-AC2B-60671AF641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3965-A176-7D49-A60A-07F479128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8DCAE0F-B145-6D4A-9E86-C315AD15E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|  00.00.2015 |</a:t>
            </a:r>
          </a:p>
        </p:txBody>
      </p:sp>
    </p:spTree>
    <p:extLst>
      <p:ext uri="{BB962C8B-B14F-4D97-AF65-F5344CB8AC3E}">
        <p14:creationId xmlns:p14="http://schemas.microsoft.com/office/powerpoint/2010/main" val="181101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487819-9E71-DE49-982B-D3BC23600BD1}"/>
              </a:ext>
            </a:extLst>
          </p:cNvPr>
          <p:cNvSpPr txBox="1">
            <a:spLocks/>
          </p:cNvSpPr>
          <p:nvPr userDrawn="1"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313231">
                  <a:tint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2952750"/>
            <a:ext cx="5122862" cy="314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8" y="173355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latin typeface="Neue Regular"/>
                <a:cs typeface="Neue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500" y="1063625"/>
            <a:ext cx="3968750" cy="5016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="0" i="0">
                <a:latin typeface="Neue Bold"/>
                <a:cs typeface="Ne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5721350" y="1733550"/>
            <a:ext cx="3100386" cy="436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A1DCCE1-6A50-714D-88A3-FD4FD44C97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34CD-C8AB-3245-A744-A6EF95454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5541417-7F7D-5E40-B5CA-16E6D2FFC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|  00.00.2015 |</a:t>
            </a:r>
          </a:p>
        </p:txBody>
      </p:sp>
    </p:spTree>
    <p:extLst>
      <p:ext uri="{BB962C8B-B14F-4D97-AF65-F5344CB8AC3E}">
        <p14:creationId xmlns:p14="http://schemas.microsoft.com/office/powerpoint/2010/main" val="4253273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92548-90B9-8F45-9EFB-4788ADAB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13231"/>
                </a:solidFill>
                <a:latin typeface="+mn-lt"/>
              </a:defRPr>
            </a:lvl1pPr>
          </a:lstStyle>
          <a:p>
            <a:pPr>
              <a:defRPr/>
            </a:pPr>
            <a:fld id="{3E164F1E-FD20-FE42-8687-2BA083E07F95}" type="datetimeFigureOut">
              <a:rPr lang="en-US"/>
              <a:pPr>
                <a:defRPr/>
              </a:pPr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4FD2-D0D8-1B47-9421-14517ECC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D5E3-31A4-E644-A17F-0A2B5590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A879-BDB3-3D46-B550-6E379DBF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1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451"/>
            <a:ext cx="8229600" cy="3305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75295"/>
            <a:ext cx="8229600" cy="42624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026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97A1F-6450-FD44-B29C-D48F4B48F2F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1500" y="425450"/>
            <a:ext cx="6877050" cy="78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Neue Bold" charset="0"/>
                <a:cs typeface="Neue Bold" charset="0"/>
              </a:rPr>
              <a:t>SPRING TOWN HALL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BA89D2-C365-BE49-8220-84ECEB7908B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72300" y="6045200"/>
            <a:ext cx="1752600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300" b="1" dirty="0">
                <a:solidFill>
                  <a:prstClr val="white"/>
                </a:solidFill>
                <a:latin typeface="Neue Bold" charset="0"/>
                <a:cs typeface="Neue Bold" charset="0"/>
              </a:rPr>
              <a:t>04.07.2015</a:t>
            </a:r>
            <a:endParaRPr lang="en-US" sz="1300" dirty="0">
              <a:solidFill>
                <a:prstClr val="white"/>
              </a:solidFill>
              <a:latin typeface="Neue Bold" charset="0"/>
              <a:cs typeface="Neue Bold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1500" y="2909642"/>
            <a:ext cx="8229600" cy="158312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6000"/>
              </a:lnSpc>
              <a:defRPr sz="8000">
                <a:solidFill>
                  <a:srgbClr val="FFFFFF"/>
                </a:solidFill>
                <a:latin typeface="Neue Display Black"/>
                <a:cs typeface="Neue Display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6018-1453-DB49-93C4-F4F77986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CCDD4-03FF-6A4B-B6B8-3CE198C4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826C0-9651-9E4A-8A7B-D8DA3296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06FD-A160-4416-AF74-F1430BFBF3F1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78DE-4A50-3341-BE4D-054E83B8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F19F6-DB30-3E49-A4A3-CE3FD273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2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17FF-AB33-4244-8D46-F72FBD4D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93DB-1CE6-4148-9E5B-7139B0417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AC9C0-3D6D-3344-9800-EB7EDB9E9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05AC3-8CA8-5444-85B0-7F727FEF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1F2-2566-42FF-82E7-61CD17FD879E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AC67C-42B8-C64E-B758-B4B5F002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26EAB-2920-9C41-9362-F8642817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4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433E-A7FD-C948-8D9B-EE75207A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3740-7911-4048-B6C7-4BF09C9D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6FADF-D930-D840-9496-82EEBDDEB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731CF-52C7-4346-B7BB-45A92DE05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FEBA2-A2F2-734C-9BA5-0AC74D8FC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A5361-CA12-C745-B82D-E1909372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E23E-3CE2-421B-B56B-5635500300E8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C6310-263E-8941-874B-0667F89F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5BED6-AA11-614D-8EA2-F06897C6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DBF8-D011-2842-A561-CCA1D5CF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FD1A0-52AD-2A46-9546-9CFE6574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C99-DF3F-46FD-8680-ED2734218283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CEF9F-0D4F-2B44-B9FB-050601BA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60EA-CA94-DC48-A6B6-BCD9639A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A37B9-2BF3-E34A-AF80-E09B8C5A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F496-6281-442D-B763-68911D9E45B5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6CA89-A578-A84E-A6EA-C76BB2EB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0813C-A803-1D45-938D-724852D7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FE58-2A68-6540-810D-823D8FA1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05A8-930F-8E45-8DC5-E65B130D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F7781-D85E-3F40-9D6C-43470F263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E9D1-3478-2540-8B17-AA30BD98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62C1-12D1-4E97-8848-D95DAB1F549D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99287-6D37-7848-8C0B-A01BD9FD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8A269-BE2D-3D42-8E39-5C5531E4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3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A14F-189F-F644-B282-A59A64DE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62942-E73E-5E4A-8165-50BC3FF34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EFDE1-49EA-CD4F-ACEC-445A5D1D0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767C6-35E1-C94C-9412-FDB14CD0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22FF-096B-4809-8792-BA7385305E8B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E5D3F-938E-4B47-9958-D7BD01A4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B9AE6-6BA9-2246-A839-F1C7F59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4529B-B8B4-084B-969A-CF3077C7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4BDB-0BDF-844B-BC6C-5CA94AC2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DDD8-0A3F-CC49-A5E7-2F94EBA1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047D-4CA8-4CB4-9188-6A3241C75B6F}" type="datetime1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9217-2869-A848-AF63-8A7006A4F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Amy Auerbach Inc. 2010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DA3C-857D-3947-8B79-F0D165A6A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6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2C3205F-1824-F645-9525-8A9FCE5E6CBE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79851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600">
                <a:latin typeface="Neue Display Black" charset="0"/>
                <a:cs typeface="Neue Display Black" charset="0"/>
              </a:rPr>
            </a:br>
            <a:br>
              <a:rPr lang="en-US">
                <a:latin typeface="Neue Bold" charset="0"/>
                <a:cs typeface="Neue Bold" charset="0"/>
              </a:rPr>
            </a:br>
            <a:endParaRPr lang="en-US" sz="4600">
              <a:latin typeface="Neue Display Black" charset="0"/>
              <a:cs typeface="Neue Display Black" charset="0"/>
            </a:endParaRPr>
          </a:p>
        </p:txBody>
      </p:sp>
      <p:sp>
        <p:nvSpPr>
          <p:cNvPr id="20483" name="Title Placeholder 15">
            <a:extLst>
              <a:ext uri="{FF2B5EF4-FFF2-40B4-BE49-F238E27FC236}">
                <a16:creationId xmlns:a16="http://schemas.microsoft.com/office/drawing/2014/main" id="{A6FCCDB3-37B0-3841-B478-3120BB7D1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F2A21CE4-5F0A-8143-A369-739C3077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23013"/>
            <a:ext cx="849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B5FC85-4562-7649-A45E-D3637559B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600825"/>
            <a:ext cx="439738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000"/>
                </a:solidFill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fld id="{A3CA6352-DCF1-F74D-B24D-857707768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ABC2E96-FF50-E04F-BE88-CA6441D82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29500" y="6600825"/>
            <a:ext cx="1098550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E5A07CD-C8F3-A34E-9B14-A8CAA4CAA66F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8266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600" kern="1200">
          <a:solidFill>
            <a:srgbClr val="E82E21"/>
          </a:solidFill>
          <a:latin typeface="Neue Display Black"/>
          <a:ea typeface="ＭＳ Ｐゴシック" pitchFamily="-65" charset="-128"/>
          <a:cs typeface="Neue Display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0" algn="l" defTabSz="457200" rtl="0" eaLnBrk="1" fontAlgn="base" hangingPunct="1">
        <a:lnSpc>
          <a:spcPts val="5200"/>
        </a:lnSpc>
        <a:spcBef>
          <a:spcPct val="0"/>
        </a:spcBef>
        <a:spcAft>
          <a:spcPts val="600"/>
        </a:spcAft>
        <a:defRPr sz="4000" kern="1200">
          <a:solidFill>
            <a:schemeClr val="tx1"/>
          </a:solidFill>
          <a:latin typeface="Neue Light"/>
          <a:ea typeface="ＭＳ Ｐゴシック" charset="0"/>
          <a:cs typeface="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2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6EFA-3888-C44F-914F-94C93E575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fld id="{18C0A6F8-BE69-6C4C-B01C-FA9E0328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07" name="Picture 4" descr="TNS_Logo3_Large_White.eps">
            <a:extLst>
              <a:ext uri="{FF2B5EF4-FFF2-40B4-BE49-F238E27FC236}">
                <a16:creationId xmlns:a16="http://schemas.microsoft.com/office/drawing/2014/main" id="{F0BCD967-0CFE-8F46-929C-5CCE99FE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065713"/>
            <a:ext cx="1816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2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738F9-8BF5-FA4F-ABC9-7F3FEEAF8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fld id="{1522F01C-98AE-1847-9898-F85E35C53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531" name="Picture 4" descr="TNS_Logo3_Large_White.eps">
            <a:extLst>
              <a:ext uri="{FF2B5EF4-FFF2-40B4-BE49-F238E27FC236}">
                <a16:creationId xmlns:a16="http://schemas.microsoft.com/office/drawing/2014/main" id="{BBFCD4B8-2D68-B24C-99C7-70F7D1CF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065713"/>
            <a:ext cx="1816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C3D55D3-00DC-2B4F-A0B0-8DF7E908A51F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79851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600">
                <a:solidFill>
                  <a:srgbClr val="313231"/>
                </a:solidFill>
                <a:latin typeface="Neue Display Black" charset="0"/>
                <a:cs typeface="Neue Display Black" charset="0"/>
              </a:rPr>
            </a:br>
            <a:br>
              <a:rPr lang="en-US">
                <a:solidFill>
                  <a:srgbClr val="313231"/>
                </a:solidFill>
                <a:latin typeface="Neue Bold" charset="0"/>
                <a:cs typeface="Neue Bold" charset="0"/>
              </a:rPr>
            </a:br>
            <a:endParaRPr lang="en-US" sz="4600">
              <a:solidFill>
                <a:srgbClr val="313231"/>
              </a:solidFill>
              <a:latin typeface="Neue Display Black" charset="0"/>
              <a:cs typeface="Neue Display Black" charset="0"/>
            </a:endParaRPr>
          </a:p>
        </p:txBody>
      </p:sp>
      <p:sp>
        <p:nvSpPr>
          <p:cNvPr id="23555" name="Title Placeholder 15">
            <a:extLst>
              <a:ext uri="{FF2B5EF4-FFF2-40B4-BE49-F238E27FC236}">
                <a16:creationId xmlns:a16="http://schemas.microsoft.com/office/drawing/2014/main" id="{960DD805-2118-AD49-8180-1E168E947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7E7C8535-08AD-9D46-B92C-9DE8985F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23013"/>
            <a:ext cx="849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A518F7-E69C-5846-AF57-7C4892D59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600825"/>
            <a:ext cx="439738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fld id="{2FE0E2BD-E3A7-A24D-9BCB-624D83226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563BB12-1F77-F84F-B1CE-43FD65F39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29500" y="6600825"/>
            <a:ext cx="1098550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313231"/>
                </a:solidFill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r>
              <a:rPr lang="en-US"/>
              <a:t> |  00.00.2015 |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1245B05-9BAC-8148-8B6C-712A0FDE2FBF}"/>
              </a:ext>
            </a:extLst>
          </p:cNvPr>
          <p:cNvSpPr txBox="1">
            <a:spLocks/>
          </p:cNvSpPr>
          <p:nvPr/>
        </p:nvSpPr>
        <p:spPr>
          <a:xfrm>
            <a:off x="4552950" y="6600825"/>
            <a:ext cx="2895600" cy="227013"/>
          </a:xfrm>
          <a:prstGeom prst="rect">
            <a:avLst/>
          </a:prstGeom>
        </p:spPr>
        <p:txBody>
          <a:bodyPr anchor="ctr"/>
          <a:lstStyle>
            <a:lvl1pPr algn="r">
              <a:defRPr sz="900" dirty="0">
                <a:solidFill>
                  <a:schemeClr val="tx1">
                    <a:tint val="75000"/>
                  </a:schemeClr>
                </a:solidFill>
                <a:latin typeface="Neue Regular"/>
                <a:ea typeface="ＭＳ Ｐゴシック" charset="0"/>
                <a:cs typeface="Neue Regular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rgbClr val="31323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5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600" kern="1200">
          <a:solidFill>
            <a:srgbClr val="E82E21"/>
          </a:solidFill>
          <a:latin typeface="Neue Display Black"/>
          <a:ea typeface="ＭＳ Ｐゴシック" pitchFamily="-65" charset="-128"/>
          <a:cs typeface="Neue Display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rgbClr val="E82E21"/>
          </a:solidFill>
          <a:latin typeface="Neue Display Black" pitchFamily="-65" charset="0"/>
          <a:ea typeface="ＭＳ Ｐゴシック" pitchFamily="-65" charset="-128"/>
          <a:cs typeface="Neue Display Black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Neue Display Black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0" algn="l" defTabSz="457200" rtl="0" eaLnBrk="1" fontAlgn="base" hangingPunct="1">
        <a:lnSpc>
          <a:spcPts val="5200"/>
        </a:lnSpc>
        <a:spcBef>
          <a:spcPct val="0"/>
        </a:spcBef>
        <a:spcAft>
          <a:spcPts val="600"/>
        </a:spcAft>
        <a:defRPr sz="4000" kern="1200">
          <a:solidFill>
            <a:schemeClr val="tx1"/>
          </a:solidFill>
          <a:latin typeface="Neue Light"/>
          <a:ea typeface="ＭＳ Ｐゴシック" charset="0"/>
          <a:cs typeface="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2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F1E5-01C4-8740-8A60-9C8BFAE28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Neue Regular" charset="0"/>
                <a:cs typeface="Neue Regular" charset="0"/>
              </a:defRPr>
            </a:lvl1pPr>
          </a:lstStyle>
          <a:p>
            <a:pPr>
              <a:defRPr/>
            </a:pPr>
            <a:fld id="{1037E7A4-2957-3A48-B860-7CAACCE0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4579" name="Picture 4" descr="TNS_Logo3_Large_White.eps">
            <a:extLst>
              <a:ext uri="{FF2B5EF4-FFF2-40B4-BE49-F238E27FC236}">
                <a16:creationId xmlns:a16="http://schemas.microsoft.com/office/drawing/2014/main" id="{012469F7-E18D-9B4D-94ED-03A1CADF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065713"/>
            <a:ext cx="1816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images.politico.com/global/news/090401_millenials_297.jpg&amp;imgrefurl=http://www.politico.com/news/stories/0409/20771.html&amp;usg=__gXjHfojPGgbgy9a6jV1uYv7WjsQ=&amp;h=223&amp;w=297&amp;sz=35&amp;hl=en&amp;start=21&amp;tbnid=i6kqQ-bAv4P5qM:&amp;tbnh=87&amp;tbnw=116&amp;prev=/images?q=millennial+generation&amp;gbv=2&amp;hl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Mazlow's_Hierarchy_of_Needs.sv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Mazlow's_Hierarchy_of_Needs.sv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Sell To Agency Buyers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28889"/>
          </a:xfrm>
        </p:spPr>
        <p:txBody>
          <a:bodyPr>
            <a:normAutofit/>
          </a:bodyPr>
          <a:lstStyle/>
          <a:p>
            <a:r>
              <a:rPr lang="en-US" dirty="0"/>
              <a:t>Created by Amy Auerbach, </a:t>
            </a:r>
            <a:r>
              <a:rPr lang="en-US" dirty="0" err="1"/>
              <a:t>MediaCom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Title-By-Title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Supervisor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Buck stops here for deliverables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PPT is their whole life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Entitlement attitude</a:t>
            </a:r>
            <a:endParaRPr lang="en-US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33528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Title-By-Title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Planner/Buyer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Workhorse of the team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Client contact challenge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Learning to manage</a:t>
            </a:r>
          </a:p>
        </p:txBody>
      </p:sp>
      <p:pic>
        <p:nvPicPr>
          <p:cNvPr id="11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2672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Title-By-Title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Assistant Media Planner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Excel hell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Wants to contribute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Limited exposure internally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4102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09800"/>
            <a:ext cx="8839200" cy="3810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Media Salespeople Selling To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Build relationships with traditional teams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Mentor digital buyers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Spend your time with the spenders (not just buyers)</a:t>
            </a:r>
          </a:p>
        </p:txBody>
      </p:sp>
      <p:pic>
        <p:nvPicPr>
          <p:cNvPr id="9" name="Content Placeholder 8" descr="guy with mon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6250" y="2477294"/>
            <a:ext cx="2032000" cy="3048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Meeting and Making an Impact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Media Is Not Glamorous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cap="none" dirty="0">
                <a:solidFill>
                  <a:schemeClr val="tx2"/>
                </a:solidFill>
              </a:rPr>
              <a:t>Not this!</a:t>
            </a:r>
          </a:p>
        </p:txBody>
      </p:sp>
      <p:pic>
        <p:nvPicPr>
          <p:cNvPr id="14" name="Content Placeholder 10" descr="mad-men1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6156" y="3299619"/>
            <a:ext cx="3136900" cy="2095500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u="sng" cap="none" dirty="0">
                <a:solidFill>
                  <a:schemeClr val="tx2"/>
                </a:solidFill>
              </a:rPr>
              <a:t>More like this!</a:t>
            </a:r>
          </a:p>
        </p:txBody>
      </p:sp>
      <p:pic>
        <p:nvPicPr>
          <p:cNvPr id="15" name="Content Placeholder 14" descr="dirty-job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50744" y="3934619"/>
            <a:ext cx="1244600" cy="825500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Meet Your Buyers: The </a:t>
            </a:r>
            <a:r>
              <a:rPr lang="en-US" dirty="0" err="1"/>
              <a:t>Millennials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1828800" y="1905000"/>
            <a:ext cx="5181600" cy="4191000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B 1980-2000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57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Need 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8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Multi-tasks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2133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Digital native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3805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Hyper-social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51126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Crave life balance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Optimistic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562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Collaborative</a:t>
            </a:r>
          </a:p>
        </p:txBody>
      </p:sp>
      <p:pic>
        <p:nvPicPr>
          <p:cNvPr id="16386" name="Picture 2" descr="http://tbn2.google.com/images?q=tbn:i6kqQ-bAv4P5qM:http://images.politico.com/global/news/090401_millenials_2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1727198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Their #1 Fan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4102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Workplace is a culture shock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Expand their limited experiences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Make them believe ideas are theirs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Be their audience and empathetic ear</a:t>
            </a:r>
          </a:p>
        </p:txBody>
      </p:sp>
      <p:pic>
        <p:nvPicPr>
          <p:cNvPr id="9" name="Content Placeholder 8" descr="number 1 f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6250" y="2483644"/>
            <a:ext cx="2032000" cy="30353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Romancing the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Find out what they like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Connect on a personal level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Know what’s coming up next so you can prepare</a:t>
            </a:r>
          </a:p>
        </p:txBody>
      </p:sp>
      <p:pic>
        <p:nvPicPr>
          <p:cNvPr id="8" name="Content Placeholder 7" descr="engagement r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2985294"/>
            <a:ext cx="3035300" cy="2032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Make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2672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Go digital first and last!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Email first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Then IM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Talk on the phone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Then text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 descr="3rd base sl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2890044"/>
            <a:ext cx="3035300" cy="22225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People And Their Clients Are People First</a:t>
            </a:r>
          </a:p>
        </p:txBody>
      </p:sp>
      <p:pic>
        <p:nvPicPr>
          <p:cNvPr id="11" name="Picture 4" descr="http://upload.wikimedia.org/wikipedia/commons/thumb/e/e5/Mazlow%27s_Hierarchy_of_Needs.svg/500px-Mazlow%27s_Hierarchy_of_Needs.svg.png">
            <a:hlinkClick r:id="rId2" tooltip="An interpretation of Maslow's hierarchy of needs, represented as a pyramid with the more basic needs at the bottom.[1]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066800"/>
            <a:ext cx="6687608" cy="5015706"/>
          </a:xfrm>
          <a:prstGeom prst="rect">
            <a:avLst/>
          </a:prstGeom>
          <a:noFill/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6019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Source: “The secret reason why you lose clients”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</a:rPr>
              <a:t>By Ben Nneji, imediaconnection.com, May 28 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Most media folks are somewhere around here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562600" y="3962400"/>
            <a:ext cx="762000" cy="8382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Playing Phone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Caller ID is your enemy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Text is their primary mode of communication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 descr="dog hating ph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3067844"/>
            <a:ext cx="3035300" cy="18669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2819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Communication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Level of formality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Preferred content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Formats</a:t>
            </a:r>
          </a:p>
        </p:txBody>
      </p:sp>
      <p:pic>
        <p:nvPicPr>
          <p:cNvPr id="8" name="Content Placeholder 7" descr="baby looking in mirr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590800"/>
            <a:ext cx="3046615" cy="203246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Follow your own schedule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Give multiple options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Ask for alternates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Confirm the day before</a:t>
            </a:r>
          </a:p>
        </p:txBody>
      </p:sp>
      <p:pic>
        <p:nvPicPr>
          <p:cNvPr id="9" name="Content Placeholder 8" descr="calend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2902744"/>
            <a:ext cx="3035300" cy="21971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Meeting: In-person Or Virtual?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Meetings can be effective in-person or on the phone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Have a structured agenda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Ask for and respect their time limitations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Differentiate with a “thank you” follow up</a:t>
            </a:r>
            <a:endParaRPr lang="en-US" sz="2400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819400"/>
            <a:ext cx="7772400" cy="216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209800"/>
            <a:ext cx="8839200" cy="3886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Best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495800" cy="36115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Befriend receptionists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Bring a treat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Make it a team meeting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Off limits:  Mon AM and Fri PM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20 minutes max</a:t>
            </a:r>
          </a:p>
        </p:txBody>
      </p:sp>
      <p:pic>
        <p:nvPicPr>
          <p:cNvPr id="18" name="Content Placeholder 17" descr="conference overhead 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2991644"/>
            <a:ext cx="3035300" cy="20193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Best Practices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Invite to a “phone date”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Email materials 30 min prior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Respect time constraints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15 min max</a:t>
            </a:r>
          </a:p>
        </p:txBody>
      </p:sp>
      <p:pic>
        <p:nvPicPr>
          <p:cNvPr id="17" name="Content Placeholder 16" descr="virtual mee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2483644"/>
            <a:ext cx="3035300" cy="30353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Right Impression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You are…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Looking for partnership not budget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Concerned about their success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Understanding about their work frustrations</a:t>
            </a:r>
          </a:p>
        </p:txBody>
      </p:sp>
      <p:pic>
        <p:nvPicPr>
          <p:cNvPr id="8" name="Content Placeholder 7" descr="pin art fa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0498" y="1825625"/>
            <a:ext cx="3263503" cy="435133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At First 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They will…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View you as a friend and resource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Give you mutual respect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Think of you often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Include you on RFPs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welcoming gir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00200"/>
            <a:ext cx="2971800" cy="4455473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Meetings That Matter To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343400"/>
            <a:ext cx="3352800" cy="21336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About them first and business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Meetings That Matter To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343400"/>
            <a:ext cx="3352800" cy="2133600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Relaxed,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casual </a:t>
            </a:r>
            <a:r>
              <a:rPr lang="en-US" sz="2800" kern="0" dirty="0">
                <a:solidFill>
                  <a:schemeClr val="tx2"/>
                </a:solidFill>
                <a:ea typeface="+mn-lt"/>
                <a:cs typeface="+mn-lt"/>
              </a:rPr>
              <a:t>approach and atmosphere, if possible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in the New Economy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Have to do more with less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Budget cuts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Procurement reviews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Programmatic, automation</a:t>
            </a:r>
          </a:p>
        </p:txBody>
      </p:sp>
      <p:pic>
        <p:nvPicPr>
          <p:cNvPr id="16" name="Content Placeholder 15" descr="scared of go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724944"/>
            <a:ext cx="3619500" cy="2552700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Meetings That Matter To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343400"/>
            <a:ext cx="3352800" cy="2133600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Make them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smarter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, give them new information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Meetings That Matter To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343400"/>
            <a:ext cx="3352800" cy="2133600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Increase their confidence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in their job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Musts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sign du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4010287" cy="266684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36877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Organize your technology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Be on time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State your goal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Bring a treat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Is the Key</a:t>
            </a:r>
          </a:p>
        </p:txBody>
      </p:sp>
      <p:pic>
        <p:nvPicPr>
          <p:cNvPr id="9" name="Content Placeholder 8" descr="sign go bac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967264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Know your media basics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Have some knowledge (data, insights) to build 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i="1" dirty="0">
                <a:solidFill>
                  <a:schemeClr val="tx2"/>
                </a:solidFill>
              </a:rPr>
              <a:t>Customize</a:t>
            </a:r>
            <a:r>
              <a:rPr lang="en-US" b="1" dirty="0">
                <a:solidFill>
                  <a:schemeClr val="tx2"/>
                </a:solidFill>
              </a:rPr>
              <a:t> pitch to the audience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Flake Out</a:t>
            </a:r>
          </a:p>
        </p:txBody>
      </p:sp>
      <p:pic>
        <p:nvPicPr>
          <p:cNvPr id="9" name="Content Placeholder 8" descr="sign oo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1"/>
            <a:ext cx="3962400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Spell check and source your data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Know what you don’t know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Coke ≠ Pepsi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Even Think About</a:t>
            </a:r>
            <a:r>
              <a:rPr lang="mr-IN" sz="3600" dirty="0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sign nuh u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962400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Overselling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Doing all the talking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Badgering the client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Undermine Your Success</a:t>
            </a:r>
          </a:p>
        </p:txBody>
      </p:sp>
      <p:pic>
        <p:nvPicPr>
          <p:cNvPr id="9" name="Content Placeholder 8" descr="sign bad cho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962400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Notice non-verbal cues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Know when to lead, when to follow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Follow the new golden rule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Winning the RFP and Making the Sale</a:t>
            </a:r>
            <a:br>
              <a:rPr lang="en-US" sz="4800" dirty="0">
                <a:solidFill>
                  <a:schemeClr val="tx2"/>
                </a:solidFill>
              </a:rPr>
            </a:b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2819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Agency RFP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8768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Clients’ planning cycles vary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Last minute turnarounds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Handled by supervisors and below</a:t>
            </a:r>
          </a:p>
        </p:txBody>
      </p:sp>
      <p:pic>
        <p:nvPicPr>
          <p:cNvPr id="14" name="Content Placeholder 13" descr="planning process 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667000"/>
            <a:ext cx="3048000" cy="2029968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828800"/>
            <a:ext cx="8763000" cy="41148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 in the New Economy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Agency business re-definition, disruption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Transparency necessary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Increased competition, lower fees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Job security</a:t>
            </a:r>
          </a:p>
          <a:p>
            <a:pPr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" name="Content Placeholder 15" descr="life preser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782094"/>
            <a:ext cx="3454400" cy="24384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09800"/>
            <a:ext cx="8839200" cy="3048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Into the Consideration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1054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Most important: Be “top of mind”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Presence in syndicated research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Inquiries based on confidential info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6" descr="check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0" y="2438400"/>
            <a:ext cx="1743456" cy="2594429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Track Of Agency News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905000"/>
            <a:ext cx="4191000" cy="30781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Share comments on agency whitepapers, blogs and newsletters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Call to update them on other business you a doing within the agency</a:t>
            </a:r>
          </a:p>
        </p:txBody>
      </p:sp>
      <p:pic>
        <p:nvPicPr>
          <p:cNvPr id="9" name="Picture 8" descr="top of mi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427573"/>
            <a:ext cx="3048000" cy="203301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Pay Attention To Their Client’s Business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97972"/>
            <a:ext cx="4191000" cy="30781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screenshots of competitors’ campaigns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comments about client creative you like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lang="en-US" sz="2400" kern="0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links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client and category news and research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10" name="Picture 9" descr="top of mind 2.jpg"/>
          <p:cNvPicPr>
            <a:picLocks noChangeAspect="1"/>
          </p:cNvPicPr>
          <p:nvPr/>
        </p:nvPicPr>
        <p:blipFill>
          <a:blip r:embed="rId2" cstate="print"/>
          <a:srcRect b="37500"/>
          <a:stretch>
            <a:fillRect/>
          </a:stretch>
        </p:blipFill>
        <p:spPr>
          <a:xfrm>
            <a:off x="5486400" y="2080419"/>
            <a:ext cx="2895600" cy="271326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the Love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928972"/>
            <a:ext cx="4191000" cy="30781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Arrange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drop off treats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US" sz="2400" kern="0" noProof="0" dirty="0">
                <a:solidFill>
                  <a:schemeClr val="tx2"/>
                </a:solidFill>
                <a:ea typeface="+mn-lt"/>
                <a:cs typeface="+mn-lt"/>
              </a:rPr>
              <a:t>Invite them to industry events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lang="en-US" sz="2400" kern="0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links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news about their favorite subjects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10" name="Picture 9" descr="top of mind 3.jpg"/>
          <p:cNvPicPr>
            <a:picLocks noChangeAspect="1"/>
          </p:cNvPicPr>
          <p:nvPr/>
        </p:nvPicPr>
        <p:blipFill>
          <a:blip r:embed="rId2" cstate="print"/>
          <a:srcRect b="36667"/>
          <a:stretch>
            <a:fillRect/>
          </a:stretch>
        </p:blipFill>
        <p:spPr>
          <a:xfrm>
            <a:off x="5486400" y="2097440"/>
            <a:ext cx="2895600" cy="274122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09800"/>
            <a:ext cx="8839200" cy="3048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“Must Haves”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On time and completed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Clear creative specs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Full contact details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Back up data and rationale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 descr="seatbelt in airpl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4600" y="2985294"/>
            <a:ext cx="3035300" cy="2032000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An Agency Needs On RFPs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Bullet points that describe each placement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Screenshots of the placements highlighted with arrows and/or boxes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i="1" dirty="0">
                <a:solidFill>
                  <a:schemeClr val="tx2"/>
                </a:solidFill>
              </a:rPr>
              <a:t>Syndicated</a:t>
            </a:r>
            <a:r>
              <a:rPr lang="en-US" sz="2400" dirty="0">
                <a:solidFill>
                  <a:schemeClr val="tx2"/>
                </a:solidFill>
              </a:rPr>
              <a:t> data points and proprietary research points about the audience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Relevant industry research and case studies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RFP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1054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Use “top of mind” tactics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Reach the buyers in the evenings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Ask closed-ended questions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Email updates from your end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 descr="ratin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400300" cy="2400300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and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Clients Are People First</a:t>
            </a:r>
          </a:p>
        </p:txBody>
      </p:sp>
      <p:pic>
        <p:nvPicPr>
          <p:cNvPr id="11" name="Picture 4" descr="http://upload.wikimedia.org/wikipedia/commons/thumb/e/e5/Mazlow%27s_Hierarchy_of_Needs.svg/500px-Mazlow%27s_Hierarchy_of_Needs.svg.png">
            <a:hlinkClick r:id="rId2" tooltip="An interpretation of Maslow's hierarchy of needs, represented as a pyramid with the more basic needs at the bottom.[1]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" y="1000136"/>
            <a:ext cx="6687608" cy="5015706"/>
          </a:xfrm>
          <a:prstGeom prst="rect">
            <a:avLst/>
          </a:prstGeom>
          <a:noFill/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6019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Source: “The secret reason why you lose clients”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</a:rPr>
              <a:t>By Ben Nneji, imediaconnection.com, May 28 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Most media folks are somewhere around here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562600" y="3962400"/>
            <a:ext cx="762000" cy="8382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1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09800"/>
            <a:ext cx="8839200" cy="3962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Agency Structure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Unbundling creative from media not fulfilling expectations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“Media-led creative” is in vogue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Unprecedented growth in digital media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Can’t change fast enough</a:t>
            </a:r>
          </a:p>
        </p:txBody>
      </p:sp>
      <p:pic>
        <p:nvPicPr>
          <p:cNvPr id="12" name="Content Placeholder 11" descr="skyscraper up 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1400" y="2712244"/>
            <a:ext cx="3441700" cy="25781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09800"/>
            <a:ext cx="8839200" cy="3581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Is Still (Just)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Cable investment replacing network</a:t>
            </a:r>
          </a:p>
          <a:p>
            <a:r>
              <a:rPr lang="en-US" sz="2400" dirty="0">
                <a:solidFill>
                  <a:schemeClr val="tx2"/>
                </a:solidFill>
              </a:rPr>
              <a:t>Quality digital video  scalable, but not quite yet mass reach</a:t>
            </a:r>
          </a:p>
          <a:p>
            <a:r>
              <a:rPr lang="en-US" sz="2400" dirty="0">
                <a:solidFill>
                  <a:schemeClr val="tx2"/>
                </a:solidFill>
              </a:rPr>
              <a:t>Traditional planners drive budget allocation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Digital ad problems (e.g. brand safety)</a:t>
            </a:r>
          </a:p>
        </p:txBody>
      </p:sp>
      <p:pic>
        <p:nvPicPr>
          <p:cNvPr id="9" name="Content Placeholder 8" descr="old t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6000" y="2743994"/>
            <a:ext cx="3492500" cy="25146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66698"/>
            <a:ext cx="7315200" cy="539130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Agency Media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971800"/>
            <a:ext cx="3886200" cy="31543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Lack of experience and thought leadership</a:t>
            </a:r>
          </a:p>
          <a:p>
            <a:r>
              <a:rPr lang="en-US" sz="2400" dirty="0">
                <a:solidFill>
                  <a:schemeClr val="tx2"/>
                </a:solidFill>
              </a:rPr>
              <a:t>Over-worked and under-appreciated and under-paid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Complexity drives staff costs higher, meaning they rarely generate profit for agencies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Title-By-Title Responsibilities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Account Director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Most client contact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More common in standalone media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Team management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Agency politics</a:t>
            </a:r>
            <a:endParaRPr lang="en-US" kern="12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4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943600" y="16002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Title-By-Title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Media Director/AMD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Usually has account support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Responsible for quality of work</a:t>
            </a:r>
          </a:p>
        </p:txBody>
      </p:sp>
      <p:pic>
        <p:nvPicPr>
          <p:cNvPr id="14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Amy Auerbach Inc. 2010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3600" y="25146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inRedBla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otoTimes.ppt" id="{593BDA67-F8C3-F24A-B3D4-D03857E12EB1}" vid="{9D17750B-4EBD-B243-B322-FE1F082C4204}"/>
    </a:ext>
  </a:extLst>
</a:theme>
</file>

<file path=ppt/theme/theme2.xml><?xml version="1.0" encoding="utf-8"?>
<a:theme xmlns:a="http://schemas.openxmlformats.org/drawingml/2006/main" name="1_Office Theme">
  <a:themeElements>
    <a:clrScheme name="qbeats">
      <a:dk1>
        <a:srgbClr val="313231"/>
      </a:dk1>
      <a:lt1>
        <a:srgbClr val="FFFFFE"/>
      </a:lt1>
      <a:dk2>
        <a:srgbClr val="313231"/>
      </a:dk2>
      <a:lt2>
        <a:srgbClr val="FFFFFE"/>
      </a:lt2>
      <a:accent1>
        <a:srgbClr val="F44A31"/>
      </a:accent1>
      <a:accent2>
        <a:srgbClr val="F44A31"/>
      </a:accent2>
      <a:accent3>
        <a:srgbClr val="F44A31"/>
      </a:accent3>
      <a:accent4>
        <a:srgbClr val="F44A31"/>
      </a:accent4>
      <a:accent5>
        <a:srgbClr val="F44A31"/>
      </a:accent5>
      <a:accent6>
        <a:srgbClr val="F44A31"/>
      </a:accent6>
      <a:hlink>
        <a:srgbClr val="F44A31"/>
      </a:hlink>
      <a:folHlink>
        <a:srgbClr val="3132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otoTimes.ppt" id="{593BDA67-F8C3-F24A-B3D4-D03857E12EB1}" vid="{C252B29E-9ADE-E745-AE59-48D856745BE3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otoTimes.ppt" id="{593BDA67-F8C3-F24A-B3D4-D03857E12EB1}" vid="{0320F54C-B228-0548-843F-FF79E5782EBD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otoTimes.ppt" id="{593BDA67-F8C3-F24A-B3D4-D03857E12EB1}" vid="{94266815-2226-D245-96A1-5E93EF79A4A5}"/>
    </a:ext>
  </a:extLst>
</a:theme>
</file>

<file path=ppt/theme/theme5.xml><?xml version="1.0" encoding="utf-8"?>
<a:theme xmlns:a="http://schemas.openxmlformats.org/drawingml/2006/main" name="4_Office Theme">
  <a:themeElements>
    <a:clrScheme name="qbeats">
      <a:dk1>
        <a:srgbClr val="313231"/>
      </a:dk1>
      <a:lt1>
        <a:srgbClr val="FFFFFE"/>
      </a:lt1>
      <a:dk2>
        <a:srgbClr val="313231"/>
      </a:dk2>
      <a:lt2>
        <a:srgbClr val="FFFFFE"/>
      </a:lt2>
      <a:accent1>
        <a:srgbClr val="F44A31"/>
      </a:accent1>
      <a:accent2>
        <a:srgbClr val="F44A31"/>
      </a:accent2>
      <a:accent3>
        <a:srgbClr val="F44A31"/>
      </a:accent3>
      <a:accent4>
        <a:srgbClr val="F44A31"/>
      </a:accent4>
      <a:accent5>
        <a:srgbClr val="F44A31"/>
      </a:accent5>
      <a:accent6>
        <a:srgbClr val="F44A31"/>
      </a:accent6>
      <a:hlink>
        <a:srgbClr val="F44A31"/>
      </a:hlink>
      <a:folHlink>
        <a:srgbClr val="3132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otoTimes.ppt" id="{593BDA67-F8C3-F24A-B3D4-D03857E12EB1}" vid="{D3B8C09B-4365-DE4C-96CA-5BE90C11B579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otoTimes.ppt" id="{593BDA67-F8C3-F24A-B3D4-D03857E12EB1}" vid="{9BEF1AC3-D496-E847-9E84-9AA51374A61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PlainRedBlack</Template>
  <TotalTime>1439</TotalTime>
  <Words>1216</Words>
  <Application>Microsoft Macintosh PowerPoint</Application>
  <PresentationFormat>On-screen Show (4:3)</PresentationFormat>
  <Paragraphs>345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Calibri</vt:lpstr>
      <vt:lpstr>Calibri Light</vt:lpstr>
      <vt:lpstr>Neue Bold</vt:lpstr>
      <vt:lpstr>Neue Display Black</vt:lpstr>
      <vt:lpstr>Neue Light</vt:lpstr>
      <vt:lpstr>Neue Regular</vt:lpstr>
      <vt:lpstr>Tahoma</vt:lpstr>
      <vt:lpstr>Wingdings</vt:lpstr>
      <vt:lpstr>Wingdings 2</vt:lpstr>
      <vt:lpstr>PlainRedBlack</vt:lpstr>
      <vt:lpstr>1_Office Theme</vt:lpstr>
      <vt:lpstr>2_Office Theme</vt:lpstr>
      <vt:lpstr>3_Office Theme</vt:lpstr>
      <vt:lpstr>4_Office Theme</vt:lpstr>
      <vt:lpstr>7_Office Theme</vt:lpstr>
      <vt:lpstr>How To Sell To Agency Buyers</vt:lpstr>
      <vt:lpstr>Agency People And Their Clients Are People First</vt:lpstr>
      <vt:lpstr>Clients in the New Economy</vt:lpstr>
      <vt:lpstr>Agencies in the New Economy</vt:lpstr>
      <vt:lpstr>Media Agency Structure</vt:lpstr>
      <vt:lpstr>TV Is Still (Just) King</vt:lpstr>
      <vt:lpstr>Digital Agency Media Teams</vt:lpstr>
      <vt:lpstr>Title-By-Title Responsibilities</vt:lpstr>
      <vt:lpstr>Title-By-Title Responsibilities</vt:lpstr>
      <vt:lpstr>Title-By-Title Responsibilities</vt:lpstr>
      <vt:lpstr>Title-By-Title Responsibilities</vt:lpstr>
      <vt:lpstr>Title-By-Title Responsibilities</vt:lpstr>
      <vt:lpstr>Implications For Media Salespeople Selling To Agencies</vt:lpstr>
      <vt:lpstr>Getting the Meeting and Making an Impact</vt:lpstr>
      <vt:lpstr>Digital Media Is Not Glamorous</vt:lpstr>
      <vt:lpstr>Meet Your Buyers: The Millennials</vt:lpstr>
      <vt:lpstr>Be Their #1 Fan</vt:lpstr>
      <vt:lpstr>Romancing the Buyers</vt:lpstr>
      <vt:lpstr>How To Make Contact</vt:lpstr>
      <vt:lpstr>Avoid Playing Phone Tag</vt:lpstr>
      <vt:lpstr>Mirror Communication Styles</vt:lpstr>
      <vt:lpstr>How To Get the Meeting</vt:lpstr>
      <vt:lpstr>Meeting: In-person Or Virtual?</vt:lpstr>
      <vt:lpstr>In-person Best Practices</vt:lpstr>
      <vt:lpstr>Virtual Best Practices</vt:lpstr>
      <vt:lpstr>Creating The Right Impression</vt:lpstr>
      <vt:lpstr>Love At First Sight</vt:lpstr>
      <vt:lpstr>Meetings That Matter To Buyers</vt:lpstr>
      <vt:lpstr>Meetings That Matter To Buyers</vt:lpstr>
      <vt:lpstr>Meetings That Matter To Buyers</vt:lpstr>
      <vt:lpstr>Meetings That Matter To Buyers</vt:lpstr>
      <vt:lpstr>Meeting Musts</vt:lpstr>
      <vt:lpstr>PowerPoint Presentation</vt:lpstr>
      <vt:lpstr>Preparation Is the Key</vt:lpstr>
      <vt:lpstr>Don’t Flake Out</vt:lpstr>
      <vt:lpstr>Don’t Even Think About…</vt:lpstr>
      <vt:lpstr>Don’t Undermine Your Success</vt:lpstr>
      <vt:lpstr>Winning the RFP and Making the Sale </vt:lpstr>
      <vt:lpstr>The Agency RFP Process</vt:lpstr>
      <vt:lpstr>Getting Into the Consideration Set</vt:lpstr>
      <vt:lpstr>Keep Track Of Agency News</vt:lpstr>
      <vt:lpstr>Pay Attention To Their Client’s Business</vt:lpstr>
      <vt:lpstr>Share the Love</vt:lpstr>
      <vt:lpstr>RFP “Must Haves”</vt:lpstr>
      <vt:lpstr>What An Agency Needs On RFPs</vt:lpstr>
      <vt:lpstr>Getting RFP Feedback</vt:lpstr>
      <vt:lpstr>Agency People and Their Clients Are People First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Sales Training</dc:title>
  <dc:creator>Amy</dc:creator>
  <cp:lastModifiedBy>Charles Warner</cp:lastModifiedBy>
  <cp:revision>200</cp:revision>
  <dcterms:created xsi:type="dcterms:W3CDTF">2009-08-17T13:46:46Z</dcterms:created>
  <dcterms:modified xsi:type="dcterms:W3CDTF">2019-12-15T20:29:34Z</dcterms:modified>
</cp:coreProperties>
</file>