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2"/>
  </p:normalViewPr>
  <p:slideViewPr>
    <p:cSldViewPr snapToGrid="0" snapToObjects="1">
      <p:cViewPr varScale="1">
        <p:scale>
          <a:sx n="106" d="100"/>
          <a:sy n="106" d="100"/>
        </p:scale>
        <p:origin x="170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7D6B9B-A32C-2C46-81BE-8B34F7C277D0}"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7359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7D6B9B-A32C-2C46-81BE-8B34F7C277D0}"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125370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7D6B9B-A32C-2C46-81BE-8B34F7C277D0}"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233212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97D6B9B-A32C-2C46-81BE-8B34F7C277D0}"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375228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D6B9B-A32C-2C46-81BE-8B34F7C277D0}"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273365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7D6B9B-A32C-2C46-81BE-8B34F7C277D0}" type="datetimeFigureOut">
              <a:rPr lang="en-US" smtClean="0"/>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16794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7D6B9B-A32C-2C46-81BE-8B34F7C277D0}" type="datetimeFigureOut">
              <a:rPr lang="en-US" smtClean="0"/>
              <a:t>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241576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7D6B9B-A32C-2C46-81BE-8B34F7C277D0}" type="datetimeFigureOut">
              <a:rPr lang="en-US" smtClean="0"/>
              <a:t>12/1/19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565605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D6B9B-A32C-2C46-81BE-8B34F7C277D0}" type="datetimeFigureOut">
              <a:rPr lang="en-US" smtClean="0"/>
              <a:t>12/1/19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195773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7D6B9B-A32C-2C46-81BE-8B34F7C277D0}" type="datetimeFigureOut">
              <a:rPr lang="en-US" smtClean="0"/>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3224827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7D6B9B-A32C-2C46-81BE-8B34F7C277D0}" type="datetimeFigureOut">
              <a:rPr lang="en-US" smtClean="0"/>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E8389-8E5C-C343-A96A-9E01CD37FE17}" type="slidenum">
              <a:rPr lang="en-US" smtClean="0"/>
              <a:t>‹#›</a:t>
            </a:fld>
            <a:endParaRPr lang="en-US"/>
          </a:p>
        </p:txBody>
      </p:sp>
    </p:spTree>
    <p:extLst>
      <p:ext uri="{BB962C8B-B14F-4D97-AF65-F5344CB8AC3E}">
        <p14:creationId xmlns:p14="http://schemas.microsoft.com/office/powerpoint/2010/main" val="62194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D6B9B-A32C-2C46-81BE-8B34F7C277D0}" type="datetimeFigureOut">
              <a:rPr lang="en-US" smtClean="0"/>
              <a:t>12/1/19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E8389-8E5C-C343-A96A-9E01CD37FE17}" type="slidenum">
              <a:rPr lang="en-US" smtClean="0"/>
              <a:t>‹#›</a:t>
            </a:fld>
            <a:endParaRPr lang="en-US"/>
          </a:p>
        </p:txBody>
      </p:sp>
    </p:spTree>
    <p:extLst>
      <p:ext uri="{BB962C8B-B14F-4D97-AF65-F5344CB8AC3E}">
        <p14:creationId xmlns:p14="http://schemas.microsoft.com/office/powerpoint/2010/main" val="977075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0" i="0" kern="1200">
          <a:solidFill>
            <a:schemeClr val="tx1"/>
          </a:solidFill>
          <a:latin typeface="Neue Display Black"/>
          <a:ea typeface="+mj-ea"/>
          <a:cs typeface="Neue Display Black"/>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solidFill>
                  <a:srgbClr val="FF0000"/>
                </a:solidFill>
              </a:rPr>
              <a:t>How to Talk to Kids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8647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Limit Set</a:t>
            </a:r>
          </a:p>
        </p:txBody>
      </p:sp>
      <p:sp>
        <p:nvSpPr>
          <p:cNvPr id="3" name="Content Placeholder 2"/>
          <p:cNvSpPr>
            <a:spLocks noGrp="1"/>
          </p:cNvSpPr>
          <p:nvPr>
            <p:ph idx="1"/>
          </p:nvPr>
        </p:nvSpPr>
        <p:spPr/>
        <p:txBody>
          <a:bodyPr/>
          <a:lstStyle/>
          <a:p>
            <a:r>
              <a:rPr lang="en-US" dirty="0"/>
              <a:t>State and hold reasonable limits or state a reality.</a:t>
            </a:r>
          </a:p>
          <a:p>
            <a:pPr lvl="1"/>
            <a:r>
              <a:rPr lang="en-US" dirty="0"/>
              <a:t>Limits are a good thing when they are clear and reasonable </a:t>
            </a:r>
            <a:r>
              <a:rPr lang="mr-IN" dirty="0"/>
              <a:t>–</a:t>
            </a:r>
            <a:r>
              <a:rPr lang="en-US" dirty="0"/>
              <a:t> make the world a reliable place.</a:t>
            </a:r>
          </a:p>
          <a:p>
            <a:pPr lvl="1"/>
            <a:r>
              <a:rPr lang="en-US" dirty="0"/>
              <a:t>Setting limits sets boundaries, but you must explain the reason for the rule, for the limits.</a:t>
            </a:r>
          </a:p>
          <a:p>
            <a:pPr lvl="1"/>
            <a:r>
              <a:rPr lang="en-US" dirty="0"/>
              <a:t>Adding information to your limit is a respectful way to communicate.</a:t>
            </a:r>
          </a:p>
        </p:txBody>
      </p:sp>
    </p:spTree>
    <p:extLst>
      <p:ext uri="{BB962C8B-B14F-4D97-AF65-F5344CB8AC3E}">
        <p14:creationId xmlns:p14="http://schemas.microsoft.com/office/powerpoint/2010/main" val="1628181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Problem Solve</a:t>
            </a:r>
          </a:p>
        </p:txBody>
      </p:sp>
      <p:sp>
        <p:nvSpPr>
          <p:cNvPr id="3" name="Content Placeholder 2"/>
          <p:cNvSpPr>
            <a:spLocks noGrp="1"/>
          </p:cNvSpPr>
          <p:nvPr>
            <p:ph idx="1"/>
          </p:nvPr>
        </p:nvSpPr>
        <p:spPr/>
        <p:txBody>
          <a:bodyPr/>
          <a:lstStyle/>
          <a:p>
            <a:r>
              <a:rPr lang="en-US" dirty="0"/>
              <a:t>Engage a kid in creating solutions.</a:t>
            </a:r>
          </a:p>
          <a:p>
            <a:pPr lvl="1"/>
            <a:r>
              <a:rPr lang="en-US" dirty="0"/>
              <a:t>“I know you want to stay on the water.  It must be frustrating to quit when you’re sailing so well.  But there might lightening and we have to be safe.”</a:t>
            </a:r>
          </a:p>
          <a:p>
            <a:pPr lvl="1"/>
            <a:r>
              <a:rPr lang="en-US" dirty="0"/>
              <a:t>You are helping kids figure out a solution.</a:t>
            </a:r>
          </a:p>
          <a:p>
            <a:pPr lvl="1"/>
            <a:r>
              <a:rPr lang="en-US" dirty="0"/>
              <a:t>Be the bumbling authority figure.</a:t>
            </a:r>
          </a:p>
          <a:p>
            <a:pPr lvl="2"/>
            <a:r>
              <a:rPr lang="en-US" dirty="0"/>
              <a:t>“Hmm, what could we do here.  I’m stumped.”</a:t>
            </a:r>
          </a:p>
          <a:p>
            <a:pPr lvl="1"/>
            <a:r>
              <a:rPr lang="en-US" dirty="0"/>
              <a:t>Use humor or say something unexpected.</a:t>
            </a:r>
          </a:p>
          <a:p>
            <a:pPr lvl="2"/>
            <a:r>
              <a:rPr lang="en-US" dirty="0"/>
              <a:t>“I’m feeling a silly song coming into my head</a:t>
            </a:r>
            <a:r>
              <a:rPr lang="mr-IN" dirty="0"/>
              <a:t>…</a:t>
            </a:r>
            <a:r>
              <a:rPr lang="en-US" dirty="0"/>
              <a:t>Here, we’ll sing it as we rig the boat.”</a:t>
            </a:r>
          </a:p>
        </p:txBody>
      </p:sp>
    </p:spTree>
    <p:extLst>
      <p:ext uri="{BB962C8B-B14F-4D97-AF65-F5344CB8AC3E}">
        <p14:creationId xmlns:p14="http://schemas.microsoft.com/office/powerpoint/2010/main" val="425639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way you treat the kids is the way they will treat </a:t>
            </a:r>
            <a:r>
              <a:rPr lang="en-US"/>
              <a:t>other kids.</a:t>
            </a:r>
          </a:p>
        </p:txBody>
      </p:sp>
    </p:spTree>
    <p:extLst>
      <p:ext uri="{BB962C8B-B14F-4D97-AF65-F5344CB8AC3E}">
        <p14:creationId xmlns:p14="http://schemas.microsoft.com/office/powerpoint/2010/main" val="1848783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What Kids Need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1199141"/>
              </p:ext>
            </p:extLst>
          </p:nvPr>
        </p:nvGraphicFramePr>
        <p:xfrm>
          <a:off x="457200" y="1600200"/>
          <a:ext cx="8229600" cy="1889760"/>
        </p:xfrm>
        <a:graphic>
          <a:graphicData uri="http://schemas.openxmlformats.org/drawingml/2006/table">
            <a:tbl>
              <a:tblPr firstRow="1" bandRow="1">
                <a:tableStyleId>{72833802-FEF1-4C79-8D5D-14CF1EAF98D9}</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sz="2800" dirty="0"/>
                        <a:t>WIN</a:t>
                      </a:r>
                    </a:p>
                  </a:txBody>
                  <a:tcPr/>
                </a:tc>
                <a:tc>
                  <a:txBody>
                    <a:bodyPr/>
                    <a:lstStyle/>
                    <a:p>
                      <a:r>
                        <a:rPr lang="en-US" sz="2800" dirty="0"/>
                        <a:t>WIN</a:t>
                      </a:r>
                    </a:p>
                  </a:txBody>
                  <a:tcPr/>
                </a:tc>
                <a:extLst>
                  <a:ext uri="{0D108BD9-81ED-4DB2-BD59-A6C34878D82A}">
                    <a16:rowId xmlns:a16="http://schemas.microsoft.com/office/drawing/2014/main" val="10000"/>
                  </a:ext>
                </a:extLst>
              </a:tr>
              <a:tr h="370840">
                <a:tc>
                  <a:txBody>
                    <a:bodyPr/>
                    <a:lstStyle/>
                    <a:p>
                      <a:r>
                        <a:rPr lang="en-US" sz="2400" dirty="0"/>
                        <a:t>Warmth</a:t>
                      </a:r>
                    </a:p>
                  </a:txBody>
                  <a:tcPr/>
                </a:tc>
                <a:tc>
                  <a:txBody>
                    <a:bodyPr/>
                    <a:lstStyle/>
                    <a:p>
                      <a:r>
                        <a:rPr lang="en-US" sz="2400" dirty="0"/>
                        <a:t>High</a:t>
                      </a:r>
                      <a:r>
                        <a:rPr lang="en-US" sz="2400" baseline="0" dirty="0"/>
                        <a:t> expectations</a:t>
                      </a:r>
                      <a:endParaRPr lang="en-US" sz="2400" dirty="0"/>
                    </a:p>
                  </a:txBody>
                  <a:tcPr/>
                </a:tc>
                <a:extLst>
                  <a:ext uri="{0D108BD9-81ED-4DB2-BD59-A6C34878D82A}">
                    <a16:rowId xmlns:a16="http://schemas.microsoft.com/office/drawing/2014/main" val="10001"/>
                  </a:ext>
                </a:extLst>
              </a:tr>
              <a:tr h="370840">
                <a:tc>
                  <a:txBody>
                    <a:bodyPr/>
                    <a:lstStyle/>
                    <a:p>
                      <a:r>
                        <a:rPr lang="en-US" sz="2400" dirty="0"/>
                        <a:t>Empathy</a:t>
                      </a:r>
                    </a:p>
                  </a:txBody>
                  <a:tcPr/>
                </a:tc>
                <a:tc>
                  <a:txBody>
                    <a:bodyPr/>
                    <a:lstStyle/>
                    <a:p>
                      <a:r>
                        <a:rPr lang="en-US" sz="2400" dirty="0"/>
                        <a:t>Clear limits</a:t>
                      </a:r>
                    </a:p>
                  </a:txBody>
                  <a:tcPr/>
                </a:tc>
                <a:extLst>
                  <a:ext uri="{0D108BD9-81ED-4DB2-BD59-A6C34878D82A}">
                    <a16:rowId xmlns:a16="http://schemas.microsoft.com/office/drawing/2014/main" val="10002"/>
                  </a:ext>
                </a:extLst>
              </a:tr>
              <a:tr h="370840">
                <a:tc>
                  <a:txBody>
                    <a:bodyPr/>
                    <a:lstStyle/>
                    <a:p>
                      <a:r>
                        <a:rPr lang="en-US" sz="2400" dirty="0"/>
                        <a:t>Kind</a:t>
                      </a:r>
                    </a:p>
                  </a:txBody>
                  <a:tcPr/>
                </a:tc>
                <a:tc>
                  <a:txBody>
                    <a:bodyPr/>
                    <a:lstStyle/>
                    <a:p>
                      <a:r>
                        <a:rPr lang="en-US" sz="2400" dirty="0"/>
                        <a:t>Consistent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4916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Three Steps and Words for the Win-Win</a:t>
            </a:r>
          </a:p>
        </p:txBody>
      </p:sp>
      <p:sp>
        <p:nvSpPr>
          <p:cNvPr id="3" name="Content Placeholder 2"/>
          <p:cNvSpPr>
            <a:spLocks noGrp="1"/>
          </p:cNvSpPr>
          <p:nvPr>
            <p:ph idx="1"/>
          </p:nvPr>
        </p:nvSpPr>
        <p:spPr/>
        <p:txBody>
          <a:bodyPr/>
          <a:lstStyle/>
          <a:p>
            <a:r>
              <a:rPr lang="en-US" sz="3200" b="1" dirty="0"/>
              <a:t>A</a:t>
            </a:r>
            <a:r>
              <a:rPr lang="en-US" dirty="0"/>
              <a:t>ttune</a:t>
            </a:r>
          </a:p>
          <a:p>
            <a:r>
              <a:rPr lang="en-US" sz="3200" b="1" dirty="0"/>
              <a:t>L</a:t>
            </a:r>
            <a:r>
              <a:rPr lang="en-US" dirty="0"/>
              <a:t>imit set</a:t>
            </a:r>
          </a:p>
          <a:p>
            <a:r>
              <a:rPr lang="en-US" sz="3200" b="1" dirty="0"/>
              <a:t>P</a:t>
            </a:r>
            <a:r>
              <a:rPr lang="en-US" dirty="0"/>
              <a:t>roblem solve</a:t>
            </a:r>
          </a:p>
          <a:p>
            <a:endParaRPr lang="en-US" dirty="0"/>
          </a:p>
          <a:p>
            <a:r>
              <a:rPr lang="en-US" sz="3200" b="1" dirty="0"/>
              <a:t>A L P</a:t>
            </a:r>
          </a:p>
        </p:txBody>
      </p:sp>
    </p:spTree>
    <p:extLst>
      <p:ext uri="{BB962C8B-B14F-4D97-AF65-F5344CB8AC3E}">
        <p14:creationId xmlns:p14="http://schemas.microsoft.com/office/powerpoint/2010/main" val="345507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Three Premises of ALP</a:t>
            </a:r>
          </a:p>
        </p:txBody>
      </p:sp>
      <p:sp>
        <p:nvSpPr>
          <p:cNvPr id="3" name="Content Placeholder 2"/>
          <p:cNvSpPr>
            <a:spLocks noGrp="1"/>
          </p:cNvSpPr>
          <p:nvPr>
            <p:ph idx="1"/>
          </p:nvPr>
        </p:nvSpPr>
        <p:spPr/>
        <p:txBody>
          <a:bodyPr/>
          <a:lstStyle/>
          <a:p>
            <a:r>
              <a:rPr lang="en-US" dirty="0"/>
              <a:t>Children are capable.</a:t>
            </a:r>
          </a:p>
          <a:p>
            <a:pPr lvl="1"/>
            <a:r>
              <a:rPr lang="en-US" dirty="0"/>
              <a:t>They are built for good </a:t>
            </a:r>
            <a:r>
              <a:rPr lang="mr-IN" dirty="0"/>
              <a:t>–</a:t>
            </a:r>
            <a:r>
              <a:rPr lang="en-US" dirty="0"/>
              <a:t> kind, cooperative</a:t>
            </a:r>
          </a:p>
          <a:p>
            <a:r>
              <a:rPr lang="en-US" dirty="0"/>
              <a:t>Difficult behavior is the “tip of the iceberg.”</a:t>
            </a:r>
          </a:p>
          <a:p>
            <a:pPr lvl="1"/>
            <a:r>
              <a:rPr lang="en-US" dirty="0"/>
              <a:t>What you see is the tip, what may be causing a problem is deep, unseen.  Address from the bottom up.  </a:t>
            </a:r>
            <a:r>
              <a:rPr lang="en-US" b="1" dirty="0"/>
              <a:t>Attune </a:t>
            </a:r>
            <a:r>
              <a:rPr lang="en-US" dirty="0"/>
              <a:t>to get to their feelings.</a:t>
            </a:r>
          </a:p>
          <a:p>
            <a:r>
              <a:rPr lang="en-US" dirty="0"/>
              <a:t>Big emotions are like storms.</a:t>
            </a:r>
          </a:p>
          <a:p>
            <a:pPr lvl="1"/>
            <a:r>
              <a:rPr lang="en-US" dirty="0"/>
              <a:t>Kids are working out problems, working on development skills.  They need your help navigating.  Stay clam and engaged.  Storms always pass.</a:t>
            </a:r>
          </a:p>
          <a:p>
            <a:endParaRPr lang="en-US" dirty="0"/>
          </a:p>
        </p:txBody>
      </p:sp>
    </p:spTree>
    <p:extLst>
      <p:ext uri="{BB962C8B-B14F-4D97-AF65-F5344CB8AC3E}">
        <p14:creationId xmlns:p14="http://schemas.microsoft.com/office/powerpoint/2010/main" val="1389802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Your Words and Body Language Communicate</a:t>
            </a:r>
          </a:p>
        </p:txBody>
      </p:sp>
      <p:sp>
        <p:nvSpPr>
          <p:cNvPr id="3" name="Content Placeholder 2"/>
          <p:cNvSpPr>
            <a:spLocks noGrp="1"/>
          </p:cNvSpPr>
          <p:nvPr>
            <p:ph idx="1"/>
          </p:nvPr>
        </p:nvSpPr>
        <p:spPr/>
        <p:txBody>
          <a:bodyPr/>
          <a:lstStyle/>
          <a:p>
            <a:r>
              <a:rPr lang="en-US" dirty="0"/>
              <a:t>No judgmental or shaming words.</a:t>
            </a:r>
          </a:p>
          <a:p>
            <a:pPr lvl="1"/>
            <a:r>
              <a:rPr lang="en-US" dirty="0"/>
              <a:t>“Don’t be a baby.”</a:t>
            </a:r>
          </a:p>
          <a:p>
            <a:r>
              <a:rPr lang="en-US" dirty="0"/>
              <a:t>No dismissive words.</a:t>
            </a:r>
          </a:p>
          <a:p>
            <a:pPr lvl="1"/>
            <a:r>
              <a:rPr lang="en-US" dirty="0"/>
              <a:t>“Walk it off. You’re OK.”</a:t>
            </a:r>
          </a:p>
          <a:p>
            <a:r>
              <a:rPr lang="en-US" dirty="0"/>
              <a:t>No harsh words.</a:t>
            </a:r>
          </a:p>
          <a:p>
            <a:pPr lvl="1"/>
            <a:r>
              <a:rPr lang="en-US" dirty="0"/>
              <a:t>“How many times do I have to tell you?”</a:t>
            </a:r>
          </a:p>
          <a:p>
            <a:r>
              <a:rPr lang="en-US" dirty="0"/>
              <a:t>No bribing</a:t>
            </a:r>
          </a:p>
          <a:p>
            <a:pPr lvl="1"/>
            <a:r>
              <a:rPr lang="en-US" dirty="0"/>
              <a:t>Stop whining and I’ll give you some candy.”</a:t>
            </a:r>
          </a:p>
        </p:txBody>
      </p:sp>
    </p:spTree>
    <p:extLst>
      <p:ext uri="{BB962C8B-B14F-4D97-AF65-F5344CB8AC3E}">
        <p14:creationId xmlns:p14="http://schemas.microsoft.com/office/powerpoint/2010/main" val="1951747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No threatening or punishing words.</a:t>
            </a:r>
          </a:p>
          <a:p>
            <a:pPr lvl="1"/>
            <a:r>
              <a:rPr lang="en-US" dirty="0"/>
              <a:t>“Do you want to be beached?”</a:t>
            </a:r>
          </a:p>
          <a:p>
            <a:r>
              <a:rPr lang="en-US" dirty="0"/>
              <a:t>No comparing.</a:t>
            </a:r>
          </a:p>
          <a:p>
            <a:pPr lvl="1"/>
            <a:r>
              <a:rPr lang="en-US" dirty="0"/>
              <a:t>Look how good Johnny is sailing.”</a:t>
            </a:r>
          </a:p>
          <a:p>
            <a:r>
              <a:rPr lang="en-US" dirty="0"/>
              <a:t>No caving in or flip-flopping.</a:t>
            </a:r>
          </a:p>
          <a:p>
            <a:pPr lvl="1"/>
            <a:r>
              <a:rPr lang="en-US" dirty="0"/>
              <a:t>Five minutes more. Okay now I mean it.  Okay, five minutes more.</a:t>
            </a:r>
          </a:p>
          <a:p>
            <a:r>
              <a:rPr lang="en-US" dirty="0"/>
              <a:t>No </a:t>
            </a:r>
            <a:r>
              <a:rPr lang="en-US" dirty="0" err="1"/>
              <a:t>overhelping</a:t>
            </a:r>
            <a:r>
              <a:rPr lang="en-US" dirty="0"/>
              <a:t> </a:t>
            </a:r>
          </a:p>
          <a:p>
            <a:pPr lvl="1"/>
            <a:r>
              <a:rPr lang="en-US" dirty="0"/>
              <a:t>“Here, let me do that for you.”</a:t>
            </a:r>
          </a:p>
        </p:txBody>
      </p:sp>
    </p:spTree>
    <p:extLst>
      <p:ext uri="{BB962C8B-B14F-4D97-AF65-F5344CB8AC3E}">
        <p14:creationId xmlns:p14="http://schemas.microsoft.com/office/powerpoint/2010/main" val="202374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Rewards and punishments can change a kid’s behavior in the short term, but the long-term outcomes are exactly the opposite.</a:t>
            </a:r>
          </a:p>
          <a:p>
            <a:pPr lvl="1"/>
            <a:r>
              <a:rPr lang="en-US" dirty="0"/>
              <a:t>Rewards lower intrinsic (internal) motivation.</a:t>
            </a:r>
          </a:p>
          <a:p>
            <a:pPr lvl="2"/>
            <a:r>
              <a:rPr lang="en-US" dirty="0"/>
              <a:t>Let the kid feel successful by mastering a skill.</a:t>
            </a:r>
          </a:p>
          <a:p>
            <a:pPr lvl="1"/>
            <a:r>
              <a:rPr lang="en-US" dirty="0"/>
              <a:t>Punishments are shaming and shut down problem-solving and creative thinking.</a:t>
            </a:r>
          </a:p>
          <a:p>
            <a:r>
              <a:rPr lang="en-US" dirty="0"/>
              <a:t>Praise effort, not being smart.</a:t>
            </a:r>
          </a:p>
          <a:p>
            <a:pPr lvl="1"/>
            <a:r>
              <a:rPr lang="en-US" dirty="0"/>
              <a:t>“You sailed a good upwind leg, you must have put a lot of effort into thinking about how to tack.”</a:t>
            </a:r>
          </a:p>
        </p:txBody>
      </p:sp>
    </p:spTree>
    <p:extLst>
      <p:ext uri="{BB962C8B-B14F-4D97-AF65-F5344CB8AC3E}">
        <p14:creationId xmlns:p14="http://schemas.microsoft.com/office/powerpoint/2010/main" val="391735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Attune</a:t>
            </a:r>
          </a:p>
        </p:txBody>
      </p:sp>
      <p:sp>
        <p:nvSpPr>
          <p:cNvPr id="3" name="Content Placeholder 2"/>
          <p:cNvSpPr>
            <a:spLocks noGrp="1"/>
          </p:cNvSpPr>
          <p:nvPr>
            <p:ph idx="1"/>
          </p:nvPr>
        </p:nvSpPr>
        <p:spPr/>
        <p:txBody>
          <a:bodyPr/>
          <a:lstStyle/>
          <a:p>
            <a:r>
              <a:rPr lang="en-US" dirty="0"/>
              <a:t>Connect, watch carefully, </a:t>
            </a:r>
            <a:r>
              <a:rPr lang="en-US" b="1" dirty="0"/>
              <a:t>listen </a:t>
            </a:r>
            <a:r>
              <a:rPr lang="en-US" dirty="0"/>
              <a:t>and understand.</a:t>
            </a:r>
            <a:endParaRPr lang="en-US" b="1" dirty="0"/>
          </a:p>
          <a:p>
            <a:pPr lvl="1"/>
            <a:r>
              <a:rPr lang="en-US" dirty="0"/>
              <a:t>Listen intently, actively—help the kid get out their feelings.</a:t>
            </a:r>
          </a:p>
          <a:p>
            <a:pPr lvl="1"/>
            <a:r>
              <a:rPr lang="en-US" dirty="0"/>
              <a:t>Becoming aware of a kid’s perspective.  Communicating to the other person that you understand what they want or are feeling.</a:t>
            </a:r>
          </a:p>
          <a:p>
            <a:pPr lvl="1"/>
            <a:r>
              <a:rPr lang="en-US" dirty="0"/>
              <a:t>What kids need: (1)To be listened to without judgment, (2) to be taken seriously, (3) to be understood, (4) to be asked to talk more about it (5) to have their feelings acknowledged and validated and (6) empathy.</a:t>
            </a:r>
          </a:p>
        </p:txBody>
      </p:sp>
    </p:spTree>
    <p:extLst>
      <p:ext uri="{BB962C8B-B14F-4D97-AF65-F5344CB8AC3E}">
        <p14:creationId xmlns:p14="http://schemas.microsoft.com/office/powerpoint/2010/main" val="303505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attune well, kneel or squat down and get on the kid’s eye level.</a:t>
            </a:r>
          </a:p>
          <a:p>
            <a:pPr lvl="1"/>
            <a:r>
              <a:rPr lang="en-US" dirty="0"/>
              <a:t>Even better, if you can get even lower than the kid’s eye level, the kid fees more powerful.</a:t>
            </a:r>
          </a:p>
          <a:p>
            <a:pPr lvl="1"/>
            <a:r>
              <a:rPr lang="en-US" dirty="0"/>
              <a:t>Use body language to show you’re open to listening.  No hands on hips and arms akimbo. </a:t>
            </a:r>
          </a:p>
          <a:p>
            <a:r>
              <a:rPr lang="en-US" dirty="0"/>
              <a:t>Repeat back what the kid has told you in your own words, and then ask if you got it right, that you understand.</a:t>
            </a:r>
          </a:p>
        </p:txBody>
      </p:sp>
    </p:spTree>
    <p:extLst>
      <p:ext uri="{BB962C8B-B14F-4D97-AF65-F5344CB8AC3E}">
        <p14:creationId xmlns:p14="http://schemas.microsoft.com/office/powerpoint/2010/main" val="3286328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821</TotalTime>
  <Words>676</Words>
  <Application>Microsoft Macintosh PowerPoint</Application>
  <PresentationFormat>On-screen Show (4:3)</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Neue Display Black</vt:lpstr>
      <vt:lpstr>Office Theme</vt:lpstr>
      <vt:lpstr>How to Talk to Kids</vt:lpstr>
      <vt:lpstr>What Kids Need</vt:lpstr>
      <vt:lpstr>Three Steps and Words for the Win-Win</vt:lpstr>
      <vt:lpstr>Three Premises of ALP</vt:lpstr>
      <vt:lpstr>Your Words and Body Language Communicate</vt:lpstr>
      <vt:lpstr>PowerPoint Presentation</vt:lpstr>
      <vt:lpstr>PowerPoint Presentation</vt:lpstr>
      <vt:lpstr>Attune</vt:lpstr>
      <vt:lpstr>PowerPoint Presentation</vt:lpstr>
      <vt:lpstr>Limit Set</vt:lpstr>
      <vt:lpstr>Problem Solve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talk to kids</dc:title>
  <dc:creator>Charles Warner</dc:creator>
  <cp:lastModifiedBy>Charles Warner</cp:lastModifiedBy>
  <cp:revision>10</cp:revision>
  <dcterms:created xsi:type="dcterms:W3CDTF">2019-06-21T01:08:03Z</dcterms:created>
  <dcterms:modified xsi:type="dcterms:W3CDTF">2019-12-02T04:00:21Z</dcterms:modified>
</cp:coreProperties>
</file>