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7" r:id="rId2"/>
    <p:sldId id="268" r:id="rId3"/>
    <p:sldId id="273" r:id="rId4"/>
    <p:sldId id="269" r:id="rId5"/>
    <p:sldId id="270" r:id="rId6"/>
    <p:sldId id="274" r:id="rId7"/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16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NEW SCHOOL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0D082-A4FA-C641-9CFE-D0F8A224D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9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DC76-D160-5647-B294-671FEBAAC4DF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0D082-A4FA-C641-9CFE-D0F8A224D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76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DC76-D160-5647-B294-671FEBAAC4DF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0D082-A4FA-C641-9CFE-D0F8A224D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96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NEW SCHOOL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0D082-A4FA-C641-9CFE-D0F8A224D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01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DC76-D160-5647-B294-671FEBAAC4DF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0D082-A4FA-C641-9CFE-D0F8A224D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6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NEW SCHOOL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0D082-A4FA-C641-9CFE-D0F8A224DC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11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DC76-D160-5647-B294-671FEBAAC4DF}" type="datetimeFigureOut">
              <a:rPr lang="en-US" smtClean="0"/>
              <a:t>6/14/18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0D082-A4FA-C641-9CFE-D0F8A224D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96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DC76-D160-5647-B294-671FEBAAC4DF}" type="datetimeFigureOut">
              <a:rPr lang="en-US" smtClean="0"/>
              <a:t>6/14/18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0D082-A4FA-C641-9CFE-D0F8A224D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66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DC76-D160-5647-B294-671FEBAAC4DF}" type="datetimeFigureOut">
              <a:rPr lang="en-US" smtClean="0"/>
              <a:t>6/14/18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0D082-A4FA-C641-9CFE-D0F8A224D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87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DC76-D160-5647-B294-671FEBAAC4DF}" type="datetimeFigureOut">
              <a:rPr lang="en-US" smtClean="0"/>
              <a:t>6/14/18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0D082-A4FA-C641-9CFE-D0F8A224D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80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DC76-D160-5647-B294-671FEBAAC4DF}" type="datetimeFigureOut">
              <a:rPr lang="en-US" smtClean="0"/>
              <a:t>6/14/18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0D082-A4FA-C641-9CFE-D0F8A224D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39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</a:defRPr>
            </a:lvl1pPr>
          </a:lstStyle>
          <a:p>
            <a:fld id="{7453DC76-D160-5647-B294-671FEBAAC4DF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accent6"/>
                </a:solidFill>
                <a:latin typeface="Verdana"/>
                <a:cs typeface="Verdana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0D082-A4FA-C641-9CFE-D0F8A224D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9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rgbClr val="FF0000"/>
          </a:solidFill>
          <a:latin typeface="Verdana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Verdana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Verdana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Verdana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Verdana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Neue Display Black"/>
                <a:cs typeface="Neue Display Black"/>
              </a:rPr>
              <a:t>Decision Making</a:t>
            </a:r>
            <a:endParaRPr lang="en-US" sz="4400" dirty="0">
              <a:latin typeface="Neue Display Black"/>
              <a:cs typeface="Neue Display Black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600" i="1" dirty="0" smtClean="0"/>
              <a:t>Decisive: How To Make Better Choices in Life and Work</a:t>
            </a:r>
          </a:p>
          <a:p>
            <a:r>
              <a:rPr lang="en-US" sz="1600" dirty="0" smtClean="0"/>
              <a:t>Chip Heath and Dan Heath, Crown Business, 2013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45080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75000"/>
              <a:buFont typeface="+mj-lt"/>
              <a:buAutoNum type="arabicPeriod" startAt="3"/>
            </a:pPr>
            <a:r>
              <a:rPr lang="en-US" i="1" dirty="0" smtClean="0">
                <a:solidFill>
                  <a:srgbClr val="FF0000"/>
                </a:solidFill>
                <a:latin typeface="+mn-lt"/>
              </a:rPr>
              <a:t>The problem of induction:</a:t>
            </a:r>
          </a:p>
          <a:p>
            <a:pPr lvl="1"/>
            <a:r>
              <a:rPr lang="en-US" dirty="0" smtClean="0">
                <a:latin typeface="+mn-lt"/>
              </a:rPr>
              <a:t>Leads us to formulate general rules on the basis of insufficient information.</a:t>
            </a:r>
          </a:p>
          <a:p>
            <a:pPr lvl="2"/>
            <a:r>
              <a:rPr lang="en-US" dirty="0" smtClean="0">
                <a:latin typeface="+mn-lt"/>
              </a:rPr>
              <a:t>The Polo Assumption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36054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75000"/>
              <a:buFont typeface="+mj-lt"/>
              <a:buAutoNum type="arabicPeriod" startAt="4"/>
            </a:pPr>
            <a:r>
              <a:rPr lang="en-US" i="1" dirty="0" smtClean="0">
                <a:solidFill>
                  <a:srgbClr val="FF0000"/>
                </a:solidFill>
                <a:latin typeface="+mn-lt"/>
              </a:rPr>
              <a:t>The fallacy of conjunction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(or disjunction)</a:t>
            </a:r>
          </a:p>
          <a:p>
            <a:pPr lvl="1"/>
            <a:r>
              <a:rPr lang="en-US" dirty="0" smtClean="0">
                <a:latin typeface="+mn-lt"/>
              </a:rPr>
              <a:t>We tend to overestimate the probability that seven events of 90 percent probability will </a:t>
            </a:r>
            <a:r>
              <a:rPr lang="en-US" i="1" dirty="0" smtClean="0">
                <a:latin typeface="+mn-lt"/>
              </a:rPr>
              <a:t>all </a:t>
            </a:r>
            <a:r>
              <a:rPr lang="en-US" dirty="0" smtClean="0">
                <a:latin typeface="+mn-lt"/>
              </a:rPr>
              <a:t>occur, while underestimating that </a:t>
            </a:r>
            <a:r>
              <a:rPr lang="en-US" i="1" dirty="0" smtClean="0">
                <a:latin typeface="+mn-lt"/>
              </a:rPr>
              <a:t>at least one </a:t>
            </a:r>
            <a:r>
              <a:rPr lang="en-US" dirty="0" smtClean="0">
                <a:latin typeface="+mn-lt"/>
              </a:rPr>
              <a:t>of seven events of 10 percent probability will occur.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4201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75000"/>
              <a:buFont typeface="+mj-lt"/>
              <a:buAutoNum type="arabicPeriod" startAt="5"/>
            </a:pPr>
            <a:r>
              <a:rPr lang="en-US" i="1" dirty="0" smtClean="0">
                <a:solidFill>
                  <a:srgbClr val="FF0000"/>
                </a:solidFill>
                <a:latin typeface="+mn-lt"/>
              </a:rPr>
              <a:t>Confirmation bias:</a:t>
            </a:r>
          </a:p>
          <a:p>
            <a:pPr lvl="1"/>
            <a:r>
              <a:rPr lang="en-US" dirty="0" smtClean="0">
                <a:latin typeface="+mn-lt"/>
              </a:rPr>
              <a:t>Inclines us to look for confirming evidence of an initial hypothesis, rather than falsifying evidence that would disprove it.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8945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75000"/>
              <a:buFont typeface="+mj-lt"/>
              <a:buAutoNum type="arabicPeriod" startAt="6"/>
            </a:pPr>
            <a:r>
              <a:rPr lang="en-US" i="1" dirty="0" smtClean="0">
                <a:solidFill>
                  <a:srgbClr val="FF0000"/>
                </a:solidFill>
                <a:latin typeface="+mn-lt"/>
              </a:rPr>
              <a:t>Contamination effects:</a:t>
            </a:r>
          </a:p>
          <a:p>
            <a:pPr lvl="1"/>
            <a:r>
              <a:rPr lang="en-US" dirty="0" smtClean="0">
                <a:latin typeface="+mn-lt"/>
              </a:rPr>
              <a:t>We allow irrelevant but proximate information to influence a decision.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4617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75000"/>
              <a:buFont typeface="+mj-lt"/>
              <a:buAutoNum type="arabicPeriod" startAt="7"/>
            </a:pPr>
            <a:r>
              <a:rPr lang="en-US" i="1" dirty="0" smtClean="0">
                <a:solidFill>
                  <a:srgbClr val="FF0000"/>
                </a:solidFill>
                <a:latin typeface="+mn-lt"/>
              </a:rPr>
              <a:t>The affect heuristic:</a:t>
            </a:r>
          </a:p>
          <a:p>
            <a:pPr lvl="1"/>
            <a:r>
              <a:rPr lang="en-US" dirty="0" smtClean="0">
                <a:latin typeface="+mn-lt"/>
              </a:rPr>
              <a:t>Preconceived value judgments interfere with our assessments of costs and benefits.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53817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75000"/>
              <a:buFont typeface="+mj-lt"/>
              <a:buAutoNum type="arabicPeriod" startAt="8"/>
            </a:pPr>
            <a:r>
              <a:rPr lang="en-US" i="1" dirty="0" smtClean="0">
                <a:solidFill>
                  <a:srgbClr val="FF0000"/>
                </a:solidFill>
                <a:latin typeface="+mn-lt"/>
              </a:rPr>
              <a:t>Scope neglect:</a:t>
            </a:r>
          </a:p>
          <a:p>
            <a:pPr lvl="1"/>
            <a:r>
              <a:rPr lang="en-US" dirty="0" smtClean="0">
                <a:latin typeface="+mn-lt"/>
              </a:rPr>
              <a:t>Prevents us from proportionately adjusting what we should be willing to sacrifice to avoid harms of different orders of magnitude.</a:t>
            </a:r>
          </a:p>
          <a:p>
            <a:pPr lvl="1"/>
            <a:r>
              <a:rPr lang="en-US" dirty="0" smtClean="0">
                <a:latin typeface="+mn-lt"/>
              </a:rPr>
              <a:t>Promotion focus versus a prevention focus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57963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75000"/>
              <a:buFont typeface="+mj-lt"/>
              <a:buAutoNum type="arabicPeriod" startAt="9"/>
            </a:pPr>
            <a:r>
              <a:rPr lang="en-US" i="1" dirty="0" smtClean="0">
                <a:solidFill>
                  <a:srgbClr val="FF0000"/>
                </a:solidFill>
                <a:latin typeface="+mn-lt"/>
              </a:rPr>
              <a:t>Overconfidence in calibration:</a:t>
            </a:r>
          </a:p>
          <a:p>
            <a:pPr lvl="1"/>
            <a:r>
              <a:rPr lang="en-US" dirty="0" smtClean="0">
                <a:latin typeface="+mn-lt"/>
              </a:rPr>
              <a:t>Leads us to underestimate the confidence intervals with which our estimates will be robust (.e.g. to conflate the “best case” scenario with the “most probable” scenario).</a:t>
            </a:r>
          </a:p>
          <a:p>
            <a:pPr marL="457200" lvl="1" indent="0">
              <a:buNone/>
            </a:pP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352826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75000"/>
              <a:buFont typeface="+mj-lt"/>
              <a:buAutoNum type="arabicPeriod" startAt="10"/>
            </a:pPr>
            <a:r>
              <a:rPr lang="en-US" i="1" dirty="0" smtClean="0"/>
              <a:t> </a:t>
            </a:r>
            <a:r>
              <a:rPr lang="en-US" i="1" dirty="0" smtClean="0">
                <a:solidFill>
                  <a:srgbClr val="FF0000"/>
                </a:solidFill>
                <a:latin typeface="+mn-lt"/>
              </a:rPr>
              <a:t>Bystander apathy</a:t>
            </a:r>
            <a:r>
              <a:rPr lang="en-US" i="1" dirty="0" smtClean="0">
                <a:latin typeface="+mn-lt"/>
              </a:rPr>
              <a:t>:</a:t>
            </a:r>
          </a:p>
          <a:p>
            <a:pPr lvl="1"/>
            <a:r>
              <a:rPr lang="en-US" dirty="0" smtClean="0">
                <a:latin typeface="+mn-lt"/>
              </a:rPr>
              <a:t>Inclines us to abdicate individual responsibility when in a crowd.</a:t>
            </a:r>
          </a:p>
          <a:p>
            <a:pPr lvl="2"/>
            <a:r>
              <a:rPr lang="en-US" dirty="0" smtClean="0">
                <a:latin typeface="+mn-lt"/>
              </a:rPr>
              <a:t>Akin to Group Think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54802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 smtClean="0">
                <a:latin typeface="Neue Display Black"/>
                <a:cs typeface="Neue Display Black"/>
              </a:rPr>
              <a:t>The Four Villains of Decision Making</a:t>
            </a:r>
            <a:endParaRPr lang="en-US" dirty="0">
              <a:latin typeface="Neue Display Black"/>
              <a:cs typeface="Neue Display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75000"/>
              <a:buFont typeface="+mj-lt"/>
              <a:buAutoNum type="arabicPeriod"/>
            </a:pPr>
            <a:r>
              <a:rPr lang="en-US" i="1" dirty="0" smtClean="0"/>
              <a:t>Narrow framing</a:t>
            </a:r>
            <a:r>
              <a:rPr lang="en-US" dirty="0" smtClean="0"/>
              <a:t>:</a:t>
            </a:r>
          </a:p>
          <a:p>
            <a:pPr marL="914400" lvl="1" indent="-514350">
              <a:buSzPct val="75000"/>
            </a:pPr>
            <a:r>
              <a:rPr lang="en-US" dirty="0" smtClean="0"/>
              <a:t>The tendency to define our choices too narrowly, to see them in binary terms.</a:t>
            </a:r>
          </a:p>
          <a:p>
            <a:pPr marL="514350" indent="-514350">
              <a:buSzPct val="75000"/>
              <a:buFont typeface="+mj-lt"/>
              <a:buAutoNum type="arabicPeriod"/>
            </a:pPr>
            <a:r>
              <a:rPr lang="en-US" i="1" dirty="0" smtClean="0"/>
              <a:t>Confirmation bias</a:t>
            </a:r>
            <a:r>
              <a:rPr lang="en-US" dirty="0" smtClean="0"/>
              <a:t>:</a:t>
            </a:r>
          </a:p>
          <a:p>
            <a:pPr marL="914400" lvl="1" indent="-514350">
              <a:buSzPct val="75000"/>
            </a:pPr>
            <a:r>
              <a:rPr lang="en-US" dirty="0" smtClean="0"/>
              <a:t>To develop a quick belief about a situation and then seek out information that bolsters our belief.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028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75000"/>
              <a:buFont typeface="+mj-lt"/>
              <a:buAutoNum type="arabicPeriod" startAt="3"/>
            </a:pPr>
            <a:r>
              <a:rPr lang="en-US" i="1" dirty="0" smtClean="0"/>
              <a:t>Short-term emotion</a:t>
            </a:r>
            <a:r>
              <a:rPr lang="en-US" dirty="0" smtClean="0"/>
              <a:t>:</a:t>
            </a:r>
          </a:p>
          <a:p>
            <a:pPr marL="914400" lvl="1" indent="-514350">
              <a:buSzPct val="75000"/>
            </a:pPr>
            <a:r>
              <a:rPr lang="en-US" dirty="0" smtClean="0"/>
              <a:t>We are governed in decision making by how we feel about a situation and not necessarily about the long-term effects of a decision.</a:t>
            </a:r>
          </a:p>
          <a:p>
            <a:pPr marL="514350" indent="-514350">
              <a:buSzPct val="75000"/>
              <a:buFont typeface="+mj-lt"/>
              <a:buAutoNum type="arabicPeriod" startAt="4"/>
            </a:pPr>
            <a:r>
              <a:rPr lang="en-US" i="1" dirty="0" smtClean="0"/>
              <a:t>Overconfidence</a:t>
            </a:r>
            <a:r>
              <a:rPr lang="en-US" dirty="0" smtClean="0"/>
              <a:t>:</a:t>
            </a:r>
          </a:p>
          <a:p>
            <a:pPr marL="914400" lvl="1" indent="-514350">
              <a:buSzPct val="75000"/>
            </a:pPr>
            <a:r>
              <a:rPr lang="en-US" dirty="0" smtClean="0"/>
              <a:t>People think they know more than they do about how the future will unfold.</a:t>
            </a:r>
          </a:p>
          <a:p>
            <a:pPr marL="1314450" lvl="2" indent="-514350">
              <a:buSzPct val="75000"/>
            </a:pPr>
            <a:r>
              <a:rPr lang="en-US" dirty="0" smtClean="0"/>
              <a:t>Punditry is the perfect example.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832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Neue Display Black"/>
                <a:cs typeface="Neue Display Black"/>
              </a:rPr>
              <a:t>Making Good Decisions</a:t>
            </a:r>
            <a:endParaRPr lang="en-US" dirty="0">
              <a:latin typeface="Neue Display Black"/>
              <a:cs typeface="Neue Display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75000"/>
              <a:buFont typeface="+mj-lt"/>
              <a:buAutoNum type="arabicPeriod"/>
            </a:pPr>
            <a:r>
              <a:rPr lang="en-US" i="1" dirty="0" smtClean="0">
                <a:solidFill>
                  <a:srgbClr val="FF0000"/>
                </a:solidFill>
              </a:rPr>
              <a:t>Widen your options: </a:t>
            </a:r>
            <a:r>
              <a:rPr lang="en-US" sz="2400" dirty="0" smtClean="0"/>
              <a:t>(overcome narrow framing)</a:t>
            </a:r>
            <a:endParaRPr lang="en-US" sz="2400" i="1" dirty="0" smtClean="0"/>
          </a:p>
          <a:p>
            <a:pPr lvl="1"/>
            <a:r>
              <a:rPr lang="en-US" dirty="0" smtClean="0"/>
              <a:t>How can you expand your set of choices?</a:t>
            </a:r>
          </a:p>
          <a:p>
            <a:pPr lvl="2"/>
            <a:r>
              <a:rPr lang="en-US" dirty="0" smtClean="0"/>
              <a:t>Rather than “either/or” binary options, uncover new options and think “this </a:t>
            </a:r>
            <a:r>
              <a:rPr lang="en-US" i="1" dirty="0" smtClean="0"/>
              <a:t>and</a:t>
            </a:r>
            <a:r>
              <a:rPr lang="en-US" dirty="0" smtClean="0"/>
              <a:t> that.”</a:t>
            </a:r>
          </a:p>
          <a:p>
            <a:pPr marL="514350" indent="-514350">
              <a:buSzPct val="75000"/>
              <a:buFont typeface="+mj-lt"/>
              <a:buAutoNum type="arabicPeriod"/>
            </a:pPr>
            <a:r>
              <a:rPr lang="en-US" i="1" dirty="0" smtClean="0">
                <a:solidFill>
                  <a:srgbClr val="FF0000"/>
                </a:solidFill>
              </a:rPr>
              <a:t>Reality-test your assumptions: </a:t>
            </a:r>
            <a:r>
              <a:rPr lang="en-US" sz="2400" dirty="0" smtClean="0"/>
              <a:t>(overcome confirmation bias)</a:t>
            </a:r>
            <a:endParaRPr lang="en-US" i="1" dirty="0" smtClean="0"/>
          </a:p>
          <a:p>
            <a:pPr marL="914400" lvl="1" indent="-514350">
              <a:buSzPct val="75000"/>
            </a:pPr>
            <a:r>
              <a:rPr lang="en-US" dirty="0" smtClean="0"/>
              <a:t>How can you get outside your head and collect information that you can trust?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11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75000"/>
              <a:buFont typeface="+mj-lt"/>
              <a:buAutoNum type="arabicPeriod" startAt="3"/>
            </a:pPr>
            <a:r>
              <a:rPr lang="en-US" i="1" dirty="0" smtClean="0">
                <a:solidFill>
                  <a:srgbClr val="FF0000"/>
                </a:solidFill>
              </a:rPr>
              <a:t>Attain distance before deciding: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(overcome short-term emotion)</a:t>
            </a:r>
            <a:endParaRPr lang="en-US" i="1" dirty="0" smtClean="0"/>
          </a:p>
          <a:p>
            <a:pPr lvl="1"/>
            <a:r>
              <a:rPr lang="en-US" dirty="0" smtClean="0"/>
              <a:t>Wait a couple of days—sleep on it. </a:t>
            </a:r>
            <a:r>
              <a:rPr lang="en-US" dirty="0"/>
              <a:t>Use Ben Franklin’s method of making a long pros and cons list over several days, and then analyzing it objectively</a:t>
            </a:r>
            <a:r>
              <a:rPr lang="en-US" dirty="0" smtClean="0"/>
              <a:t>.</a:t>
            </a:r>
          </a:p>
          <a:p>
            <a:pPr marL="514350" indent="-514350">
              <a:buSzPct val="75000"/>
              <a:buFont typeface="+mj-lt"/>
              <a:buAutoNum type="arabicPeriod" startAt="4"/>
            </a:pPr>
            <a:r>
              <a:rPr lang="en-US" i="1" dirty="0" smtClean="0">
                <a:solidFill>
                  <a:srgbClr val="FF0000"/>
                </a:solidFill>
              </a:rPr>
              <a:t>Prepare to be wrong: </a:t>
            </a:r>
            <a:r>
              <a:rPr lang="en-US" sz="2400" dirty="0" smtClean="0"/>
              <a:t>(overcome overconfidence)</a:t>
            </a:r>
          </a:p>
          <a:p>
            <a:pPr marL="914400" lvl="1" indent="-514350">
              <a:buSzPct val="75000"/>
            </a:pPr>
            <a:r>
              <a:rPr lang="en-US" dirty="0" smtClean="0"/>
              <a:t>Plan for an uncertain future – have a Plan B … and Plan C.</a:t>
            </a:r>
          </a:p>
        </p:txBody>
      </p:sp>
    </p:spTree>
    <p:extLst>
      <p:ext uri="{BB962C8B-B14F-4D97-AF65-F5344CB8AC3E}">
        <p14:creationId xmlns:p14="http://schemas.microsoft.com/office/powerpoint/2010/main" val="2412264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Neue Display Black"/>
                <a:cs typeface="Neue Display Black"/>
              </a:rPr>
              <a:t>W.R.A.P.</a:t>
            </a:r>
            <a:endParaRPr lang="en-US" dirty="0">
              <a:latin typeface="Neue Display Black"/>
              <a:cs typeface="Neue Display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dirty="0" smtClean="0"/>
              <a:t>iden your options.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eality-test your assumptions.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ttain distance before deciding.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repare to be wrong.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358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Neue Display Black"/>
                <a:cs typeface="Neue Display Black"/>
              </a:rPr>
              <a:t>Heuristic Biases and </a:t>
            </a:r>
            <a:br>
              <a:rPr lang="en-US" sz="4400" dirty="0" smtClean="0">
                <a:latin typeface="Neue Display Black"/>
                <a:cs typeface="Neue Display Black"/>
              </a:rPr>
            </a:br>
            <a:r>
              <a:rPr lang="en-US" sz="4400" dirty="0" smtClean="0">
                <a:latin typeface="Neue Display Black"/>
                <a:cs typeface="Neue Display Black"/>
              </a:rPr>
              <a:t>Cognitive Traps</a:t>
            </a:r>
            <a:endParaRPr lang="en-US" sz="4400" dirty="0">
              <a:latin typeface="Neue Display Black"/>
              <a:cs typeface="Neue Display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i="1" dirty="0" smtClean="0"/>
              <a:t>The Ascent of Money: A Financial History of the World</a:t>
            </a:r>
          </a:p>
          <a:p>
            <a:r>
              <a:rPr lang="en-US" sz="1600" dirty="0" smtClean="0"/>
              <a:t>Niall Ferguson, Penguin Press, 2008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94538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75000"/>
              <a:buFont typeface="+mj-lt"/>
              <a:buAutoNum type="arabicPeriod"/>
            </a:pPr>
            <a:r>
              <a:rPr lang="en-US" i="1" dirty="0" smtClean="0">
                <a:solidFill>
                  <a:srgbClr val="FF0000"/>
                </a:solidFill>
                <a:latin typeface="+mn-lt"/>
              </a:rPr>
              <a:t>Availability bias</a:t>
            </a:r>
            <a:r>
              <a:rPr lang="en-US" i="1" dirty="0" smtClean="0">
                <a:latin typeface="+mn-lt"/>
              </a:rPr>
              <a:t>:</a:t>
            </a:r>
          </a:p>
          <a:p>
            <a:pPr lvl="1"/>
            <a:r>
              <a:rPr lang="en-US" dirty="0" smtClean="0">
                <a:latin typeface="+mn-lt"/>
              </a:rPr>
              <a:t>Causes us to base decisions on information that is more readily available in our memories, rather than the data we really need.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19779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75000"/>
              <a:buFont typeface="+mj-lt"/>
              <a:buAutoNum type="arabicPeriod" startAt="2"/>
            </a:pPr>
            <a:r>
              <a:rPr lang="en-US" i="1" dirty="0" smtClean="0">
                <a:solidFill>
                  <a:srgbClr val="FF0000"/>
                </a:solidFill>
                <a:latin typeface="+mn-lt"/>
              </a:rPr>
              <a:t>Hindsight bias:</a:t>
            </a:r>
          </a:p>
          <a:p>
            <a:pPr lvl="1"/>
            <a:r>
              <a:rPr lang="en-US" dirty="0" smtClean="0">
                <a:latin typeface="+mn-lt"/>
              </a:rPr>
              <a:t>Causes us to attach higher probabilities to events after they have happened (</a:t>
            </a:r>
            <a:r>
              <a:rPr lang="en-US" i="1" dirty="0" smtClean="0">
                <a:latin typeface="+mn-lt"/>
              </a:rPr>
              <a:t>ex post</a:t>
            </a:r>
            <a:r>
              <a:rPr lang="en-US" dirty="0" smtClean="0">
                <a:latin typeface="+mn-lt"/>
              </a:rPr>
              <a:t>) than we did before they happened (</a:t>
            </a:r>
            <a:r>
              <a:rPr lang="en-US" i="1" dirty="0" smtClean="0">
                <a:latin typeface="+mn-lt"/>
              </a:rPr>
              <a:t>ex ante).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37811752"/>
      </p:ext>
    </p:extLst>
  </p:cSld>
  <p:clrMapOvr>
    <a:masterClrMapping/>
  </p:clrMapOvr>
</p:sld>
</file>

<file path=ppt/theme/theme1.xml><?xml version="1.0" encoding="utf-8"?>
<a:theme xmlns:a="http://schemas.openxmlformats.org/drawingml/2006/main" name="WiteVerda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WiteVerdana.potx</Template>
  <TotalTime>172</TotalTime>
  <Words>563</Words>
  <Application>Microsoft Macintosh PowerPoint</Application>
  <PresentationFormat>On-screen Show (4:3)</PresentationFormat>
  <Paragraphs>54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WiteVerdana</vt:lpstr>
      <vt:lpstr>Decision Making</vt:lpstr>
      <vt:lpstr>The Four Villains of Decision Making</vt:lpstr>
      <vt:lpstr>PowerPoint Presentation</vt:lpstr>
      <vt:lpstr>Making Good Decisions</vt:lpstr>
      <vt:lpstr>PowerPoint Presentation</vt:lpstr>
      <vt:lpstr>W.R.A.P.</vt:lpstr>
      <vt:lpstr>Heuristic Biases and  Cognitive Traps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Warner</dc:creator>
  <cp:lastModifiedBy>Charles Warner</cp:lastModifiedBy>
  <cp:revision>13</cp:revision>
  <dcterms:created xsi:type="dcterms:W3CDTF">2013-07-28T17:11:14Z</dcterms:created>
  <dcterms:modified xsi:type="dcterms:W3CDTF">2018-06-14T19:45:59Z</dcterms:modified>
</cp:coreProperties>
</file>