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slideLayouts/slideLayout18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5" r:id="rId1"/>
    <p:sldMasterId id="2147483714" r:id="rId2"/>
    <p:sldMasterId id="2147483716" r:id="rId3"/>
    <p:sldMasterId id="2147483718" r:id="rId4"/>
    <p:sldMasterId id="2147483726" r:id="rId5"/>
  </p:sldMasterIdLst>
  <p:sldIdLst>
    <p:sldId id="256" r:id="rId6"/>
    <p:sldId id="257" r:id="rId7"/>
    <p:sldId id="260" r:id="rId8"/>
    <p:sldId id="261" r:id="rId9"/>
    <p:sldId id="262" r:id="rId10"/>
    <p:sldId id="263" r:id="rId11"/>
    <p:sldId id="264" r:id="rId12"/>
    <p:sldId id="258" r:id="rId13"/>
    <p:sldId id="259" r:id="rId14"/>
    <p:sldId id="265" r:id="rId15"/>
    <p:sldId id="266" r:id="rId16"/>
    <p:sldId id="267" r:id="rId17"/>
    <p:sldId id="268" r:id="rId18"/>
    <p:sldId id="269" r:id="rId19"/>
    <p:sldId id="272" r:id="rId20"/>
    <p:sldId id="270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12" y="-4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4600" smtClean="0">
                <a:latin typeface="Neue Display Black" charset="0"/>
                <a:cs typeface="Neue Display Black" charset="0"/>
              </a:rPr>
              <a:t/>
            </a:r>
            <a:br>
              <a:rPr lang="en-US" sz="4600" smtClean="0">
                <a:latin typeface="Neue Display Black" charset="0"/>
                <a:cs typeface="Neue Display Black" charset="0"/>
              </a:rPr>
            </a:br>
            <a:r>
              <a:rPr lang="en-US" smtClean="0">
                <a:latin typeface="Neue Bold" charset="0"/>
                <a:cs typeface="Neue Bold" charset="0"/>
              </a:rPr>
              <a:t/>
            </a:r>
            <a:br>
              <a:rPr lang="en-US" smtClean="0">
                <a:latin typeface="Neue Bold" charset="0"/>
                <a:cs typeface="Neue Bold" charset="0"/>
              </a:rPr>
            </a:br>
            <a:endParaRPr lang="en-US" sz="4600" smtClean="0"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342900" y="1835150"/>
            <a:ext cx="83439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98450" y="457200"/>
            <a:ext cx="8229600" cy="800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84278-13E6-AF4E-B494-96AA55A5F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1169186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/>
          </p:cNvSpPr>
          <p:nvPr userDrawn="1"/>
        </p:nvSpPr>
        <p:spPr bwMode="auto">
          <a:xfrm>
            <a:off x="571500" y="425450"/>
            <a:ext cx="6877050" cy="787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b="1" dirty="0" smtClean="0">
                <a:solidFill>
                  <a:prstClr val="white"/>
                </a:solidFill>
                <a:latin typeface="Neue Bold" charset="0"/>
                <a:cs typeface="Neue Bold" charset="0"/>
              </a:rPr>
              <a:t>SPRING TOWN HALL</a:t>
            </a:r>
          </a:p>
        </p:txBody>
      </p:sp>
      <p:sp>
        <p:nvSpPr>
          <p:cNvPr id="4" name="Text Placeholder 2"/>
          <p:cNvSpPr txBox="1">
            <a:spLocks/>
          </p:cNvSpPr>
          <p:nvPr userDrawn="1"/>
        </p:nvSpPr>
        <p:spPr bwMode="auto">
          <a:xfrm>
            <a:off x="6972300" y="6045200"/>
            <a:ext cx="1752600" cy="209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sz="1300" b="1" dirty="0" smtClean="0">
                <a:solidFill>
                  <a:prstClr val="white"/>
                </a:solidFill>
                <a:latin typeface="Neue Bold" charset="0"/>
                <a:cs typeface="Neue Bold" charset="0"/>
              </a:rPr>
              <a:t>04.07.2015</a:t>
            </a:r>
            <a:endParaRPr lang="en-US" sz="1300" dirty="0" smtClean="0">
              <a:solidFill>
                <a:prstClr val="white"/>
              </a:solidFill>
              <a:latin typeface="Neue Bold" charset="0"/>
              <a:cs typeface="Neue Bold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571500" y="2909642"/>
            <a:ext cx="8229600" cy="1583120"/>
          </a:xfrm>
          <a:prstGeom prst="rect">
            <a:avLst/>
          </a:prstGeom>
        </p:spPr>
        <p:txBody>
          <a:bodyPr vert="horz"/>
          <a:lstStyle>
            <a:lvl1pPr algn="ctr">
              <a:lnSpc>
                <a:spcPts val="6000"/>
              </a:lnSpc>
              <a:defRPr sz="8000">
                <a:solidFill>
                  <a:srgbClr val="FFFFFF"/>
                </a:solidFill>
                <a:latin typeface="Neue Display Black"/>
                <a:cs typeface="Neue Display Black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019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4600" smtClean="0">
                <a:solidFill>
                  <a:srgbClr val="313231"/>
                </a:solidFill>
                <a:latin typeface="Neue Display Black" charset="0"/>
                <a:cs typeface="Neue Display Black" charset="0"/>
              </a:rPr>
              <a:t/>
            </a:r>
            <a:br>
              <a:rPr lang="en-US" sz="4600" smtClean="0">
                <a:solidFill>
                  <a:srgbClr val="313231"/>
                </a:solidFill>
                <a:latin typeface="Neue Display Black" charset="0"/>
                <a:cs typeface="Neue Display Black" charset="0"/>
              </a:rPr>
            </a:br>
            <a:r>
              <a:rPr lang="en-US" smtClean="0">
                <a:solidFill>
                  <a:srgbClr val="313231"/>
                </a:solidFill>
                <a:latin typeface="Neue Bold" charset="0"/>
                <a:cs typeface="Neue Bold" charset="0"/>
              </a:rPr>
              <a:t/>
            </a:r>
            <a:br>
              <a:rPr lang="en-US" smtClean="0">
                <a:solidFill>
                  <a:srgbClr val="313231"/>
                </a:solidFill>
                <a:latin typeface="Neue Bold" charset="0"/>
                <a:cs typeface="Neue Bold" charset="0"/>
              </a:rPr>
            </a:br>
            <a:endParaRPr lang="en-US" sz="4600" smtClean="0">
              <a:solidFill>
                <a:srgbClr val="313231"/>
              </a:solidFill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/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342900" y="1835150"/>
            <a:ext cx="83439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98450" y="457200"/>
            <a:ext cx="8229600" cy="800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B6C86-1141-104A-8FFC-684B045D9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105441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4600" smtClean="0">
                <a:solidFill>
                  <a:srgbClr val="313231"/>
                </a:solidFill>
                <a:latin typeface="Neue Display Black" charset="0"/>
                <a:cs typeface="Neue Display Black" charset="0"/>
              </a:rPr>
              <a:t/>
            </a:r>
            <a:br>
              <a:rPr lang="en-US" sz="4600" smtClean="0">
                <a:solidFill>
                  <a:srgbClr val="313231"/>
                </a:solidFill>
                <a:latin typeface="Neue Display Black" charset="0"/>
                <a:cs typeface="Neue Display Black" charset="0"/>
              </a:rPr>
            </a:br>
            <a:r>
              <a:rPr lang="en-US" smtClean="0">
                <a:solidFill>
                  <a:srgbClr val="313231"/>
                </a:solidFill>
                <a:latin typeface="Neue Bold" charset="0"/>
                <a:cs typeface="Neue Bold" charset="0"/>
              </a:rPr>
              <a:t/>
            </a:r>
            <a:br>
              <a:rPr lang="en-US" smtClean="0">
                <a:solidFill>
                  <a:srgbClr val="313231"/>
                </a:solidFill>
                <a:latin typeface="Neue Bold" charset="0"/>
                <a:cs typeface="Neue Bold" charset="0"/>
              </a:rPr>
            </a:br>
            <a:endParaRPr lang="en-US" sz="4600" smtClean="0">
              <a:solidFill>
                <a:srgbClr val="313231"/>
              </a:solidFill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/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98450" y="1752600"/>
            <a:ext cx="398780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Text Placeholder 2"/>
          <p:cNvSpPr>
            <a:spLocks noGrp="1"/>
          </p:cNvSpPr>
          <p:nvPr>
            <p:ph idx="1"/>
          </p:nvPr>
        </p:nvSpPr>
        <p:spPr>
          <a:xfrm>
            <a:off x="342900" y="1835150"/>
            <a:ext cx="83439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BFA5B-7006-614B-A6B3-7B9D68F9C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10810290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49250" y="1835151"/>
            <a:ext cx="8426450" cy="4291012"/>
          </a:xfrm>
          <a:prstGeom prst="rect">
            <a:avLst/>
          </a:prstGeom>
        </p:spPr>
        <p:txBody>
          <a:bodyPr vert="horz"/>
          <a:lstStyle>
            <a:lvl1pPr marL="2286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1pPr>
            <a:lvl2pPr marL="6858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2pPr>
            <a:lvl3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3pPr>
            <a:lvl4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4pPr>
            <a:lvl5pPr marL="21717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67B3F-C95E-0446-9ADC-E8B5C40DA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227352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88" y="2336800"/>
            <a:ext cx="8462962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438" y="173355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9DA18-7816-0D43-B738-69171C5F2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15384030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88" y="2952750"/>
            <a:ext cx="5122862" cy="314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438" y="173355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5721350" y="1733550"/>
            <a:ext cx="3100386" cy="4362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73F58-0BB1-9740-9F97-DFA741A9D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19822584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13231"/>
                </a:solidFill>
              </a:defRPr>
            </a:lvl1pPr>
          </a:lstStyle>
          <a:p>
            <a:pPr>
              <a:defRPr/>
            </a:pPr>
            <a:fld id="{3E164F1E-FD20-FE42-8687-2BA083E07F95}" type="datetimeFigureOut">
              <a:rPr lang="en-US"/>
              <a:pPr>
                <a:defRPr/>
              </a:pPr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B36C8-5241-C448-8934-0F6AB37CDA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8699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1451"/>
            <a:ext cx="8229600" cy="33055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5pPr>
              <a:defRPr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775295"/>
            <a:ext cx="8229600" cy="426247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24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8479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/>
          </p:cNvSpPr>
          <p:nvPr userDrawn="1"/>
        </p:nvSpPr>
        <p:spPr bwMode="auto">
          <a:xfrm>
            <a:off x="571500" y="425450"/>
            <a:ext cx="6877050" cy="787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b="1" dirty="0" smtClean="0">
                <a:solidFill>
                  <a:prstClr val="white"/>
                </a:solidFill>
                <a:latin typeface="Neue Bold" charset="0"/>
                <a:cs typeface="Neue Bold" charset="0"/>
              </a:rPr>
              <a:t>SPRING TOWN HALL</a:t>
            </a:r>
          </a:p>
        </p:txBody>
      </p:sp>
      <p:sp>
        <p:nvSpPr>
          <p:cNvPr id="4" name="Text Placeholder 2"/>
          <p:cNvSpPr txBox="1">
            <a:spLocks/>
          </p:cNvSpPr>
          <p:nvPr userDrawn="1"/>
        </p:nvSpPr>
        <p:spPr bwMode="auto">
          <a:xfrm>
            <a:off x="6972300" y="6045200"/>
            <a:ext cx="1752600" cy="209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sz="1300" b="1" dirty="0" smtClean="0">
                <a:solidFill>
                  <a:prstClr val="white"/>
                </a:solidFill>
                <a:latin typeface="Neue Bold" charset="0"/>
                <a:cs typeface="Neue Bold" charset="0"/>
              </a:rPr>
              <a:t>04.07.2015</a:t>
            </a:r>
            <a:endParaRPr lang="en-US" sz="1300" dirty="0" smtClean="0">
              <a:solidFill>
                <a:prstClr val="white"/>
              </a:solidFill>
              <a:latin typeface="Neue Bold" charset="0"/>
              <a:cs typeface="Neue Bold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571500" y="2909642"/>
            <a:ext cx="8229600" cy="1583120"/>
          </a:xfrm>
          <a:prstGeom prst="rect">
            <a:avLst/>
          </a:prstGeom>
        </p:spPr>
        <p:txBody>
          <a:bodyPr vert="horz"/>
          <a:lstStyle>
            <a:lvl1pPr algn="ctr">
              <a:lnSpc>
                <a:spcPts val="6000"/>
              </a:lnSpc>
              <a:defRPr sz="8000">
                <a:solidFill>
                  <a:srgbClr val="FFFFFF"/>
                </a:solidFill>
                <a:latin typeface="Neue Display Black"/>
                <a:cs typeface="Neue Display Black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537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4600" smtClean="0">
                <a:latin typeface="Neue Display Black" charset="0"/>
                <a:cs typeface="Neue Display Black" charset="0"/>
              </a:rPr>
              <a:t/>
            </a:r>
            <a:br>
              <a:rPr lang="en-US" sz="4600" smtClean="0">
                <a:latin typeface="Neue Display Black" charset="0"/>
                <a:cs typeface="Neue Display Black" charset="0"/>
              </a:rPr>
            </a:br>
            <a:r>
              <a:rPr lang="en-US" smtClean="0">
                <a:latin typeface="Neue Bold" charset="0"/>
                <a:cs typeface="Neue Bold" charset="0"/>
              </a:rPr>
              <a:t/>
            </a:r>
            <a:br>
              <a:rPr lang="en-US" smtClean="0">
                <a:latin typeface="Neue Bold" charset="0"/>
                <a:cs typeface="Neue Bold" charset="0"/>
              </a:rPr>
            </a:br>
            <a:endParaRPr lang="en-US" sz="4600" smtClean="0"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98450" y="1752600"/>
            <a:ext cx="398780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Text Placeholder 2"/>
          <p:cNvSpPr>
            <a:spLocks noGrp="1"/>
          </p:cNvSpPr>
          <p:nvPr>
            <p:ph idx="1"/>
          </p:nvPr>
        </p:nvSpPr>
        <p:spPr>
          <a:xfrm>
            <a:off x="342900" y="1835150"/>
            <a:ext cx="83439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B1E47-5D06-E34C-A838-1244D6F892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347054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49250" y="1835151"/>
            <a:ext cx="8426450" cy="4291012"/>
          </a:xfrm>
          <a:prstGeom prst="rect">
            <a:avLst/>
          </a:prstGeom>
        </p:spPr>
        <p:txBody>
          <a:bodyPr vert="horz"/>
          <a:lstStyle>
            <a:lvl1pPr marL="2286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1pPr>
            <a:lvl2pPr marL="6858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2pPr>
            <a:lvl3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3pPr>
            <a:lvl4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4pPr>
            <a:lvl5pPr marL="21717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FA21B-B3AD-EB4D-87C8-DEF7D1DD0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127315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88" y="2336800"/>
            <a:ext cx="8462962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438" y="173355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20B29-7635-9A4C-8791-13F07E6CC7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3626355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88" y="2952750"/>
            <a:ext cx="5122862" cy="314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438" y="173355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5721350" y="1733550"/>
            <a:ext cx="3100386" cy="4362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0B3FA-CF25-C44B-9311-6A1AC9E8EB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2237351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F1336B-E718-0F4A-A76B-3F3AE8E348E7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D933F-12EC-644A-A2A3-5C869FBDA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311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753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F1336B-E718-0F4A-A76B-3F3AE8E348E7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3CDB439-2AFD-A043-BA4F-9C0575F95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849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/>
          </p:cNvSpPr>
          <p:nvPr userDrawn="1"/>
        </p:nvSpPr>
        <p:spPr bwMode="auto">
          <a:xfrm>
            <a:off x="571500" y="425450"/>
            <a:ext cx="6877050" cy="787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b="1" dirty="0" smtClean="0">
                <a:solidFill>
                  <a:schemeClr val="bg1"/>
                </a:solidFill>
                <a:latin typeface="Neue Bold" charset="0"/>
                <a:cs typeface="Neue Bold" charset="0"/>
              </a:rPr>
              <a:t>SPRING TOWN HALL</a:t>
            </a:r>
          </a:p>
        </p:txBody>
      </p:sp>
      <p:sp>
        <p:nvSpPr>
          <p:cNvPr id="4" name="Text Placeholder 2"/>
          <p:cNvSpPr txBox="1">
            <a:spLocks/>
          </p:cNvSpPr>
          <p:nvPr userDrawn="1"/>
        </p:nvSpPr>
        <p:spPr bwMode="auto">
          <a:xfrm>
            <a:off x="6972300" y="6045200"/>
            <a:ext cx="1752600" cy="209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sz="1300" b="1" dirty="0" smtClean="0">
                <a:solidFill>
                  <a:schemeClr val="bg1"/>
                </a:solidFill>
                <a:latin typeface="Neue Bold" charset="0"/>
                <a:cs typeface="Neue Bold" charset="0"/>
              </a:rPr>
              <a:t>04.07.2015</a:t>
            </a:r>
            <a:endParaRPr lang="en-US" sz="1300" dirty="0" smtClean="0">
              <a:solidFill>
                <a:schemeClr val="bg1"/>
              </a:solidFill>
              <a:latin typeface="Neue Bold" charset="0"/>
              <a:cs typeface="Neue Bold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571500" y="2909642"/>
            <a:ext cx="8229600" cy="1583120"/>
          </a:xfrm>
          <a:prstGeom prst="rect">
            <a:avLst/>
          </a:prstGeom>
        </p:spPr>
        <p:txBody>
          <a:bodyPr vert="horz"/>
          <a:lstStyle>
            <a:lvl1pPr algn="ctr">
              <a:lnSpc>
                <a:spcPts val="6000"/>
              </a:lnSpc>
              <a:defRPr sz="8000">
                <a:solidFill>
                  <a:srgbClr val="FFFFFF"/>
                </a:solidFill>
                <a:latin typeface="Neue Display Black"/>
                <a:cs typeface="Neue Display Black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48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theme" Target="../theme/theme2.xml"/><Relationship Id="rId3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theme" Target="../theme/theme3.xml"/><Relationship Id="rId3" Type="http://schemas.openxmlformats.org/officeDocument/2006/relationships/image" Target="../media/image2.emf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theme" Target="../theme/theme4.xml"/><Relationship Id="rId9" Type="http://schemas.openxmlformats.org/officeDocument/2006/relationships/image" Target="../media/image1.emf"/><Relationship Id="rId1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2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theme" Target="../theme/theme5.xml"/><Relationship Id="rId3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4600" smtClean="0">
                <a:latin typeface="Neue Display Black" charset="0"/>
                <a:cs typeface="Neue Display Black" charset="0"/>
              </a:rPr>
              <a:t/>
            </a:r>
            <a:br>
              <a:rPr lang="en-US" sz="4600" smtClean="0">
                <a:latin typeface="Neue Display Black" charset="0"/>
                <a:cs typeface="Neue Display Black" charset="0"/>
              </a:rPr>
            </a:br>
            <a:r>
              <a:rPr lang="en-US" smtClean="0">
                <a:latin typeface="Neue Bold" charset="0"/>
                <a:cs typeface="Neue Bold" charset="0"/>
              </a:rPr>
              <a:t/>
            </a:r>
            <a:br>
              <a:rPr lang="en-US" smtClean="0">
                <a:latin typeface="Neue Bold" charset="0"/>
                <a:cs typeface="Neue Bold" charset="0"/>
              </a:rPr>
            </a:br>
            <a:endParaRPr lang="en-US" sz="4600" smtClean="0">
              <a:latin typeface="Neue Display Black" charset="0"/>
              <a:cs typeface="Neue Display Black" charset="0"/>
            </a:endParaRPr>
          </a:p>
        </p:txBody>
      </p:sp>
      <p:sp>
        <p:nvSpPr>
          <p:cNvPr id="3075" name="Title Placeholder 15"/>
          <p:cNvSpPr>
            <a:spLocks noGrp="1"/>
          </p:cNvSpPr>
          <p:nvPr>
            <p:ph type="title"/>
          </p:nvPr>
        </p:nvSpPr>
        <p:spPr bwMode="auto">
          <a:xfrm>
            <a:off x="298450" y="457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3076" name="Picture 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23013"/>
            <a:ext cx="84963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600825"/>
            <a:ext cx="439738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000000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1060E894-3AE4-DB41-8991-5E40A9A88F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429500" y="6600825"/>
            <a:ext cx="1098550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  <p:sp>
        <p:nvSpPr>
          <p:cNvPr id="11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600" kern="1200">
          <a:solidFill>
            <a:srgbClr val="E82E21"/>
          </a:solidFill>
          <a:latin typeface="Neue Display Black"/>
          <a:ea typeface="ＭＳ Ｐゴシック" pitchFamily="-65" charset="-128"/>
          <a:cs typeface="Neue Display Black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0" algn="l" defTabSz="457200" rtl="0" eaLnBrk="1" fontAlgn="base" hangingPunct="1">
        <a:lnSpc>
          <a:spcPts val="5200"/>
        </a:lnSpc>
        <a:spcBef>
          <a:spcPct val="0"/>
        </a:spcBef>
        <a:spcAft>
          <a:spcPts val="600"/>
        </a:spcAft>
        <a:defRPr sz="4000" kern="1200">
          <a:solidFill>
            <a:schemeClr val="tx1"/>
          </a:solidFill>
          <a:latin typeface="Neue Light"/>
          <a:ea typeface="ＭＳ Ｐゴシック" charset="0"/>
          <a:cs typeface="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2E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24F5C5E1-7DE5-4841-83C2-BC3D7D3C02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7" name="Picture 4" descr="TNS_Logo3_Large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5065713"/>
            <a:ext cx="18161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2E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24B5ECC8-859D-7549-AAEB-C378699C1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43" name="Picture 4" descr="TNS_Logo3_Large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5065713"/>
            <a:ext cx="18161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4600" smtClean="0">
                <a:solidFill>
                  <a:srgbClr val="313231"/>
                </a:solidFill>
                <a:latin typeface="Neue Display Black" charset="0"/>
                <a:cs typeface="Neue Display Black" charset="0"/>
              </a:rPr>
              <a:t/>
            </a:r>
            <a:br>
              <a:rPr lang="en-US" sz="4600" smtClean="0">
                <a:solidFill>
                  <a:srgbClr val="313231"/>
                </a:solidFill>
                <a:latin typeface="Neue Display Black" charset="0"/>
                <a:cs typeface="Neue Display Black" charset="0"/>
              </a:rPr>
            </a:br>
            <a:r>
              <a:rPr lang="en-US" smtClean="0">
                <a:solidFill>
                  <a:srgbClr val="313231"/>
                </a:solidFill>
                <a:latin typeface="Neue Bold" charset="0"/>
                <a:cs typeface="Neue Bold" charset="0"/>
              </a:rPr>
              <a:t/>
            </a:r>
            <a:br>
              <a:rPr lang="en-US" smtClean="0">
                <a:solidFill>
                  <a:srgbClr val="313231"/>
                </a:solidFill>
                <a:latin typeface="Neue Bold" charset="0"/>
                <a:cs typeface="Neue Bold" charset="0"/>
              </a:rPr>
            </a:br>
            <a:endParaRPr lang="en-US" sz="4600" smtClean="0">
              <a:solidFill>
                <a:srgbClr val="313231"/>
              </a:solidFill>
              <a:latin typeface="Neue Display Black" charset="0"/>
              <a:cs typeface="Neue Display Black" charset="0"/>
            </a:endParaRPr>
          </a:p>
        </p:txBody>
      </p:sp>
      <p:sp>
        <p:nvSpPr>
          <p:cNvPr id="12291" name="Title Placeholder 15"/>
          <p:cNvSpPr>
            <a:spLocks noGrp="1"/>
          </p:cNvSpPr>
          <p:nvPr>
            <p:ph type="title"/>
          </p:nvPr>
        </p:nvSpPr>
        <p:spPr bwMode="auto">
          <a:xfrm>
            <a:off x="298450" y="457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2292" name="Picture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23013"/>
            <a:ext cx="84963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600825"/>
            <a:ext cx="439738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000000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1F8B4E1C-956D-3343-AC0A-D13983CCA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429500" y="6600825"/>
            <a:ext cx="1098550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313231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  <p:sp>
        <p:nvSpPr>
          <p:cNvPr id="11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600" kern="1200">
          <a:solidFill>
            <a:srgbClr val="E82E21"/>
          </a:solidFill>
          <a:latin typeface="Neue Display Black"/>
          <a:ea typeface="ＭＳ Ｐゴシック" pitchFamily="-65" charset="-128"/>
          <a:cs typeface="Neue Display Black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0" algn="l" defTabSz="457200" rtl="0" eaLnBrk="1" fontAlgn="base" hangingPunct="1">
        <a:lnSpc>
          <a:spcPts val="5200"/>
        </a:lnSpc>
        <a:spcBef>
          <a:spcPct val="0"/>
        </a:spcBef>
        <a:spcAft>
          <a:spcPts val="600"/>
        </a:spcAft>
        <a:defRPr sz="4000" kern="1200">
          <a:solidFill>
            <a:schemeClr val="tx1"/>
          </a:solidFill>
          <a:latin typeface="Neue Light"/>
          <a:ea typeface="ＭＳ Ｐゴシック" charset="0"/>
          <a:cs typeface="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2E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67669C1D-F2D8-9C4C-95C5-6E57E657A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4819" name="Picture 4" descr="TNS_Logo3_Large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5065713"/>
            <a:ext cx="18161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Challenger Sale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88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for </a:t>
            </a:r>
            <a:r>
              <a:rPr lang="en-US" i="1" dirty="0" smtClean="0"/>
              <a:t>Differentiation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insights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into teaching conversations</a:t>
            </a:r>
          </a:p>
          <a:p>
            <a:pPr lvl="1"/>
            <a:r>
              <a:rPr lang="en-US" dirty="0" smtClean="0"/>
              <a:t>Don’t forget the emotional component of a well-designed teaching pitch</a:t>
            </a:r>
          </a:p>
          <a:p>
            <a:pPr lvl="1"/>
            <a:r>
              <a:rPr lang="en-US" dirty="0" smtClean="0"/>
              <a:t>Tell a compelling story with real drama and suspense (</a:t>
            </a:r>
            <a:r>
              <a:rPr lang="en-US" i="1" dirty="0" smtClean="0"/>
              <a:t>HBR Guide To Persuasive Presentations)</a:t>
            </a:r>
          </a:p>
        </p:txBody>
      </p:sp>
    </p:spTree>
    <p:extLst>
      <p:ext uri="{BB962C8B-B14F-4D97-AF65-F5344CB8AC3E}">
        <p14:creationId xmlns:p14="http://schemas.microsoft.com/office/powerpoint/2010/main" val="522113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75000"/>
              <a:buFont typeface="+mj-lt"/>
              <a:buAutoNum type="arabicPeriod"/>
            </a:pPr>
            <a:r>
              <a:rPr lang="en-US" dirty="0" smtClean="0"/>
              <a:t>The Warmer</a:t>
            </a:r>
          </a:p>
          <a:p>
            <a:pPr lvl="1">
              <a:buSzPct val="75000"/>
              <a:buFont typeface="Lucida Grande"/>
              <a:buChar char="-"/>
            </a:pPr>
            <a:r>
              <a:rPr lang="en-US" dirty="0" smtClean="0"/>
              <a:t>Building credibility by reading prospect’s mind, demonstrating empathy, giving </a:t>
            </a:r>
            <a:r>
              <a:rPr lang="en-US" dirty="0"/>
              <a:t>new information (Open, Greeting, New Information)</a:t>
            </a:r>
            <a:endParaRPr lang="en-US" dirty="0" smtClean="0"/>
          </a:p>
          <a:p>
            <a:pPr marL="514350" indent="-514350">
              <a:buSzPct val="75000"/>
              <a:buFont typeface="+mj-lt"/>
              <a:buAutoNum type="arabicPeriod"/>
            </a:pPr>
            <a:r>
              <a:rPr lang="en-US" dirty="0" smtClean="0"/>
              <a:t>Reframe </a:t>
            </a:r>
          </a:p>
          <a:p>
            <a:pPr marL="914400" lvl="1" indent="-514350">
              <a:buSzPct val="75000"/>
              <a:buFont typeface="Lucida Grande"/>
              <a:buChar char="-"/>
            </a:pPr>
            <a:r>
              <a:rPr lang="en-US" dirty="0" smtClean="0"/>
              <a:t>First, reframe an unrecognized problem, need, or </a:t>
            </a:r>
            <a:r>
              <a:rPr lang="en-US" dirty="0"/>
              <a:t>assumption (Recap and Purpose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775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75000"/>
              <a:buFont typeface="+mj-lt"/>
              <a:buAutoNum type="arabicPeriod" startAt="3"/>
            </a:pPr>
            <a:r>
              <a:rPr lang="en-US" dirty="0" smtClean="0"/>
              <a:t>Rational Drowning </a:t>
            </a:r>
          </a:p>
          <a:p>
            <a:pPr marL="914400" lvl="1" indent="-514350">
              <a:buSzPct val="75000"/>
              <a:buFont typeface="Lucida Grande"/>
              <a:buChar char="-"/>
            </a:pPr>
            <a:r>
              <a:rPr lang="en-US" dirty="0" smtClean="0"/>
              <a:t>Gradual intensification of the problem, both in degree and closeness to the </a:t>
            </a:r>
            <a:r>
              <a:rPr lang="en-US" dirty="0"/>
              <a:t>customer (Discussion</a:t>
            </a:r>
            <a:r>
              <a:rPr lang="en-US" dirty="0" smtClean="0"/>
              <a:t>)</a:t>
            </a:r>
          </a:p>
          <a:p>
            <a:pPr marL="514350" indent="-514350">
              <a:buSzPct val="75000"/>
              <a:buFont typeface="+mj-lt"/>
              <a:buAutoNum type="arabicPeriod" startAt="4"/>
            </a:pPr>
            <a:r>
              <a:rPr lang="en-US" dirty="0" smtClean="0"/>
              <a:t>Emotional Impact </a:t>
            </a:r>
          </a:p>
          <a:p>
            <a:pPr marL="914400" lvl="1" indent="-514350">
              <a:buSzPct val="75000"/>
              <a:buFont typeface="Lucida Grande"/>
              <a:buChar char="-"/>
            </a:pPr>
            <a:r>
              <a:rPr lang="en-US" b="1" i="1" dirty="0" smtClean="0">
                <a:solidFill>
                  <a:srgbClr val="FF6600"/>
                </a:solidFill>
              </a:rPr>
              <a:t>Psychological</a:t>
            </a:r>
            <a:r>
              <a:rPr lang="en-US" dirty="0" smtClean="0"/>
              <a:t> features of the problem, or presence in the individual’s workflow, humanizing the </a:t>
            </a:r>
            <a:r>
              <a:rPr lang="en-US" dirty="0"/>
              <a:t>problem (</a:t>
            </a:r>
            <a:r>
              <a:rPr lang="en-US" dirty="0" smtClean="0"/>
              <a:t>Discussion based on Emotional </a:t>
            </a:r>
            <a:r>
              <a:rPr lang="en-US" dirty="0" smtClean="0"/>
              <a:t>Intelligence</a:t>
            </a:r>
            <a:r>
              <a:rPr lang="en-US" dirty="0" smtClean="0"/>
              <a:t>)</a:t>
            </a:r>
            <a:endParaRPr lang="en-US" dirty="0"/>
          </a:p>
          <a:p>
            <a:pPr marL="914400" lvl="1" indent="-514350">
              <a:buSzPct val="75000"/>
              <a:buFont typeface="Lucida Grande"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345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75000"/>
              <a:buFont typeface="+mj-lt"/>
              <a:buAutoNum type="arabicPeriod" startAt="5"/>
            </a:pPr>
            <a:r>
              <a:rPr lang="en-US" dirty="0" smtClean="0"/>
              <a:t>Value Proposition – A New Way </a:t>
            </a:r>
          </a:p>
          <a:p>
            <a:pPr marL="914400" lvl="1" indent="-514350">
              <a:buSzPct val="75000"/>
              <a:buFont typeface="Lucida Grande"/>
              <a:buChar char="-"/>
            </a:pPr>
            <a:r>
              <a:rPr lang="en-US" dirty="0" smtClean="0"/>
              <a:t>A new framework for addressing the problem—implicitly tied to your value </a:t>
            </a:r>
            <a:r>
              <a:rPr lang="en-US" dirty="0"/>
              <a:t>proposition (Discussion</a:t>
            </a:r>
            <a:r>
              <a:rPr lang="en-US" dirty="0" smtClean="0"/>
              <a:t>)</a:t>
            </a:r>
          </a:p>
          <a:p>
            <a:pPr marL="514350" indent="-514350">
              <a:buSzPct val="75000"/>
              <a:buFont typeface="+mj-lt"/>
              <a:buAutoNum type="arabicPeriod" startAt="5"/>
            </a:pPr>
            <a:r>
              <a:rPr lang="en-US" dirty="0" smtClean="0"/>
              <a:t>Your Solution and Implementation Map</a:t>
            </a:r>
          </a:p>
          <a:p>
            <a:pPr lvl="1"/>
            <a:r>
              <a:rPr lang="en-US" dirty="0" smtClean="0"/>
              <a:t>Map of supplier services or solutions linked back to key teaching points; highlighted path to implementation (Discussion)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689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280641"/>
              </p:ext>
            </p:extLst>
          </p:nvPr>
        </p:nvGraphicFramePr>
        <p:xfrm>
          <a:off x="0" y="0"/>
          <a:ext cx="9144000" cy="6858001"/>
        </p:xfrm>
        <a:graphic>
          <a:graphicData uri="http://schemas.openxmlformats.org/drawingml/2006/table">
            <a:tbl>
              <a:tblPr firstRow="1">
                <a:tableStyleId>{BDBED569-4797-4DF1-A0F4-6AAB3CD982D8}</a:tableStyleId>
              </a:tblPr>
              <a:tblGrid>
                <a:gridCol w="3048000"/>
                <a:gridCol w="3048000"/>
                <a:gridCol w="3048000"/>
              </a:tblGrid>
              <a:tr h="117781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6600"/>
                          </a:solidFill>
                          <a:latin typeface="Verdana"/>
                          <a:cs typeface="Verdana"/>
                        </a:rPr>
                        <a:t>Old World:</a:t>
                      </a:r>
                      <a:r>
                        <a:rPr lang="en-US" sz="1800" baseline="0" dirty="0" smtClean="0">
                          <a:solidFill>
                            <a:srgbClr val="FF660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n-US" sz="1800" i="1" baseline="0" dirty="0" smtClean="0">
                          <a:solidFill>
                            <a:srgbClr val="FF6600"/>
                          </a:solidFill>
                          <a:latin typeface="Verdana"/>
                          <a:cs typeface="Verdana"/>
                        </a:rPr>
                        <a:t>Process </a:t>
                      </a:r>
                      <a:r>
                        <a:rPr lang="en-US" sz="1800" baseline="0" dirty="0" smtClean="0">
                          <a:solidFill>
                            <a:srgbClr val="FF6600"/>
                          </a:solidFill>
                          <a:latin typeface="Verdana"/>
                          <a:cs typeface="Verdana"/>
                        </a:rPr>
                        <a:t>Focused</a:t>
                      </a:r>
                      <a:endParaRPr lang="en-US" sz="1800" dirty="0">
                        <a:solidFill>
                          <a:srgbClr val="FF6600"/>
                        </a:solidFill>
                        <a:latin typeface="Verdana"/>
                        <a:cs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Verdana"/>
                        <a:cs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6600"/>
                          </a:solidFill>
                          <a:latin typeface="Verdana"/>
                          <a:cs typeface="Verdana"/>
                        </a:rPr>
                        <a:t>New World: </a:t>
                      </a:r>
                      <a:r>
                        <a:rPr lang="en-US" sz="1800" i="1" dirty="0" smtClean="0">
                          <a:solidFill>
                            <a:srgbClr val="FF6600"/>
                          </a:solidFill>
                          <a:latin typeface="Verdana"/>
                          <a:cs typeface="Verdana"/>
                        </a:rPr>
                        <a:t>Judgment</a:t>
                      </a:r>
                      <a:r>
                        <a:rPr lang="en-US" sz="1800" dirty="0" smtClean="0">
                          <a:solidFill>
                            <a:srgbClr val="FF6600"/>
                          </a:solidFill>
                          <a:latin typeface="Verdana"/>
                          <a:cs typeface="Verdana"/>
                        </a:rPr>
                        <a:t> Oriented</a:t>
                      </a:r>
                      <a:endParaRPr lang="en-US" sz="1800" dirty="0">
                        <a:solidFill>
                          <a:srgbClr val="FF6600"/>
                        </a:solidFill>
                        <a:latin typeface="Verdana"/>
                        <a:cs typeface="Verdana"/>
                      </a:endParaRPr>
                    </a:p>
                  </a:txBody>
                  <a:tcPr/>
                </a:tc>
              </a:tr>
              <a:tr h="11654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Verdana"/>
                          <a:cs typeface="Verdana"/>
                        </a:rPr>
                        <a:t>The customer</a:t>
                      </a:r>
                      <a:r>
                        <a:rPr lang="en-US" sz="1800" baseline="0" dirty="0" smtClean="0">
                          <a:latin typeface="Verdana"/>
                          <a:cs typeface="Verdana"/>
                        </a:rPr>
                        <a:t> expresses a defined need</a:t>
                      </a:r>
                      <a:endParaRPr lang="en-US" sz="1800" dirty="0" smtClean="0">
                        <a:latin typeface="Verdana"/>
                        <a:cs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6600"/>
                          </a:solidFill>
                          <a:latin typeface="Verdana"/>
                          <a:cs typeface="Verdana"/>
                        </a:rPr>
                        <a:t>QUALIFICATION CRITERIA</a:t>
                      </a:r>
                    </a:p>
                    <a:p>
                      <a:endParaRPr lang="en-US" sz="1800" dirty="0">
                        <a:latin typeface="Verdana"/>
                        <a:cs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8000"/>
                          </a:solidFill>
                          <a:latin typeface="Verdana"/>
                          <a:cs typeface="Verdana"/>
                        </a:rPr>
                        <a:t>The</a:t>
                      </a:r>
                      <a:r>
                        <a:rPr lang="en-US" sz="1800" baseline="0" dirty="0" smtClean="0">
                          <a:solidFill>
                            <a:srgbClr val="008000"/>
                          </a:solidFill>
                          <a:latin typeface="Verdana"/>
                          <a:cs typeface="Verdana"/>
                        </a:rPr>
                        <a:t> customer is in a state of uncertainty</a:t>
                      </a:r>
                      <a:endParaRPr lang="en-US" sz="1800" dirty="0" smtClean="0">
                        <a:solidFill>
                          <a:srgbClr val="008000"/>
                        </a:solidFill>
                        <a:latin typeface="Verdana"/>
                        <a:cs typeface="Verdana"/>
                      </a:endParaRPr>
                    </a:p>
                  </a:txBody>
                  <a:tcPr/>
                </a:tc>
              </a:tr>
              <a:tr h="1864668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Verdana"/>
                          <a:cs typeface="Verdana"/>
                        </a:rPr>
                        <a:t>Identify</a:t>
                      </a:r>
                      <a:r>
                        <a:rPr lang="en-US" sz="1800" baseline="0" dirty="0" smtClean="0">
                          <a:latin typeface="Verdana"/>
                          <a:cs typeface="Verdana"/>
                        </a:rPr>
                        <a:t> a stakeholder with the authority to spend</a:t>
                      </a:r>
                    </a:p>
                    <a:p>
                      <a:endParaRPr lang="en-US" sz="1800" dirty="0">
                        <a:latin typeface="Verdana"/>
                        <a:cs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6600"/>
                          </a:solidFill>
                          <a:latin typeface="Verdana"/>
                          <a:cs typeface="Verdana"/>
                        </a:rPr>
                        <a:t>STAKEHOLDER</a:t>
                      </a:r>
                      <a:r>
                        <a:rPr lang="en-US" sz="1800" baseline="0" dirty="0" smtClean="0">
                          <a:solidFill>
                            <a:srgbClr val="FF6600"/>
                          </a:solidFill>
                          <a:latin typeface="Verdana"/>
                          <a:cs typeface="Verdana"/>
                        </a:rPr>
                        <a:t> SELECTION</a:t>
                      </a:r>
                    </a:p>
                    <a:p>
                      <a:endParaRPr lang="en-US" sz="1800" dirty="0">
                        <a:latin typeface="Verdana"/>
                        <a:cs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8000"/>
                          </a:solidFill>
                          <a:latin typeface="Verdana"/>
                          <a:cs typeface="Verdana"/>
                        </a:rPr>
                        <a:t>Identify</a:t>
                      </a:r>
                      <a:r>
                        <a:rPr lang="en-US" sz="1800" baseline="0" dirty="0" smtClean="0">
                          <a:solidFill>
                            <a:srgbClr val="008000"/>
                          </a:solidFill>
                          <a:latin typeface="Verdana"/>
                          <a:cs typeface="Verdana"/>
                        </a:rPr>
                        <a:t> a stakeholder who is open to change and can influence decision makers</a:t>
                      </a:r>
                    </a:p>
                  </a:txBody>
                  <a:tcPr/>
                </a:tc>
              </a:tr>
              <a:tr h="2650096"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latin typeface="Verdana"/>
                          <a:cs typeface="Verdana"/>
                        </a:rPr>
                        <a:t>Demonstrate the value your solution provides relative to competitors’ offerings</a:t>
                      </a:r>
                      <a:endParaRPr lang="en-US" sz="1800" dirty="0">
                        <a:latin typeface="Verdana"/>
                        <a:cs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rgbClr val="FF6600"/>
                          </a:solidFill>
                          <a:latin typeface="Verdana"/>
                          <a:cs typeface="Verdana"/>
                        </a:rPr>
                        <a:t>NATURE OF THE CONVERSATION</a:t>
                      </a:r>
                      <a:endParaRPr lang="en-US" sz="1800" dirty="0">
                        <a:solidFill>
                          <a:srgbClr val="FF6600"/>
                        </a:solidFill>
                        <a:latin typeface="Verdana"/>
                        <a:cs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rgbClr val="008000"/>
                          </a:solidFill>
                          <a:latin typeface="Verdana"/>
                          <a:cs typeface="Verdana"/>
                        </a:rPr>
                        <a:t>Disrupt the customer’s thinking and assumptions about his/her business</a:t>
                      </a:r>
                      <a:endParaRPr lang="en-US" sz="1800" dirty="0" smtClean="0">
                        <a:solidFill>
                          <a:srgbClr val="008000"/>
                        </a:solidFill>
                        <a:latin typeface="Verdana"/>
                        <a:cs typeface="Verdan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935" name="TextBox 5"/>
          <p:cNvSpPr txBox="1">
            <a:spLocks noChangeArrowheads="1"/>
          </p:cNvSpPr>
          <p:nvPr/>
        </p:nvSpPr>
        <p:spPr bwMode="auto">
          <a:xfrm>
            <a:off x="1546083" y="6288717"/>
            <a:ext cx="35165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400" dirty="0"/>
              <a:t>“Dismantling the Sales Machine,” </a:t>
            </a:r>
            <a:r>
              <a:rPr lang="en-US" sz="1400" i="1" dirty="0"/>
              <a:t>Harvard</a:t>
            </a:r>
          </a:p>
          <a:p>
            <a:r>
              <a:rPr lang="en-US" sz="1400" i="1" dirty="0"/>
              <a:t>Business Review, </a:t>
            </a:r>
            <a:r>
              <a:rPr lang="en-US" sz="1400" dirty="0"/>
              <a:t>November, 2013 </a:t>
            </a:r>
          </a:p>
        </p:txBody>
      </p:sp>
      <p:sp>
        <p:nvSpPr>
          <p:cNvPr id="3893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fld id="{8BB5DC04-7025-C94D-88D5-7A2249C67186}" type="slidenum">
              <a:rPr lang="en-US" sz="1200">
                <a:solidFill>
                  <a:srgbClr val="FFFFFF"/>
                </a:solidFill>
              </a:rPr>
              <a:pPr/>
              <a:t>14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06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This Call Structure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Greeting</a:t>
            </a:r>
          </a:p>
          <a:p>
            <a:r>
              <a:rPr lang="en-US" dirty="0" smtClean="0"/>
              <a:t>New Information</a:t>
            </a:r>
          </a:p>
          <a:p>
            <a:r>
              <a:rPr lang="en-US" dirty="0" smtClean="0"/>
              <a:t>Opening</a:t>
            </a:r>
          </a:p>
          <a:p>
            <a:r>
              <a:rPr lang="en-US" dirty="0" smtClean="0"/>
              <a:t>Recap and Purpose</a:t>
            </a:r>
          </a:p>
          <a:p>
            <a:r>
              <a:rPr lang="en-US" dirty="0" smtClean="0"/>
              <a:t>Discussion and Creating Value</a:t>
            </a:r>
          </a:p>
          <a:p>
            <a:r>
              <a:rPr lang="en-US" dirty="0" smtClean="0"/>
              <a:t>Summary and Close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8014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2"/>
          <p:cNvSpPr>
            <a:spLocks noGrp="1" noChangeArrowheads="1"/>
          </p:cNvSpPr>
          <p:nvPr>
            <p:ph type="title"/>
          </p:nvPr>
        </p:nvSpPr>
        <p:spPr>
          <a:xfrm>
            <a:off x="134097" y="228600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dirty="0">
                <a:latin typeface="Tahoma" charset="0"/>
                <a:ea typeface="MS PGothic" charset="0"/>
              </a:rPr>
              <a:t>Presenting: Call </a:t>
            </a:r>
            <a:r>
              <a:rPr lang="en-US" sz="3600" dirty="0" smtClean="0">
                <a:latin typeface="Tahoma" charset="0"/>
                <a:ea typeface="MS PGothic" charset="0"/>
              </a:rPr>
              <a:t>Structure</a:t>
            </a:r>
            <a:endParaRPr lang="en-US" sz="3600" dirty="0">
              <a:latin typeface="Tahoma" charset="0"/>
              <a:ea typeface="MS PGothic" charset="0"/>
            </a:endParaRPr>
          </a:p>
        </p:txBody>
      </p:sp>
      <p:sp>
        <p:nvSpPr>
          <p:cNvPr id="129026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229600" cy="4525963"/>
          </a:xfrm>
        </p:spPr>
        <p:txBody>
          <a:bodyPr>
            <a:noAutofit/>
          </a:bodyPr>
          <a:lstStyle/>
          <a:p>
            <a:pPr marL="514350" indent="-514350" eaLnBrk="1" hangingPunct="1">
              <a:lnSpc>
                <a:spcPct val="90000"/>
              </a:lnSpc>
              <a:buSzPct val="75000"/>
              <a:buFont typeface="+mj-lt"/>
              <a:buAutoNum type="arabicPeriod"/>
              <a:defRPr/>
            </a:pPr>
            <a:r>
              <a:rPr lang="en-US" sz="2800" dirty="0">
                <a:solidFill>
                  <a:srgbClr val="FF6600"/>
                </a:solidFill>
                <a:latin typeface="Tahoma" charset="0"/>
                <a:ea typeface="MS PGothic" charset="0"/>
              </a:rPr>
              <a:t>Greeting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>
                <a:latin typeface="Tahoma" charset="0"/>
                <a:ea typeface="MS PGothic" charset="0"/>
              </a:rPr>
              <a:t>Set tone of the meeting and build rapport </a:t>
            </a:r>
            <a:r>
              <a:rPr lang="en-US" sz="2400" dirty="0" smtClean="0">
                <a:latin typeface="Tahoma" charset="0"/>
                <a:ea typeface="MS PGothic" charset="0"/>
              </a:rPr>
              <a:t>(The Warmer)</a:t>
            </a:r>
            <a:endParaRPr lang="en-US" sz="2400" dirty="0">
              <a:latin typeface="Tahoma" charset="0"/>
              <a:ea typeface="MS PGothic" charset="0"/>
            </a:endParaRPr>
          </a:p>
          <a:p>
            <a:pPr marL="514350" indent="-514350" eaLnBrk="1" hangingPunct="1">
              <a:lnSpc>
                <a:spcPct val="90000"/>
              </a:lnSpc>
              <a:buSzPct val="75000"/>
              <a:buFont typeface="+mj-lt"/>
              <a:buAutoNum type="arabicPeriod"/>
              <a:defRPr/>
            </a:pPr>
            <a:r>
              <a:rPr lang="en-US" sz="2800" dirty="0">
                <a:solidFill>
                  <a:srgbClr val="FF6600"/>
                </a:solidFill>
                <a:latin typeface="Tahoma" charset="0"/>
                <a:ea typeface="MS PGothic" charset="0"/>
              </a:rPr>
              <a:t>New information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>
                <a:latin typeface="Tahoma" charset="0"/>
                <a:ea typeface="MS PGothic" charset="0"/>
              </a:rPr>
              <a:t>Provide new, relevant information to enhance your source credibility and expertise. </a:t>
            </a:r>
            <a:r>
              <a:rPr lang="en-US" sz="2400" dirty="0" smtClean="0">
                <a:latin typeface="Tahoma" charset="0"/>
                <a:ea typeface="MS PGothic" charset="0"/>
              </a:rPr>
              <a:t>(The Warmer)</a:t>
            </a:r>
            <a:endParaRPr lang="en-US" sz="2400" dirty="0">
              <a:latin typeface="Tahoma" charset="0"/>
              <a:ea typeface="MS PGothic" charset="0"/>
            </a:endParaRPr>
          </a:p>
          <a:p>
            <a:pPr marL="514350" indent="-514350" eaLnBrk="1" hangingPunct="1">
              <a:lnSpc>
                <a:spcPct val="90000"/>
              </a:lnSpc>
              <a:buSzPct val="75000"/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rgbClr val="FF6600"/>
                </a:solidFill>
                <a:latin typeface="Tahoma" charset="0"/>
                <a:ea typeface="MS PGothic" charset="0"/>
              </a:rPr>
              <a:t>Opening </a:t>
            </a:r>
          </a:p>
          <a:p>
            <a:pPr marL="914400" lvl="1" indent="-514350">
              <a:lnSpc>
                <a:spcPct val="90000"/>
              </a:lnSpc>
              <a:buSzPct val="75000"/>
              <a:defRPr/>
            </a:pPr>
            <a:r>
              <a:rPr lang="en-US" sz="2400" dirty="0" smtClean="0">
                <a:latin typeface="Tahoma" charset="0"/>
                <a:ea typeface="MS PGothic" charset="0"/>
              </a:rPr>
              <a:t>A </a:t>
            </a:r>
            <a:r>
              <a:rPr lang="en-US" sz="2400" dirty="0">
                <a:latin typeface="Tahoma" charset="0"/>
                <a:ea typeface="MS PGothic" charset="0"/>
              </a:rPr>
              <a:t>well-planned statement to pique interest in your </a:t>
            </a:r>
            <a:r>
              <a:rPr lang="en-US" sz="2400" dirty="0" smtClean="0">
                <a:latin typeface="Tahoma" charset="0"/>
                <a:ea typeface="MS PGothic" charset="0"/>
              </a:rPr>
              <a:t>proposal, insights, </a:t>
            </a:r>
            <a:r>
              <a:rPr lang="en-US" sz="2400" dirty="0">
                <a:latin typeface="Tahoma" charset="0"/>
                <a:ea typeface="MS PGothic" charset="0"/>
              </a:rPr>
              <a:t>and </a:t>
            </a:r>
            <a:r>
              <a:rPr lang="en-US" sz="2400" dirty="0" smtClean="0">
                <a:latin typeface="Tahoma" charset="0"/>
                <a:ea typeface="MS PGothic" charset="0"/>
              </a:rPr>
              <a:t>solutions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charset="0"/>
                <a:ea typeface="MS PGothic" charset="0"/>
              </a:rPr>
              <a:t>(The Warmer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charset="0"/>
                <a:ea typeface="MS PGothic" charset="0"/>
              </a:rPr>
              <a:t>)</a:t>
            </a:r>
            <a:endParaRPr lang="en-US" sz="2400" dirty="0">
              <a:latin typeface="Tahoma" charset="0"/>
              <a:ea typeface="MS PGothic" charset="0"/>
            </a:endParaRPr>
          </a:p>
          <a:p>
            <a:pPr marL="514350" indent="-514350" eaLnBrk="1" hangingPunct="1">
              <a:lnSpc>
                <a:spcPct val="90000"/>
              </a:lnSpc>
              <a:buSzPct val="75000"/>
              <a:buFont typeface="+mj-lt"/>
              <a:buAutoNum type="arabicPeriod"/>
              <a:defRPr/>
            </a:pPr>
            <a:r>
              <a:rPr lang="en-US" sz="2800" dirty="0">
                <a:solidFill>
                  <a:srgbClr val="FF6600"/>
                </a:solidFill>
                <a:latin typeface="Tahoma" charset="0"/>
                <a:ea typeface="MS PGothic" charset="0"/>
              </a:rPr>
              <a:t>Recap and purpose</a:t>
            </a:r>
          </a:p>
          <a:p>
            <a:pPr marL="457200" lvl="1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400" dirty="0">
                <a:latin typeface="Tahoma" charset="0"/>
                <a:ea typeface="MS PGothic" charset="0"/>
              </a:rPr>
              <a:t>Recap what challenges and problems you will be </a:t>
            </a:r>
            <a:r>
              <a:rPr lang="en-US" sz="2400" dirty="0" smtClean="0">
                <a:latin typeface="Tahoma" charset="0"/>
                <a:ea typeface="MS PGothic" charset="0"/>
              </a:rPr>
              <a:t>addressing, </a:t>
            </a:r>
            <a:r>
              <a:rPr lang="en-US" sz="2400" dirty="0">
                <a:latin typeface="Tahoma" charset="0"/>
                <a:ea typeface="MS PGothic" charset="0"/>
              </a:rPr>
              <a:t>and state the purpose of the call</a:t>
            </a:r>
            <a:r>
              <a:rPr lang="en-US" sz="2400" dirty="0" smtClean="0">
                <a:latin typeface="Tahoma" charset="0"/>
                <a:ea typeface="MS PGothic" charset="0"/>
              </a:rPr>
              <a:t>. (Reframe)</a:t>
            </a:r>
            <a:endParaRPr lang="en-US" sz="2400" dirty="0">
              <a:latin typeface="Tahoma" charset="0"/>
              <a:ea typeface="MS PGothic" charset="0"/>
            </a:endParaRPr>
          </a:p>
        </p:txBody>
      </p:sp>
      <p:sp>
        <p:nvSpPr>
          <p:cNvPr id="117763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fld id="{DB663830-B243-7048-B57C-81C04F57930E}" type="slidenum">
              <a:rPr lang="en-US" sz="1200">
                <a:solidFill>
                  <a:srgbClr val="FFFFFF"/>
                </a:solidFill>
              </a:rPr>
              <a:pPr/>
              <a:t>16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470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Tahoma" charset="0"/>
              <a:ea typeface="MS PGothic" charset="0"/>
            </a:endParaRPr>
          </a:p>
        </p:txBody>
      </p:sp>
      <p:sp>
        <p:nvSpPr>
          <p:cNvPr id="11878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 eaLnBrk="1" hangingPunct="1">
              <a:buSzPct val="75000"/>
              <a:buFont typeface="Tahoma" charset="0"/>
              <a:buAutoNum type="arabicPeriod" startAt="5"/>
            </a:pPr>
            <a:r>
              <a:rPr lang="en-US" sz="3600" dirty="0" smtClean="0">
                <a:solidFill>
                  <a:srgbClr val="FF6600"/>
                </a:solidFill>
                <a:latin typeface="Tahoma" charset="0"/>
                <a:ea typeface="MS PGothic" charset="0"/>
              </a:rPr>
              <a:t>Discussion and Creating Value </a:t>
            </a:r>
            <a:endParaRPr lang="en-US" sz="3600" dirty="0">
              <a:solidFill>
                <a:srgbClr val="FF6600"/>
              </a:solidFill>
              <a:latin typeface="Tahoma" charset="0"/>
              <a:ea typeface="MS PGothic" charset="0"/>
            </a:endParaRPr>
          </a:p>
          <a:p>
            <a:pPr lvl="1" eaLnBrk="1" hangingPunct="1"/>
            <a:r>
              <a:rPr lang="en-US" dirty="0">
                <a:latin typeface="Tahoma" charset="0"/>
                <a:ea typeface="MS PGothic" charset="0"/>
              </a:rPr>
              <a:t>Move prospects from desire to conviction that your solutions are the best ones.</a:t>
            </a:r>
          </a:p>
          <a:p>
            <a:pPr lvl="1" eaLnBrk="1" hangingPunct="1"/>
            <a:r>
              <a:rPr lang="en-US" dirty="0">
                <a:latin typeface="Tahoma" charset="0"/>
                <a:ea typeface="MS PGothic" charset="0"/>
              </a:rPr>
              <a:t>Dealing with objections</a:t>
            </a:r>
          </a:p>
          <a:p>
            <a:pPr lvl="1" eaLnBrk="1" hangingPunct="1"/>
            <a:r>
              <a:rPr lang="en-US" dirty="0">
                <a:latin typeface="Tahoma" charset="0"/>
                <a:ea typeface="MS PGothic" charset="0"/>
              </a:rPr>
              <a:t>Conditions</a:t>
            </a:r>
          </a:p>
          <a:p>
            <a:pPr lvl="1" eaLnBrk="1" hangingPunct="1"/>
            <a:r>
              <a:rPr lang="en-US" dirty="0">
                <a:latin typeface="Tahoma" charset="0"/>
                <a:ea typeface="MS PGothic" charset="0"/>
              </a:rPr>
              <a:t>Discussion </a:t>
            </a:r>
            <a:r>
              <a:rPr lang="en-US" dirty="0" smtClean="0">
                <a:latin typeface="Tahoma" charset="0"/>
                <a:ea typeface="MS PGothic" charset="0"/>
              </a:rPr>
              <a:t>tactics – Create Value (Rational Drowning, Emotional Impact, and Value Proposition)</a:t>
            </a:r>
            <a:endParaRPr lang="en-US" dirty="0">
              <a:latin typeface="Tahoma" charset="0"/>
              <a:ea typeface="MS PGothic" charset="0"/>
            </a:endParaRPr>
          </a:p>
          <a:p>
            <a:pPr marL="514350" indent="-514350" eaLnBrk="1" hangingPunct="1">
              <a:buSzPct val="75000"/>
              <a:buFont typeface="Tahoma" charset="0"/>
              <a:buAutoNum type="arabicPeriod" startAt="6"/>
            </a:pPr>
            <a:r>
              <a:rPr lang="en-US" sz="3600" dirty="0">
                <a:solidFill>
                  <a:srgbClr val="FF6600"/>
                </a:solidFill>
                <a:latin typeface="Tahoma" charset="0"/>
                <a:ea typeface="MS PGothic" charset="0"/>
              </a:rPr>
              <a:t>Summary and close</a:t>
            </a:r>
          </a:p>
          <a:p>
            <a:pPr lvl="1" eaLnBrk="1" hangingPunct="1"/>
            <a:r>
              <a:rPr lang="en-US" dirty="0">
                <a:latin typeface="Tahoma" charset="0"/>
                <a:ea typeface="MS PGothic" charset="0"/>
              </a:rPr>
              <a:t>Summarize key points – no more than three – and ask for the order.  No ask, no order</a:t>
            </a:r>
            <a:r>
              <a:rPr lang="en-US" dirty="0" smtClean="0">
                <a:latin typeface="Tahoma" charset="0"/>
                <a:ea typeface="MS PGothic" charset="0"/>
              </a:rPr>
              <a:t>. (Your Solution and Implementation Map)</a:t>
            </a:r>
            <a:endParaRPr lang="en-US" dirty="0">
              <a:latin typeface="Tahoma" charset="0"/>
              <a:ea typeface="MS PGothic" charset="0"/>
            </a:endParaRPr>
          </a:p>
        </p:txBody>
      </p:sp>
      <p:sp>
        <p:nvSpPr>
          <p:cNvPr id="118787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fld id="{9DE5C380-861B-6E4E-AD64-4BCEE6A43191}" type="slidenum">
              <a:rPr lang="en-US" sz="1200">
                <a:solidFill>
                  <a:srgbClr val="FFFFFF"/>
                </a:solidFill>
              </a:rPr>
              <a:pPr/>
              <a:t>17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370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Sales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Hard Worker (21%)</a:t>
            </a:r>
          </a:p>
          <a:p>
            <a:r>
              <a:rPr lang="en-US" dirty="0" smtClean="0"/>
              <a:t>The Challenger (27%)</a:t>
            </a:r>
          </a:p>
          <a:p>
            <a:r>
              <a:rPr lang="en-US" dirty="0" smtClean="0"/>
              <a:t>The Lone Wolf (18%)</a:t>
            </a:r>
          </a:p>
          <a:p>
            <a:r>
              <a:rPr lang="en-US" dirty="0" smtClean="0"/>
              <a:t>The Reactive Problem Solver (14%)</a:t>
            </a:r>
          </a:p>
          <a:p>
            <a:r>
              <a:rPr lang="en-US" dirty="0" smtClean="0"/>
              <a:t>The Relationship Builder (21%)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698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Worker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willing to go the extra mile</a:t>
            </a:r>
          </a:p>
          <a:p>
            <a:r>
              <a:rPr lang="en-US" dirty="0" smtClean="0"/>
              <a:t>Doesn’t give up easily</a:t>
            </a:r>
          </a:p>
          <a:p>
            <a:r>
              <a:rPr lang="en-US" dirty="0" smtClean="0"/>
              <a:t>Self-motivated</a:t>
            </a:r>
          </a:p>
          <a:p>
            <a:r>
              <a:rPr lang="en-US" dirty="0" smtClean="0"/>
              <a:t>Interested in feedback and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929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Challenger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has a different view of the world</a:t>
            </a:r>
          </a:p>
          <a:p>
            <a:r>
              <a:rPr lang="en-US" dirty="0" smtClean="0"/>
              <a:t>Understands the customer’s business</a:t>
            </a:r>
          </a:p>
          <a:p>
            <a:r>
              <a:rPr lang="en-US" dirty="0" smtClean="0"/>
              <a:t>Loves to debate</a:t>
            </a:r>
          </a:p>
          <a:p>
            <a:r>
              <a:rPr lang="en-US" dirty="0" smtClean="0"/>
              <a:t>Pushes the customer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989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Lone Wolf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Follows own instincts</a:t>
            </a:r>
          </a:p>
          <a:p>
            <a:r>
              <a:rPr lang="en-US" dirty="0" smtClean="0"/>
              <a:t>Self-assured</a:t>
            </a:r>
          </a:p>
          <a:p>
            <a:r>
              <a:rPr lang="en-US" dirty="0" smtClean="0"/>
              <a:t>Difficult to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023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Reactive Problem Solver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Reliably responds to internal and external stakeholders</a:t>
            </a:r>
          </a:p>
          <a:p>
            <a:r>
              <a:rPr lang="en-US" dirty="0" smtClean="0"/>
              <a:t>Ensures that all problems are solved</a:t>
            </a:r>
          </a:p>
          <a:p>
            <a:r>
              <a:rPr lang="en-US" dirty="0" smtClean="0"/>
              <a:t>Detailed-oriented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626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Relationship Builder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Builds strong advocates in customer organizations</a:t>
            </a:r>
          </a:p>
          <a:p>
            <a:r>
              <a:rPr lang="en-US" dirty="0" smtClean="0"/>
              <a:t>Generous in giving time to help others</a:t>
            </a:r>
          </a:p>
          <a:p>
            <a:r>
              <a:rPr lang="en-US" dirty="0" smtClean="0"/>
              <a:t>Gets along with everyone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379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Tahoma" charset="0"/>
              <a:ea typeface="MS PGothic" charset="0"/>
            </a:endParaRP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75000"/>
            </a:pPr>
            <a:r>
              <a:rPr lang="en-US" dirty="0">
                <a:latin typeface="Tahoma" charset="0"/>
                <a:ea typeface="MS PGothic" charset="0"/>
              </a:rPr>
              <a:t>R</a:t>
            </a:r>
            <a:r>
              <a:rPr lang="en-US" dirty="0" smtClean="0">
                <a:latin typeface="Tahoma" charset="0"/>
                <a:ea typeface="MS PGothic" charset="0"/>
              </a:rPr>
              <a:t>elationships </a:t>
            </a:r>
            <a:r>
              <a:rPr lang="en-US" dirty="0">
                <a:latin typeface="Tahoma" charset="0"/>
                <a:ea typeface="MS PGothic" charset="0"/>
              </a:rPr>
              <a:t>are not necessarily the key to </a:t>
            </a:r>
            <a:r>
              <a:rPr lang="en-US" dirty="0" smtClean="0">
                <a:latin typeface="Tahoma" charset="0"/>
                <a:ea typeface="MS PGothic" charset="0"/>
              </a:rPr>
              <a:t>success</a:t>
            </a:r>
            <a:endParaRPr lang="en-US" dirty="0">
              <a:latin typeface="Tahoma" charset="0"/>
              <a:ea typeface="MS PGothic" charset="0"/>
            </a:endParaRPr>
          </a:p>
          <a:p>
            <a:pPr marL="914400" lvl="1" indent="-514350">
              <a:buSzPct val="75000"/>
            </a:pPr>
            <a:r>
              <a:rPr lang="en-US" dirty="0">
                <a:latin typeface="Tahoma" charset="0"/>
                <a:ea typeface="MS PGothic" charset="0"/>
              </a:rPr>
              <a:t>Research from the Corporate Executive Board, as indicated in </a:t>
            </a:r>
            <a:r>
              <a:rPr lang="en-US" i="1" dirty="0">
                <a:latin typeface="Tahoma" charset="0"/>
                <a:ea typeface="MS PGothic" charset="0"/>
              </a:rPr>
              <a:t>The Challenger Sale</a:t>
            </a:r>
            <a:r>
              <a:rPr lang="en-US" dirty="0">
                <a:latin typeface="Tahoma" charset="0"/>
                <a:ea typeface="MS PGothic" charset="0"/>
              </a:rPr>
              <a:t>, shows that in the current business environment, customers don’t always know what they don’t know and crave </a:t>
            </a:r>
            <a:r>
              <a:rPr lang="en-US" i="1" dirty="0">
                <a:latin typeface="Tahoma" charset="0"/>
                <a:ea typeface="MS PGothic" charset="0"/>
              </a:rPr>
              <a:t>insights</a:t>
            </a:r>
            <a:r>
              <a:rPr lang="en-US" dirty="0">
                <a:latin typeface="Tahoma" charset="0"/>
                <a:ea typeface="MS PGothic" charset="0"/>
              </a:rPr>
              <a:t> that can help them run their businesses more effectively and efficiently.</a:t>
            </a:r>
          </a:p>
        </p:txBody>
      </p:sp>
    </p:spTree>
    <p:extLst>
      <p:ext uri="{BB962C8B-B14F-4D97-AF65-F5344CB8AC3E}">
        <p14:creationId xmlns:p14="http://schemas.microsoft.com/office/powerpoint/2010/main" val="1711716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Tahoma" charset="0"/>
              <a:ea typeface="MS PGothic" charset="0"/>
            </a:endParaRP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ahoma" charset="0"/>
                <a:ea typeface="MS PGothic" charset="0"/>
              </a:rPr>
              <a:t>The </a:t>
            </a:r>
            <a:r>
              <a:rPr lang="en-US" dirty="0">
                <a:latin typeface="Tahoma" charset="0"/>
                <a:ea typeface="MS PGothic" charset="0"/>
              </a:rPr>
              <a:t>most powerful sales approaching is based on:</a:t>
            </a:r>
          </a:p>
          <a:p>
            <a:pPr marL="914400" lvl="1" indent="-457200">
              <a:buSzPct val="75000"/>
              <a:buFont typeface="Tahoma" charset="0"/>
              <a:buAutoNum type="arabicPeriod"/>
            </a:pPr>
            <a:r>
              <a:rPr lang="en-US" dirty="0">
                <a:solidFill>
                  <a:srgbClr val="FF0000"/>
                </a:solidFill>
                <a:latin typeface="Tahoma" charset="0"/>
                <a:ea typeface="MS PGothic" charset="0"/>
              </a:rPr>
              <a:t>T</a:t>
            </a:r>
            <a:r>
              <a:rPr lang="en-US" dirty="0">
                <a:latin typeface="Tahoma" charset="0"/>
                <a:ea typeface="MS PGothic" charset="0"/>
              </a:rPr>
              <a:t>eaching</a:t>
            </a:r>
          </a:p>
          <a:p>
            <a:pPr marL="914400" lvl="1" indent="-457200">
              <a:buSzPct val="75000"/>
              <a:buFont typeface="Tahoma" charset="0"/>
              <a:buAutoNum type="arabicPeriod"/>
            </a:pPr>
            <a:r>
              <a:rPr lang="en-US" dirty="0">
                <a:solidFill>
                  <a:srgbClr val="FF0000"/>
                </a:solidFill>
                <a:latin typeface="Tahoma" charset="0"/>
                <a:ea typeface="MS PGothic" charset="0"/>
              </a:rPr>
              <a:t>T</a:t>
            </a:r>
            <a:r>
              <a:rPr lang="en-US" dirty="0">
                <a:latin typeface="Tahoma" charset="0"/>
                <a:ea typeface="MS PGothic" charset="0"/>
              </a:rPr>
              <a:t>ailoring</a:t>
            </a:r>
          </a:p>
          <a:p>
            <a:pPr marL="914400" lvl="1" indent="-457200">
              <a:buSzPct val="75000"/>
              <a:buFont typeface="Tahoma" charset="0"/>
              <a:buAutoNum type="arabicPeriod"/>
            </a:pPr>
            <a:r>
              <a:rPr lang="en-US" dirty="0">
                <a:solidFill>
                  <a:srgbClr val="FF0000"/>
                </a:solidFill>
                <a:latin typeface="Tahoma" charset="0"/>
                <a:ea typeface="MS PGothic" charset="0"/>
              </a:rPr>
              <a:t>T</a:t>
            </a:r>
            <a:r>
              <a:rPr lang="en-US" dirty="0">
                <a:latin typeface="Tahoma" charset="0"/>
                <a:ea typeface="MS PGothic" charset="0"/>
              </a:rPr>
              <a:t>aking control of the customer conversation</a:t>
            </a:r>
          </a:p>
        </p:txBody>
      </p:sp>
    </p:spTree>
    <p:extLst>
      <p:ext uri="{BB962C8B-B14F-4D97-AF65-F5344CB8AC3E}">
        <p14:creationId xmlns:p14="http://schemas.microsoft.com/office/powerpoint/2010/main" val="56885530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qbeats">
      <a:dk1>
        <a:srgbClr val="313231"/>
      </a:dk1>
      <a:lt1>
        <a:srgbClr val="FFFFFE"/>
      </a:lt1>
      <a:dk2>
        <a:srgbClr val="313231"/>
      </a:dk2>
      <a:lt2>
        <a:srgbClr val="FFFFFE"/>
      </a:lt2>
      <a:accent1>
        <a:srgbClr val="F44A31"/>
      </a:accent1>
      <a:accent2>
        <a:srgbClr val="F44A31"/>
      </a:accent2>
      <a:accent3>
        <a:srgbClr val="F44A31"/>
      </a:accent3>
      <a:accent4>
        <a:srgbClr val="F44A31"/>
      </a:accent4>
      <a:accent5>
        <a:srgbClr val="F44A31"/>
      </a:accent5>
      <a:accent6>
        <a:srgbClr val="F44A31"/>
      </a:accent6>
      <a:hlink>
        <a:srgbClr val="F44A31"/>
      </a:hlink>
      <a:folHlink>
        <a:srgbClr val="31323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4_Office Theme">
  <a:themeElements>
    <a:clrScheme name="qbeats">
      <a:dk1>
        <a:srgbClr val="313231"/>
      </a:dk1>
      <a:lt1>
        <a:srgbClr val="FFFFFE"/>
      </a:lt1>
      <a:dk2>
        <a:srgbClr val="313231"/>
      </a:dk2>
      <a:lt2>
        <a:srgbClr val="FFFFFE"/>
      </a:lt2>
      <a:accent1>
        <a:srgbClr val="F44A31"/>
      </a:accent1>
      <a:accent2>
        <a:srgbClr val="F44A31"/>
      </a:accent2>
      <a:accent3>
        <a:srgbClr val="F44A31"/>
      </a:accent3>
      <a:accent4>
        <a:srgbClr val="F44A31"/>
      </a:accent4>
      <a:accent5>
        <a:srgbClr val="F44A31"/>
      </a:accent5>
      <a:accent6>
        <a:srgbClr val="F44A31"/>
      </a:accent6>
      <a:hlink>
        <a:srgbClr val="F44A31"/>
      </a:hlink>
      <a:folHlink>
        <a:srgbClr val="31323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TNS-Powerpoint_Template_New_Brand.potx</Template>
  <TotalTime>161</TotalTime>
  <Words>622</Words>
  <Application>Microsoft Macintosh PowerPoint</Application>
  <PresentationFormat>On-screen Show (4:3)</PresentationFormat>
  <Paragraphs>91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1_Office Theme</vt:lpstr>
      <vt:lpstr>2_Office Theme</vt:lpstr>
      <vt:lpstr>3_Office Theme</vt:lpstr>
      <vt:lpstr>4_Office Theme</vt:lpstr>
      <vt:lpstr>7_Office Theme</vt:lpstr>
      <vt:lpstr>The Challenger Sale</vt:lpstr>
      <vt:lpstr>Five Sales Types</vt:lpstr>
      <vt:lpstr>Hard Worker</vt:lpstr>
      <vt:lpstr>The Challenger</vt:lpstr>
      <vt:lpstr>The Lone Wolf</vt:lpstr>
      <vt:lpstr>The Reactive Problem Solver</vt:lpstr>
      <vt:lpstr>The Relationship Builder</vt:lpstr>
      <vt:lpstr>PowerPoint Presentation</vt:lpstr>
      <vt:lpstr>PowerPoint Presentation</vt:lpstr>
      <vt:lpstr>Teaching for Differentiation</vt:lpstr>
      <vt:lpstr>Six Steps</vt:lpstr>
      <vt:lpstr>PowerPoint Presentation</vt:lpstr>
      <vt:lpstr>PowerPoint Presentation</vt:lpstr>
      <vt:lpstr>PowerPoint Presentation</vt:lpstr>
      <vt:lpstr>Use This Call Structure Model</vt:lpstr>
      <vt:lpstr>Presenting: Call Structure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Challenger Sale</dc:title>
  <dc:creator>Charles Warner</dc:creator>
  <cp:lastModifiedBy>Charles Warner</cp:lastModifiedBy>
  <cp:revision>15</cp:revision>
  <dcterms:created xsi:type="dcterms:W3CDTF">2012-10-25T20:33:57Z</dcterms:created>
  <dcterms:modified xsi:type="dcterms:W3CDTF">2017-10-26T20:35:31Z</dcterms:modified>
</cp:coreProperties>
</file>