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8" r:id="rId2"/>
    <p:sldMasterId id="2147483670" r:id="rId3"/>
    <p:sldMasterId id="2147483672" r:id="rId4"/>
    <p:sldMasterId id="2147483680" r:id="rId5"/>
  </p:sldMasterIdLst>
  <p:notesMasterIdLst>
    <p:notesMasterId r:id="rId25"/>
  </p:notesMasterIdLst>
  <p:sldIdLst>
    <p:sldId id="257" r:id="rId6"/>
    <p:sldId id="256"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20"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F26129-7B34-9F46-9EC1-DEFF0CCA19F9}" type="datetimeFigureOut">
              <a:rPr lang="en-US" smtClean="0"/>
              <a:t>6/14/18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B5220-9BB1-9640-BDA8-AD7FFD780047}" type="slidenum">
              <a:rPr lang="en-US" smtClean="0"/>
              <a:t>‹#›</a:t>
            </a:fld>
            <a:endParaRPr lang="en-US"/>
          </a:p>
        </p:txBody>
      </p:sp>
    </p:spTree>
    <p:extLst>
      <p:ext uri="{BB962C8B-B14F-4D97-AF65-F5344CB8AC3E}">
        <p14:creationId xmlns:p14="http://schemas.microsoft.com/office/powerpoint/2010/main" val="30218200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t>
            </a:r>
            <a:r>
              <a:rPr lang="en-US" baseline="0" dirty="0" smtClean="0"/>
              <a:t> a period of four months, g</a:t>
            </a:r>
            <a:r>
              <a:rPr lang="en-US" dirty="0" smtClean="0"/>
              <a:t>roups of four business school students at</a:t>
            </a:r>
            <a:r>
              <a:rPr lang="en-US" baseline="0" dirty="0" smtClean="0"/>
              <a:t> University of California and University of Tokyo, and other MBA schools were given a challenge to build the tallest possible structure using the following items: 1) 20 pieces of uncooked spaghetti, 2) one yard of transparent tape, 3) one yard of string, 4) one standard-size marshmallow. One rule: Marshmallow had to be on top. Challenge was given to business school students and to the same number of groups of kindergarten students. Who did the best? Kindergartner groups average structure was 26”, while B-school groups averaged less than 10”.</a:t>
            </a:r>
            <a:r>
              <a:rPr lang="en-US" dirty="0" smtClean="0"/>
              <a:t> </a:t>
            </a:r>
            <a:endParaRPr lang="en-US" dirty="0"/>
          </a:p>
        </p:txBody>
      </p:sp>
      <p:sp>
        <p:nvSpPr>
          <p:cNvPr id="4" name="Slide Number Placeholder 3"/>
          <p:cNvSpPr>
            <a:spLocks noGrp="1"/>
          </p:cNvSpPr>
          <p:nvPr>
            <p:ph type="sldNum" sz="quarter" idx="10"/>
          </p:nvPr>
        </p:nvSpPr>
        <p:spPr/>
        <p:txBody>
          <a:bodyPr/>
          <a:lstStyle/>
          <a:p>
            <a:fld id="{D06B5220-9BB1-9640-BDA8-AD7FFD780047}" type="slidenum">
              <a:rPr lang="en-US" smtClean="0"/>
              <a:t>16</a:t>
            </a:fld>
            <a:endParaRPr lang="en-US"/>
          </a:p>
        </p:txBody>
      </p:sp>
    </p:spTree>
    <p:extLst>
      <p:ext uri="{BB962C8B-B14F-4D97-AF65-F5344CB8AC3E}">
        <p14:creationId xmlns:p14="http://schemas.microsoft.com/office/powerpoint/2010/main" val="3936742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6" name="Title 15"/>
          <p:cNvSpPr>
            <a:spLocks noGrp="1"/>
          </p:cNvSpPr>
          <p:nvPr>
            <p:ph type="title"/>
          </p:nvPr>
        </p:nvSpPr>
        <p:spPr>
          <a:xfrm>
            <a:off x="298450" y="457200"/>
            <a:ext cx="8229600" cy="800100"/>
          </a:xfrm>
        </p:spPr>
        <p:txBody>
          <a:bodyPr/>
          <a:lstStyle/>
          <a:p>
            <a:r>
              <a:rPr lang="en-US" smtClean="0"/>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fld id="{E3E313EC-ECB3-A944-BC74-D2CEEAC17653}" type="slidenum">
              <a:rPr lang="en-US" smtClean="0"/>
              <a:t>‹#›</a:t>
            </a:fld>
            <a:endParaRPr lang="en-US"/>
          </a:p>
        </p:txBody>
      </p:sp>
      <p:sp>
        <p:nvSpPr>
          <p:cNvPr id="9"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1169186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prstClr val="white"/>
                </a:solidFill>
                <a:latin typeface="Neue Bold" charset="0"/>
                <a:cs typeface="Neue Bold" charset="0"/>
              </a:rPr>
              <a:t>04.07.2015</a:t>
            </a:r>
            <a:endParaRPr lang="en-US" sz="1300" dirty="0" smtClean="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134701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6" name="Title 15"/>
          <p:cNvSpPr>
            <a:spLocks noGrp="1"/>
          </p:cNvSpPr>
          <p:nvPr>
            <p:ph type="title"/>
          </p:nvPr>
        </p:nvSpPr>
        <p:spPr>
          <a:xfrm>
            <a:off x="298450" y="457200"/>
            <a:ext cx="8229600" cy="800100"/>
          </a:xfrm>
        </p:spPr>
        <p:txBody>
          <a:bodyPr/>
          <a:lstStyle/>
          <a:p>
            <a:r>
              <a:rPr lang="en-US" smtClean="0"/>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pPr>
              <a:defRPr/>
            </a:pPr>
            <a:fld id="{CDAB6C86-1141-104A-8FFC-684B045D9347}" type="slidenum">
              <a:rPr lang="en-US"/>
              <a:pPr>
                <a:defRPr/>
              </a:pPr>
              <a:t>‹#›</a:t>
            </a:fld>
            <a:endParaRPr lang="en-US"/>
          </a:p>
        </p:txBody>
      </p:sp>
      <p:sp>
        <p:nvSpPr>
          <p:cNvPr id="9"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05441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0" name="Title 9"/>
          <p:cNvSpPr>
            <a:spLocks noGrp="1"/>
          </p:cNvSpPr>
          <p:nvPr>
            <p:ph type="title"/>
          </p:nvPr>
        </p:nvSpPr>
        <p:spPr/>
        <p:txBody>
          <a:bodyPr/>
          <a:lstStyle/>
          <a:p>
            <a:r>
              <a:rPr lang="en-US" smtClean="0"/>
              <a:t>Click to edit Master title style</a:t>
            </a:r>
            <a:endParaRPr lang="en-US"/>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9ABBFA5B-7006-614B-A6B3-7B9D68F9C01B}"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081029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C9F67B3F-C95E-0446-9ADC-E8B5C40DA36F}" type="slidenum">
              <a:rPr lang="en-US"/>
              <a:pPr>
                <a:defRPr/>
              </a:pPr>
              <a:t>‹#›</a:t>
            </a:fld>
            <a:endParaRPr lang="en-US"/>
          </a:p>
        </p:txBody>
      </p:sp>
      <p:sp>
        <p:nvSpPr>
          <p:cNvPr id="7"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27352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3789DA18-7816-0D43-B738-69171C5F2962}"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538403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7"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pPr>
              <a:defRPr/>
            </a:pPr>
            <a:fld id="{B8473F58-0BB1-9740-9F97-DFA741A9D9BE}" type="slidenum">
              <a:rPr lang="en-US"/>
              <a:pPr>
                <a:defRPr/>
              </a:pPr>
              <a:t>‹#›</a:t>
            </a:fld>
            <a:endParaRPr lang="en-US"/>
          </a:p>
        </p:txBody>
      </p:sp>
      <p:sp>
        <p:nvSpPr>
          <p:cNvPr id="9"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982258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313231"/>
                </a:solidFill>
              </a:defRPr>
            </a:lvl1pPr>
          </a:lstStyle>
          <a:p>
            <a:pPr>
              <a:defRPr/>
            </a:pPr>
            <a:fld id="{3E164F1E-FD20-FE42-8687-2BA083E07F95}" type="datetimeFigureOut">
              <a:rPr lang="en-US"/>
              <a:pPr>
                <a:defRPr/>
              </a:pPr>
              <a:t>6/14/18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FB36C8-5241-C448-8934-0F6AB37CDA73}" type="slidenum">
              <a:rPr lang="en-US"/>
              <a:pPr>
                <a:defRPr/>
              </a:pPr>
              <a:t>‹#›</a:t>
            </a:fld>
            <a:endParaRPr lang="en-US"/>
          </a:p>
        </p:txBody>
      </p:sp>
    </p:spTree>
    <p:extLst>
      <p:ext uri="{BB962C8B-B14F-4D97-AF65-F5344CB8AC3E}">
        <p14:creationId xmlns:p14="http://schemas.microsoft.com/office/powerpoint/2010/main" val="728869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391451"/>
            <a:ext cx="8229600" cy="33055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5pPr>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3"/>
          </p:nvPr>
        </p:nvSpPr>
        <p:spPr>
          <a:xfrm>
            <a:off x="457200" y="775295"/>
            <a:ext cx="8229600" cy="426247"/>
          </a:xfrm>
          <a:prstGeom prst="rect">
            <a:avLst/>
          </a:prstGeom>
        </p:spPr>
        <p:txBody>
          <a:bodyPr anchor="t">
            <a:noAutofit/>
          </a:bodyPr>
          <a:lstStyle>
            <a:lvl1pPr>
              <a:defRPr sz="2400" baseline="0">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259847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prstClr val="white"/>
                </a:solidFill>
                <a:latin typeface="Neue Bold" charset="0"/>
                <a:cs typeface="Neue Bold" charset="0"/>
              </a:rPr>
              <a:t>04.07.2015</a:t>
            </a:r>
            <a:endParaRPr lang="en-US" sz="1300" dirty="0" smtClean="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173653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0" name="Title 9"/>
          <p:cNvSpPr>
            <a:spLocks noGrp="1"/>
          </p:cNvSpPr>
          <p:nvPr>
            <p:ph type="title"/>
          </p:nvPr>
        </p:nvSpPr>
        <p:spPr/>
        <p:txBody>
          <a:bodyPr/>
          <a:lstStyle/>
          <a:p>
            <a:r>
              <a:rPr lang="en-US" smtClean="0"/>
              <a:t>Click to edit Master title style</a:t>
            </a:r>
            <a:endParaRPr lang="en-US"/>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7" name="Slide Number Placeholder 5"/>
          <p:cNvSpPr>
            <a:spLocks noGrp="1"/>
          </p:cNvSpPr>
          <p:nvPr>
            <p:ph type="sldNum" sz="quarter" idx="14"/>
          </p:nvPr>
        </p:nvSpPr>
        <p:spPr/>
        <p:txBody>
          <a:bodyPr/>
          <a:lstStyle>
            <a:lvl1pPr>
              <a:defRPr/>
            </a:lvl1pPr>
          </a:lstStyle>
          <a:p>
            <a:fld id="{E3E313EC-ECB3-A944-BC74-D2CEEAC17653}" type="slidenum">
              <a:rPr lang="en-US" smtClean="0"/>
              <a:t>‹#›</a:t>
            </a:fld>
            <a:endParaRPr lang="en-US"/>
          </a:p>
        </p:txBody>
      </p:sp>
      <p:sp>
        <p:nvSpPr>
          <p:cNvPr id="8"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3470546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5"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a:lvl1pPr>
          </a:lstStyle>
          <a:p>
            <a:fld id="{E3E313EC-ECB3-A944-BC74-D2CEEAC17653}" type="slidenum">
              <a:rPr lang="en-US" smtClean="0"/>
              <a:t>‹#›</a:t>
            </a:fld>
            <a:endParaRPr lang="en-US"/>
          </a:p>
        </p:txBody>
      </p:sp>
      <p:sp>
        <p:nvSpPr>
          <p:cNvPr id="7" name="Footer Placeholder 2"/>
          <p:cNvSpPr>
            <a:spLocks noGrp="1"/>
          </p:cNvSpPr>
          <p:nvPr>
            <p:ph type="ftr" sz="quarter" idx="16"/>
          </p:nvPr>
        </p:nvSpPr>
        <p:spPr/>
        <p:txBody>
          <a:bodyPr/>
          <a:lstStyle>
            <a:lvl1pPr>
              <a:defRPr/>
            </a:lvl1pPr>
          </a:lstStyle>
          <a:p>
            <a:endParaRPr lang="en-US"/>
          </a:p>
        </p:txBody>
      </p:sp>
    </p:spTree>
    <p:extLst>
      <p:ext uri="{BB962C8B-B14F-4D97-AF65-F5344CB8AC3E}">
        <p14:creationId xmlns:p14="http://schemas.microsoft.com/office/powerpoint/2010/main" val="127315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fld id="{E3E313EC-ECB3-A944-BC74-D2CEEAC17653}" type="slidenum">
              <a:rPr lang="en-US" smtClean="0"/>
              <a:t>‹#›</a:t>
            </a:fld>
            <a:endParaRPr lang="en-US"/>
          </a:p>
        </p:txBody>
      </p:sp>
      <p:sp>
        <p:nvSpPr>
          <p:cNvPr id="8"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362635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7"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fld id="{E3E313EC-ECB3-A944-BC74-D2CEEAC17653}" type="slidenum">
              <a:rPr lang="en-US" smtClean="0"/>
              <a:t>‹#›</a:t>
            </a:fld>
            <a:endParaRPr lang="en-US"/>
          </a:p>
        </p:txBody>
      </p:sp>
      <p:sp>
        <p:nvSpPr>
          <p:cNvPr id="9" name="Footer Placeholder 2"/>
          <p:cNvSpPr>
            <a:spLocks noGrp="1"/>
          </p:cNvSpPr>
          <p:nvPr>
            <p:ph type="ftr" sz="quarter" idx="16"/>
          </p:nvPr>
        </p:nvSpPr>
        <p:spPr/>
        <p:txBody>
          <a:bodyPr/>
          <a:lstStyle>
            <a:lvl1pPr>
              <a:defRPr/>
            </a:lvl1pPr>
          </a:lstStyle>
          <a:p>
            <a:endParaRPr lang="en-US"/>
          </a:p>
        </p:txBody>
      </p:sp>
    </p:spTree>
    <p:extLst>
      <p:ext uri="{BB962C8B-B14F-4D97-AF65-F5344CB8AC3E}">
        <p14:creationId xmlns:p14="http://schemas.microsoft.com/office/powerpoint/2010/main" val="223735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6F79F0EF-9A6B-AB43-8110-9E4F6359C1DB}" type="datetimeFigureOut">
              <a:rPr lang="en-US" smtClean="0"/>
              <a:t>6/14/18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E313EC-ECB3-A944-BC74-D2CEEAC17653}" type="slidenum">
              <a:rPr lang="en-US" smtClean="0"/>
              <a:t>‹#›</a:t>
            </a:fld>
            <a:endParaRPr lang="en-US"/>
          </a:p>
        </p:txBody>
      </p:sp>
    </p:spTree>
    <p:extLst>
      <p:ext uri="{BB962C8B-B14F-4D97-AF65-F5344CB8AC3E}">
        <p14:creationId xmlns:p14="http://schemas.microsoft.com/office/powerpoint/2010/main" val="363731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F79F0EF-9A6B-AB43-8110-9E4F6359C1DB}" type="datetimeFigureOut">
              <a:rPr lang="en-US" smtClean="0"/>
              <a:t>6/14/18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E313EC-ECB3-A944-BC74-D2CEEAC17653}" type="slidenum">
              <a:rPr lang="en-US" smtClean="0"/>
              <a:t>‹#›</a:t>
            </a:fld>
            <a:endParaRPr lang="en-US"/>
          </a:p>
        </p:txBody>
      </p:sp>
    </p:spTree>
    <p:extLst>
      <p:ext uri="{BB962C8B-B14F-4D97-AF65-F5344CB8AC3E}">
        <p14:creationId xmlns:p14="http://schemas.microsoft.com/office/powerpoint/2010/main" val="2204409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55E9F79-7EC9-1F42-84D9-9B93D9F5AB95}" type="slidenum">
              <a:rPr lang="en-US"/>
              <a:pPr/>
              <a:t>‹#›</a:t>
            </a:fld>
            <a:endParaRPr lang="en-US"/>
          </a:p>
        </p:txBody>
      </p:sp>
    </p:spTree>
    <p:extLst>
      <p:ext uri="{BB962C8B-B14F-4D97-AF65-F5344CB8AC3E}">
        <p14:creationId xmlns:p14="http://schemas.microsoft.com/office/powerpoint/2010/main" val="2292661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schemeClr val="bg1"/>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schemeClr val="bg1"/>
                </a:solidFill>
                <a:latin typeface="Neue Bold" charset="0"/>
                <a:cs typeface="Neue Bold" charset="0"/>
              </a:rPr>
              <a:t>04.07.2015</a:t>
            </a:r>
            <a:endParaRPr lang="en-US" sz="1300" dirty="0" smtClean="0">
              <a:solidFill>
                <a:schemeClr val="bg1"/>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12440482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2.xml"/><Relationship Id="rId3"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3.xml"/><Relationship Id="rId3"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theme" Target="../theme/theme4.xml"/><Relationship Id="rId9" Type="http://schemas.openxmlformats.org/officeDocument/2006/relationships/image" Target="../media/image1.emf"/><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5.xml"/><Relationship Id="rId3"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3075"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a:p>
        </p:txBody>
      </p:sp>
      <p:pic>
        <p:nvPicPr>
          <p:cNvPr id="3076" name="Picture 1"/>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fld id="{E3E313EC-ECB3-A944-BC74-D2CEEAC17653}" type="slidenum">
              <a:rPr lang="en-US" smtClean="0"/>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latin typeface="Neue Regular" charset="0"/>
                <a:cs typeface="Neue Regular" charset="0"/>
              </a:defRPr>
            </a:lvl1pPr>
          </a:lstStyle>
          <a:p>
            <a:endParaRPr lang="en-US"/>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82" r:id="rId8"/>
  </p:sldLayoutIdLst>
  <p:txStyles>
    <p:titleStyle>
      <a:lvl1pPr algn="l" defTabSz="457200" rtl="0" eaLnBrk="1" fontAlgn="base" hangingPunct="1">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1" fontAlgn="base" hangingPunct="1">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24F5C5E1-7DE5-4841-83C2-BC3D7D3C024F}" type="slidenum">
              <a:rPr lang="en-US"/>
              <a:pPr>
                <a:defRPr/>
              </a:pPr>
              <a:t>‹#›</a:t>
            </a:fld>
            <a:endParaRPr lang="en-US"/>
          </a:p>
        </p:txBody>
      </p:sp>
      <p:pic>
        <p:nvPicPr>
          <p:cNvPr id="1027"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24B5ECC8-859D-7549-AAEB-C378699C10E7}" type="slidenum">
              <a:rPr lang="en-US"/>
              <a:pPr>
                <a:defRPr/>
              </a:pPr>
              <a:t>‹#›</a:t>
            </a:fld>
            <a:endParaRPr lang="en-US"/>
          </a:p>
        </p:txBody>
      </p:sp>
      <p:pic>
        <p:nvPicPr>
          <p:cNvPr id="10243"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12291"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a:p>
        </p:txBody>
      </p:sp>
      <p:pic>
        <p:nvPicPr>
          <p:cNvPr id="12292"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pPr>
              <a:defRPr/>
            </a:pPr>
            <a:fld id="{1F8B4E1C-956D-3343-AC0A-D13983CCA574}" type="slidenum">
              <a:rPr lang="en-US"/>
              <a:pPr>
                <a:defRPr/>
              </a:pPr>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313231"/>
                </a:solidFill>
                <a:latin typeface="Neue Regular" charset="0"/>
                <a:cs typeface="Neue Regular" charset="0"/>
              </a:defRPr>
            </a:lvl1pPr>
          </a:lstStyle>
          <a:p>
            <a:pPr>
              <a:defRPr/>
            </a:pPr>
            <a:r>
              <a:rPr lang="en-US"/>
              <a:t> |  00.00.2015 |</a:t>
            </a:r>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xStyles>
    <p:titleStyle>
      <a:lvl1pPr algn="l" defTabSz="457200" rtl="0" eaLnBrk="1" fontAlgn="base" hangingPunct="1">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1" fontAlgn="base" hangingPunct="1">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67669C1D-F2D8-9C4C-95C5-6E57E657AE7F}" type="slidenum">
              <a:rPr lang="en-US"/>
              <a:pPr>
                <a:defRPr/>
              </a:pPr>
              <a:t>‹#›</a:t>
            </a:fld>
            <a:endParaRPr lang="en-US"/>
          </a:p>
        </p:txBody>
      </p:sp>
      <p:pic>
        <p:nvPicPr>
          <p:cNvPr id="34819"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1"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n-US" sz="3600" dirty="0" smtClean="0"/>
              <a:t>The five dysfunctions of a team</a:t>
            </a:r>
            <a:endParaRPr lang="en-US" sz="3600" dirty="0"/>
          </a:p>
        </p:txBody>
      </p:sp>
      <p:sp>
        <p:nvSpPr>
          <p:cNvPr id="4" name="Subtitle 3"/>
          <p:cNvSpPr>
            <a:spLocks noGrp="1"/>
          </p:cNvSpPr>
          <p:nvPr>
            <p:ph type="subTitle" idx="1"/>
          </p:nvPr>
        </p:nvSpPr>
        <p:spPr/>
        <p:txBody>
          <a:bodyPr/>
          <a:lstStyle/>
          <a:p>
            <a:endParaRPr lang="en-US" dirty="0"/>
          </a:p>
        </p:txBody>
      </p:sp>
      <p:sp>
        <p:nvSpPr>
          <p:cNvPr id="5" name="TextBox 4"/>
          <p:cNvSpPr txBox="1"/>
          <p:nvPr/>
        </p:nvSpPr>
        <p:spPr>
          <a:xfrm>
            <a:off x="1932163" y="5473687"/>
            <a:ext cx="5172710" cy="646331"/>
          </a:xfrm>
          <a:prstGeom prst="rect">
            <a:avLst/>
          </a:prstGeom>
          <a:noFill/>
        </p:spPr>
        <p:txBody>
          <a:bodyPr wrap="none" rtlCol="0">
            <a:spAutoFit/>
          </a:bodyPr>
          <a:lstStyle/>
          <a:p>
            <a:r>
              <a:rPr lang="en-US" i="1" dirty="0" smtClean="0"/>
              <a:t>The Five Dysfunctions of a Team; A Leadership Fable. </a:t>
            </a:r>
            <a:endParaRPr lang="en-US" dirty="0"/>
          </a:p>
          <a:p>
            <a:r>
              <a:rPr lang="en-US" dirty="0" smtClean="0"/>
              <a:t>Patrick </a:t>
            </a:r>
            <a:r>
              <a:rPr lang="en-US" dirty="0" err="1" smtClean="0"/>
              <a:t>Lencioni</a:t>
            </a:r>
            <a:r>
              <a:rPr lang="en-US" dirty="0" smtClean="0"/>
              <a:t>. (2002). San Francisco: </a:t>
            </a:r>
            <a:r>
              <a:rPr lang="en-US" dirty="0" err="1" smtClean="0"/>
              <a:t>Jossey</a:t>
            </a:r>
            <a:r>
              <a:rPr lang="en-US" dirty="0" smtClean="0"/>
              <a:t> Bass</a:t>
            </a:r>
            <a:endParaRPr lang="en-US" dirty="0"/>
          </a:p>
        </p:txBody>
      </p:sp>
    </p:spTree>
    <p:extLst>
      <p:ext uri="{BB962C8B-B14F-4D97-AF65-F5344CB8AC3E}">
        <p14:creationId xmlns:p14="http://schemas.microsoft.com/office/powerpoint/2010/main" val="8959648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A team that hold one another accountable</a:t>
            </a:r>
            <a:endParaRPr lang="en-US" sz="2800" dirty="0"/>
          </a:p>
        </p:txBody>
      </p:sp>
      <p:sp>
        <p:nvSpPr>
          <p:cNvPr id="4" name="Content Placeholder 3"/>
          <p:cNvSpPr>
            <a:spLocks noGrp="1"/>
          </p:cNvSpPr>
          <p:nvPr>
            <p:ph idx="1"/>
          </p:nvPr>
        </p:nvSpPr>
        <p:spPr/>
        <p:txBody>
          <a:bodyPr>
            <a:normAutofit/>
          </a:bodyPr>
          <a:lstStyle/>
          <a:p>
            <a:r>
              <a:rPr lang="en-US" sz="2400" dirty="0" smtClean="0"/>
              <a:t>Ensures that poor performers feel pressure to improve.</a:t>
            </a:r>
          </a:p>
          <a:p>
            <a:r>
              <a:rPr lang="en-US" sz="2400" dirty="0" smtClean="0"/>
              <a:t>Identifies potential problems quickly by questioning one another’s approaches without hesitation.</a:t>
            </a:r>
          </a:p>
          <a:p>
            <a:r>
              <a:rPr lang="en-US" sz="2400" dirty="0" smtClean="0"/>
              <a:t>Establishes respect among team members who are held to the same high standards.</a:t>
            </a:r>
          </a:p>
          <a:p>
            <a:r>
              <a:rPr lang="en-US" sz="2400" dirty="0" smtClean="0"/>
              <a:t>Avoids excessive bureaucracy around performance management and corrective action.</a:t>
            </a:r>
            <a:endParaRPr lang="en-US" sz="2400" dirty="0"/>
          </a:p>
        </p:txBody>
      </p:sp>
    </p:spTree>
    <p:extLst>
      <p:ext uri="{BB962C8B-B14F-4D97-AF65-F5344CB8AC3E}">
        <p14:creationId xmlns:p14="http://schemas.microsoft.com/office/powerpoint/2010/main" val="124164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A team that is not focused on results</a:t>
            </a:r>
            <a:endParaRPr lang="en-US" sz="2800" dirty="0"/>
          </a:p>
        </p:txBody>
      </p:sp>
      <p:sp>
        <p:nvSpPr>
          <p:cNvPr id="4" name="Content Placeholder 3"/>
          <p:cNvSpPr>
            <a:spLocks noGrp="1"/>
          </p:cNvSpPr>
          <p:nvPr>
            <p:ph idx="1"/>
          </p:nvPr>
        </p:nvSpPr>
        <p:spPr/>
        <p:txBody>
          <a:bodyPr>
            <a:normAutofit/>
          </a:bodyPr>
          <a:lstStyle/>
          <a:p>
            <a:r>
              <a:rPr lang="en-US" sz="2400" dirty="0" smtClean="0"/>
              <a:t>Stagnates/fails to grow.</a:t>
            </a:r>
          </a:p>
          <a:p>
            <a:r>
              <a:rPr lang="en-US" sz="2400" dirty="0" smtClean="0"/>
              <a:t>Rarely defeats competitors.</a:t>
            </a:r>
          </a:p>
          <a:p>
            <a:r>
              <a:rPr lang="en-US" sz="2400" dirty="0" smtClean="0"/>
              <a:t>Loses achievement-oriented team members.</a:t>
            </a:r>
          </a:p>
          <a:p>
            <a:r>
              <a:rPr lang="en-US" sz="2400" dirty="0" smtClean="0"/>
              <a:t>Encourages team members to focus on their own careers and individual goals.</a:t>
            </a:r>
          </a:p>
          <a:p>
            <a:pPr lvl="1"/>
            <a:r>
              <a:rPr lang="en-US" sz="2000" dirty="0" smtClean="0"/>
              <a:t>Status management.</a:t>
            </a:r>
          </a:p>
          <a:p>
            <a:r>
              <a:rPr lang="en-US" sz="2400" dirty="0" smtClean="0"/>
              <a:t>Is easily distracted.</a:t>
            </a:r>
            <a:endParaRPr lang="en-US" sz="2400" dirty="0"/>
          </a:p>
        </p:txBody>
      </p:sp>
    </p:spTree>
    <p:extLst>
      <p:ext uri="{BB962C8B-B14F-4D97-AF65-F5344CB8AC3E}">
        <p14:creationId xmlns:p14="http://schemas.microsoft.com/office/powerpoint/2010/main" val="3956704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A team that focuses on collective results</a:t>
            </a:r>
            <a:endParaRPr lang="en-US" sz="2800" dirty="0"/>
          </a:p>
        </p:txBody>
      </p:sp>
      <p:sp>
        <p:nvSpPr>
          <p:cNvPr id="4" name="Content Placeholder 3"/>
          <p:cNvSpPr>
            <a:spLocks noGrp="1"/>
          </p:cNvSpPr>
          <p:nvPr>
            <p:ph idx="1"/>
          </p:nvPr>
        </p:nvSpPr>
        <p:spPr/>
        <p:txBody>
          <a:bodyPr/>
          <a:lstStyle/>
          <a:p>
            <a:r>
              <a:rPr lang="en-US" sz="2400" dirty="0" smtClean="0"/>
              <a:t>Retains achievement-oriented team members.</a:t>
            </a:r>
          </a:p>
          <a:p>
            <a:r>
              <a:rPr lang="en-US" sz="2400" dirty="0" smtClean="0"/>
              <a:t>Minimizes individualistic behavior.</a:t>
            </a:r>
          </a:p>
          <a:p>
            <a:r>
              <a:rPr lang="en-US" sz="2400" dirty="0" smtClean="0"/>
              <a:t>Enjoys successes and suffers failure acutely.</a:t>
            </a:r>
          </a:p>
          <a:p>
            <a:r>
              <a:rPr lang="en-US" sz="2400" dirty="0" smtClean="0"/>
              <a:t>Benefits from individuals who subjugate their own goals/interests for the good of the team.</a:t>
            </a:r>
          </a:p>
          <a:p>
            <a:r>
              <a:rPr lang="en-US" sz="2400" dirty="0" smtClean="0"/>
              <a:t>Avoids distractions.</a:t>
            </a:r>
          </a:p>
          <a:p>
            <a:endParaRPr lang="en-US" dirty="0"/>
          </a:p>
        </p:txBody>
      </p:sp>
    </p:spTree>
    <p:extLst>
      <p:ext uri="{BB962C8B-B14F-4D97-AF65-F5344CB8AC3E}">
        <p14:creationId xmlns:p14="http://schemas.microsoft.com/office/powerpoint/2010/main" val="31964238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An effective team</a:t>
            </a:r>
            <a:endParaRPr lang="en-US" sz="2800" dirty="0"/>
          </a:p>
        </p:txBody>
      </p:sp>
      <p:sp>
        <p:nvSpPr>
          <p:cNvPr id="4" name="Content Placeholder 3"/>
          <p:cNvSpPr>
            <a:spLocks noGrp="1"/>
          </p:cNvSpPr>
          <p:nvPr>
            <p:ph idx="1"/>
          </p:nvPr>
        </p:nvSpPr>
        <p:spPr/>
        <p:txBody>
          <a:bodyPr>
            <a:normAutofit/>
          </a:bodyPr>
          <a:lstStyle/>
          <a:p>
            <a:r>
              <a:rPr lang="en-US" sz="2800" dirty="0" smtClean="0"/>
              <a:t>Clearly understands and all members firmly believe that: </a:t>
            </a:r>
            <a:r>
              <a:rPr lang="en-US" sz="2800" b="1" dirty="0" smtClean="0"/>
              <a:t>“If the team wins, everybody wins. If the team loses, everybody loses. Individuals don’t win, teams win.”</a:t>
            </a:r>
            <a:endParaRPr lang="en-US" sz="2800" b="1" dirty="0"/>
          </a:p>
        </p:txBody>
      </p:sp>
    </p:spTree>
    <p:extLst>
      <p:ext uri="{BB962C8B-B14F-4D97-AF65-F5344CB8AC3E}">
        <p14:creationId xmlns:p14="http://schemas.microsoft.com/office/powerpoint/2010/main" val="5422807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sz="3600" dirty="0" smtClean="0"/>
              <a:t>the secrets of highly successful groups</a:t>
            </a:r>
            <a:endParaRPr lang="en-US" sz="3600" dirty="0"/>
          </a:p>
        </p:txBody>
      </p:sp>
      <p:sp>
        <p:nvSpPr>
          <p:cNvPr id="9" name="Subtitle 8"/>
          <p:cNvSpPr>
            <a:spLocks noGrp="1"/>
          </p:cNvSpPr>
          <p:nvPr>
            <p:ph type="subTitle" idx="1"/>
          </p:nvPr>
        </p:nvSpPr>
        <p:spPr>
          <a:xfrm>
            <a:off x="158045" y="3476977"/>
            <a:ext cx="6400800" cy="1752600"/>
          </a:xfrm>
        </p:spPr>
        <p:txBody>
          <a:bodyPr/>
          <a:lstStyle/>
          <a:p>
            <a:endParaRPr lang="en-US" dirty="0"/>
          </a:p>
        </p:txBody>
      </p:sp>
      <p:sp>
        <p:nvSpPr>
          <p:cNvPr id="10" name="TextBox 9"/>
          <p:cNvSpPr txBox="1"/>
          <p:nvPr/>
        </p:nvSpPr>
        <p:spPr>
          <a:xfrm>
            <a:off x="1241779" y="5459779"/>
            <a:ext cx="6730165" cy="646331"/>
          </a:xfrm>
          <a:prstGeom prst="rect">
            <a:avLst/>
          </a:prstGeom>
          <a:noFill/>
        </p:spPr>
        <p:txBody>
          <a:bodyPr wrap="none" rtlCol="0">
            <a:spAutoFit/>
          </a:bodyPr>
          <a:lstStyle/>
          <a:p>
            <a:r>
              <a:rPr lang="en-US" dirty="0" smtClean="0"/>
              <a:t>Daniel Coyle. 2018. </a:t>
            </a:r>
            <a:r>
              <a:rPr lang="en-US" i="1" dirty="0" smtClean="0"/>
              <a:t>The Culture Code: The Secrets of Highly Successful</a:t>
            </a:r>
          </a:p>
          <a:p>
            <a:r>
              <a:rPr lang="en-US" i="1" dirty="0" smtClean="0"/>
              <a:t>Groups. </a:t>
            </a:r>
            <a:r>
              <a:rPr lang="en-US" dirty="0" smtClean="0"/>
              <a:t>Bantam Books</a:t>
            </a:r>
            <a:endParaRPr lang="en-US" dirty="0"/>
          </a:p>
        </p:txBody>
      </p:sp>
    </p:spTree>
    <p:extLst>
      <p:ext uri="{BB962C8B-B14F-4D97-AF65-F5344CB8AC3E}">
        <p14:creationId xmlns:p14="http://schemas.microsoft.com/office/powerpoint/2010/main" val="25313174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Too often in teamwork “we focus on what we can see </a:t>
            </a:r>
            <a:r>
              <a:rPr lang="mr-IN" sz="2800" dirty="0" smtClean="0"/>
              <a:t>–</a:t>
            </a:r>
            <a:r>
              <a:rPr lang="en-US" sz="2800" dirty="0" smtClean="0"/>
              <a:t> individual skills. But individual skills are not what matters. What matters is the </a:t>
            </a:r>
            <a:r>
              <a:rPr lang="en-US" sz="2800" i="1" dirty="0" smtClean="0"/>
              <a:t>interaction</a:t>
            </a:r>
            <a:r>
              <a:rPr lang="en-US" sz="2800" dirty="0" smtClean="0"/>
              <a:t>.”</a:t>
            </a:r>
          </a:p>
          <a:p>
            <a:pPr lvl="1"/>
            <a:r>
              <a:rPr lang="en-US" sz="2400" dirty="0" smtClean="0"/>
              <a:t>Instead of focusing on the task, too often teams are involved in status management </a:t>
            </a:r>
            <a:r>
              <a:rPr lang="mr-IN" sz="2400" dirty="0" smtClean="0"/>
              <a:t>–</a:t>
            </a:r>
            <a:r>
              <a:rPr lang="en-US" sz="2400" dirty="0" smtClean="0"/>
              <a:t> </a:t>
            </a:r>
            <a:r>
              <a:rPr lang="en-US" sz="2400" i="1" dirty="0" smtClean="0"/>
              <a:t>Who is in charge? Is it OK to criticize someone’s idea? What are the rules here?</a:t>
            </a:r>
          </a:p>
          <a:p>
            <a:pPr lvl="1"/>
            <a:r>
              <a:rPr lang="en-US" sz="2400" dirty="0" smtClean="0"/>
              <a:t>Team members are navigating their uncertainty about one another.</a:t>
            </a:r>
            <a:endParaRPr lang="en-US" sz="2400" dirty="0"/>
          </a:p>
        </p:txBody>
      </p:sp>
      <p:sp>
        <p:nvSpPr>
          <p:cNvPr id="3" name="Text Placeholder 2"/>
          <p:cNvSpPr>
            <a:spLocks noGrp="1"/>
          </p:cNvSpPr>
          <p:nvPr>
            <p:ph type="body" sz="quarter" idx="13"/>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528531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sz="2800" dirty="0" smtClean="0"/>
              <a:t>Business school students vs. kindergartners.</a:t>
            </a:r>
          </a:p>
          <a:p>
            <a:r>
              <a:rPr lang="en-US" sz="2800" dirty="0" smtClean="0"/>
              <a:t>B-School groups were involved in status management.</a:t>
            </a:r>
          </a:p>
          <a:p>
            <a:r>
              <a:rPr lang="en-US" sz="2800" dirty="0" smtClean="0"/>
              <a:t>Kindergartners were involved in interaction</a:t>
            </a:r>
            <a:r>
              <a:rPr lang="en-US" dirty="0" smtClean="0"/>
              <a:t>.</a:t>
            </a:r>
            <a:endParaRPr lang="en-US" dirty="0"/>
          </a:p>
        </p:txBody>
      </p:sp>
    </p:spTree>
    <p:extLst>
      <p:ext uri="{BB962C8B-B14F-4D97-AF65-F5344CB8AC3E}">
        <p14:creationId xmlns:p14="http://schemas.microsoft.com/office/powerpoint/2010/main" val="7113500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dirty="0" smtClean="0"/>
              <a:t>Three skills that defined success are:</a:t>
            </a:r>
          </a:p>
          <a:p>
            <a:pPr marL="971550" lvl="1" indent="-514350">
              <a:buFont typeface="+mj-lt"/>
              <a:buAutoNum type="arabicPeriod"/>
            </a:pPr>
            <a:r>
              <a:rPr lang="en-US" dirty="0" smtClean="0"/>
              <a:t>Skill #1 </a:t>
            </a:r>
            <a:r>
              <a:rPr lang="mr-IN" dirty="0" smtClean="0"/>
              <a:t>–</a:t>
            </a:r>
            <a:r>
              <a:rPr lang="en-US" dirty="0" smtClean="0"/>
              <a:t> </a:t>
            </a:r>
            <a:r>
              <a:rPr lang="en-US" b="1" dirty="0" smtClean="0"/>
              <a:t>Build Safety </a:t>
            </a:r>
            <a:r>
              <a:rPr lang="mr-IN" dirty="0" smtClean="0"/>
              <a:t>–</a:t>
            </a:r>
            <a:r>
              <a:rPr lang="en-US" dirty="0" smtClean="0"/>
              <a:t> explores how signals of connection generate bonds of belonging and identity.</a:t>
            </a:r>
          </a:p>
          <a:p>
            <a:pPr marL="971550" lvl="1" indent="-514350">
              <a:buFont typeface="+mj-lt"/>
              <a:buAutoNum type="arabicPeriod"/>
            </a:pPr>
            <a:r>
              <a:rPr lang="en-US" dirty="0" smtClean="0"/>
              <a:t>Skill #2 </a:t>
            </a:r>
            <a:r>
              <a:rPr lang="mr-IN" dirty="0" smtClean="0"/>
              <a:t>–</a:t>
            </a:r>
            <a:r>
              <a:rPr lang="en-US" dirty="0" smtClean="0"/>
              <a:t> </a:t>
            </a:r>
            <a:r>
              <a:rPr lang="en-US" b="1" dirty="0" smtClean="0"/>
              <a:t>Share Vulnerability </a:t>
            </a:r>
            <a:r>
              <a:rPr lang="mr-IN" dirty="0" smtClean="0"/>
              <a:t>–</a:t>
            </a:r>
            <a:r>
              <a:rPr lang="en-US" dirty="0" smtClean="0"/>
              <a:t> explains how habits of mutual risk drive trusting cooperation.</a:t>
            </a:r>
          </a:p>
          <a:p>
            <a:pPr marL="971550" lvl="1" indent="-514350">
              <a:buFont typeface="+mj-lt"/>
              <a:buAutoNum type="arabicPeriod"/>
            </a:pPr>
            <a:r>
              <a:rPr lang="en-US" dirty="0" smtClean="0"/>
              <a:t>Skill #3 </a:t>
            </a:r>
            <a:r>
              <a:rPr lang="mr-IN" dirty="0" smtClean="0"/>
              <a:t>–</a:t>
            </a:r>
            <a:r>
              <a:rPr lang="en-US" dirty="0" smtClean="0"/>
              <a:t> </a:t>
            </a:r>
            <a:r>
              <a:rPr lang="en-US" b="1" dirty="0" smtClean="0"/>
              <a:t>Establish Purpose </a:t>
            </a:r>
            <a:r>
              <a:rPr lang="mr-IN" dirty="0" smtClean="0"/>
              <a:t>–</a:t>
            </a:r>
            <a:r>
              <a:rPr lang="en-US" dirty="0" smtClean="0"/>
              <a:t> tells how narratives create shared goals and values.</a:t>
            </a:r>
            <a:endParaRPr lang="en-US" dirty="0"/>
          </a:p>
        </p:txBody>
      </p:sp>
    </p:spTree>
    <p:extLst>
      <p:ext uri="{BB962C8B-B14F-4D97-AF65-F5344CB8AC3E}">
        <p14:creationId xmlns:p14="http://schemas.microsoft.com/office/powerpoint/2010/main" val="16240798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r>
              <a:rPr lang="en-US" sz="2800" dirty="0" smtClean="0"/>
              <a:t>Group success and culture “is a set of living relationships working toward a shared goal. It’s something you are. It’s something you do.”</a:t>
            </a:r>
            <a:endParaRPr lang="en-US" sz="2800" dirty="0"/>
          </a:p>
        </p:txBody>
      </p:sp>
    </p:spTree>
    <p:extLst>
      <p:ext uri="{BB962C8B-B14F-4D97-AF65-F5344CB8AC3E}">
        <p14:creationId xmlns:p14="http://schemas.microsoft.com/office/powerpoint/2010/main" val="22220547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title"/>
          </p:nvPr>
        </p:nvSpPr>
        <p:spPr/>
        <p:txBody>
          <a:bodyPr/>
          <a:lstStyle/>
          <a:p>
            <a:r>
              <a:rPr lang="en-US" sz="3600" dirty="0">
                <a:ea typeface="ＭＳ Ｐゴシック" charset="0"/>
              </a:rPr>
              <a:t>Cooperation</a:t>
            </a:r>
          </a:p>
        </p:txBody>
      </p:sp>
      <p:sp>
        <p:nvSpPr>
          <p:cNvPr id="2051" name="Rectangle 3"/>
          <p:cNvSpPr>
            <a:spLocks noGrp="1" noChangeArrowheads="1"/>
          </p:cNvSpPr>
          <p:nvPr>
            <p:ph idx="1"/>
          </p:nvPr>
        </p:nvSpPr>
        <p:spPr/>
        <p:txBody>
          <a:bodyPr/>
          <a:lstStyle/>
          <a:p>
            <a:pPr>
              <a:buClr>
                <a:schemeClr val="tx1"/>
              </a:buClr>
              <a:buFont typeface="Wingdings" charset="0"/>
              <a:buNone/>
            </a:pPr>
            <a:r>
              <a:rPr lang="ja-JP" altLang="en-US" sz="2800" dirty="0">
                <a:ea typeface="ＭＳ Ｐゴシック" charset="0"/>
              </a:rPr>
              <a:t>“</a:t>
            </a:r>
            <a:r>
              <a:rPr lang="en-US" sz="2800" dirty="0">
                <a:ea typeface="ＭＳ Ｐゴシック" charset="0"/>
              </a:rPr>
              <a:t>We are all angels with only one wing, and the only way we can fly is by embracing each other.</a:t>
            </a:r>
            <a:r>
              <a:rPr lang="ja-JP" altLang="en-US" sz="2800" dirty="0">
                <a:ea typeface="ＭＳ Ｐゴシック" charset="0"/>
              </a:rPr>
              <a:t>”</a:t>
            </a:r>
            <a:endParaRPr lang="en-US" sz="2800" dirty="0">
              <a:ea typeface="ＭＳ Ｐゴシック" charset="0"/>
            </a:endParaRPr>
          </a:p>
        </p:txBody>
      </p:sp>
    </p:spTree>
    <p:extLst>
      <p:ext uri="{BB962C8B-B14F-4D97-AF65-F5344CB8AC3E}">
        <p14:creationId xmlns:p14="http://schemas.microsoft.com/office/powerpoint/2010/main" val="131298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The Five Dysfunction of a Team</a:t>
            </a:r>
            <a:endParaRPr lang="en-US" sz="2800" dirty="0"/>
          </a:p>
        </p:txBody>
      </p:sp>
      <p:cxnSp>
        <p:nvCxnSpPr>
          <p:cNvPr id="6" name="Straight Connector 5"/>
          <p:cNvCxnSpPr/>
          <p:nvPr/>
        </p:nvCxnSpPr>
        <p:spPr>
          <a:xfrm flipH="1">
            <a:off x="1432233" y="1200195"/>
            <a:ext cx="2756374" cy="444697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188607" y="1200195"/>
            <a:ext cx="2621258" cy="444697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432233" y="5647169"/>
            <a:ext cx="537763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945675" y="4944650"/>
            <a:ext cx="448586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310490" y="4255641"/>
            <a:ext cx="366896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3281948" y="5102208"/>
            <a:ext cx="1839378" cy="369332"/>
          </a:xfrm>
          <a:prstGeom prst="rect">
            <a:avLst/>
          </a:prstGeom>
          <a:noFill/>
        </p:spPr>
        <p:txBody>
          <a:bodyPr wrap="none" rtlCol="0">
            <a:spAutoFit/>
          </a:bodyPr>
          <a:lstStyle/>
          <a:p>
            <a:r>
              <a:rPr lang="en-US" b="1" dirty="0" smtClean="0"/>
              <a:t>Absence  of Trust</a:t>
            </a:r>
            <a:endParaRPr lang="en-US" b="1" dirty="0"/>
          </a:p>
        </p:txBody>
      </p:sp>
      <p:sp>
        <p:nvSpPr>
          <p:cNvPr id="23" name="TextBox 22"/>
          <p:cNvSpPr txBox="1"/>
          <p:nvPr/>
        </p:nvSpPr>
        <p:spPr>
          <a:xfrm>
            <a:off x="3237848" y="4440219"/>
            <a:ext cx="1635709" cy="369332"/>
          </a:xfrm>
          <a:prstGeom prst="rect">
            <a:avLst/>
          </a:prstGeom>
          <a:noFill/>
        </p:spPr>
        <p:txBody>
          <a:bodyPr wrap="none" rtlCol="0">
            <a:spAutoFit/>
          </a:bodyPr>
          <a:lstStyle/>
          <a:p>
            <a:r>
              <a:rPr lang="en-US" b="1" dirty="0" smtClean="0"/>
              <a:t>Fear of Conflict</a:t>
            </a:r>
            <a:endParaRPr lang="en-US" b="1" dirty="0"/>
          </a:p>
        </p:txBody>
      </p:sp>
      <p:sp>
        <p:nvSpPr>
          <p:cNvPr id="24" name="TextBox 23"/>
          <p:cNvSpPr txBox="1"/>
          <p:nvPr/>
        </p:nvSpPr>
        <p:spPr>
          <a:xfrm>
            <a:off x="3407341" y="3526103"/>
            <a:ext cx="1451088" cy="646331"/>
          </a:xfrm>
          <a:prstGeom prst="rect">
            <a:avLst/>
          </a:prstGeom>
          <a:noFill/>
        </p:spPr>
        <p:txBody>
          <a:bodyPr wrap="none" rtlCol="0">
            <a:spAutoFit/>
          </a:bodyPr>
          <a:lstStyle/>
          <a:p>
            <a:pPr algn="ctr"/>
            <a:r>
              <a:rPr lang="en-US" b="1" dirty="0" smtClean="0"/>
              <a:t>Lack of </a:t>
            </a:r>
          </a:p>
          <a:p>
            <a:pPr algn="ctr"/>
            <a:r>
              <a:rPr lang="en-US" b="1" dirty="0" smtClean="0"/>
              <a:t>Commitment</a:t>
            </a:r>
            <a:endParaRPr lang="en-US" b="1" dirty="0"/>
          </a:p>
        </p:txBody>
      </p:sp>
      <p:cxnSp>
        <p:nvCxnSpPr>
          <p:cNvPr id="30" name="Straight Connector 29"/>
          <p:cNvCxnSpPr/>
          <p:nvPr/>
        </p:nvCxnSpPr>
        <p:spPr>
          <a:xfrm>
            <a:off x="2783397" y="3526103"/>
            <a:ext cx="27872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3237848" y="2785519"/>
            <a:ext cx="191170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3525605" y="2785519"/>
            <a:ext cx="1569660" cy="923330"/>
          </a:xfrm>
          <a:prstGeom prst="rect">
            <a:avLst/>
          </a:prstGeom>
          <a:noFill/>
        </p:spPr>
        <p:txBody>
          <a:bodyPr wrap="none" rtlCol="0">
            <a:spAutoFit/>
          </a:bodyPr>
          <a:lstStyle/>
          <a:p>
            <a:r>
              <a:rPr lang="en-US" b="1" dirty="0" smtClean="0"/>
              <a:t>Avoidance of</a:t>
            </a:r>
          </a:p>
          <a:p>
            <a:r>
              <a:rPr lang="en-US" b="1" dirty="0" smtClean="0"/>
              <a:t>Accountability</a:t>
            </a:r>
          </a:p>
          <a:p>
            <a:endParaRPr lang="en-US" dirty="0"/>
          </a:p>
        </p:txBody>
      </p:sp>
      <p:sp>
        <p:nvSpPr>
          <p:cNvPr id="37" name="TextBox 36"/>
          <p:cNvSpPr txBox="1"/>
          <p:nvPr/>
        </p:nvSpPr>
        <p:spPr>
          <a:xfrm>
            <a:off x="3599739" y="2070199"/>
            <a:ext cx="1258690" cy="646331"/>
          </a:xfrm>
          <a:prstGeom prst="rect">
            <a:avLst/>
          </a:prstGeom>
          <a:noFill/>
        </p:spPr>
        <p:txBody>
          <a:bodyPr wrap="none" rtlCol="0">
            <a:spAutoFit/>
          </a:bodyPr>
          <a:lstStyle/>
          <a:p>
            <a:r>
              <a:rPr lang="en-US" b="1" dirty="0" smtClean="0"/>
              <a:t>Inattention </a:t>
            </a:r>
          </a:p>
          <a:p>
            <a:r>
              <a:rPr lang="en-US" b="1" dirty="0" smtClean="0"/>
              <a:t>to Results</a:t>
            </a:r>
            <a:endParaRPr lang="en-US" b="1" dirty="0"/>
          </a:p>
        </p:txBody>
      </p:sp>
      <p:sp>
        <p:nvSpPr>
          <p:cNvPr id="38" name="TextBox 37"/>
          <p:cNvSpPr txBox="1"/>
          <p:nvPr/>
        </p:nvSpPr>
        <p:spPr>
          <a:xfrm>
            <a:off x="5149549" y="2130449"/>
            <a:ext cx="1595922" cy="369332"/>
          </a:xfrm>
          <a:prstGeom prst="rect">
            <a:avLst/>
          </a:prstGeom>
          <a:noFill/>
        </p:spPr>
        <p:txBody>
          <a:bodyPr wrap="none" rtlCol="0">
            <a:spAutoFit/>
          </a:bodyPr>
          <a:lstStyle/>
          <a:p>
            <a:r>
              <a:rPr lang="en-US" b="1" dirty="0" smtClean="0">
                <a:solidFill>
                  <a:srgbClr val="FF0000"/>
                </a:solidFill>
              </a:rPr>
              <a:t>Status and Ego</a:t>
            </a:r>
            <a:endParaRPr lang="en-US" b="1" dirty="0">
              <a:solidFill>
                <a:srgbClr val="FF0000"/>
              </a:solidFill>
            </a:endParaRPr>
          </a:p>
        </p:txBody>
      </p:sp>
      <p:sp>
        <p:nvSpPr>
          <p:cNvPr id="39" name="TextBox 38"/>
          <p:cNvSpPr txBox="1"/>
          <p:nvPr/>
        </p:nvSpPr>
        <p:spPr>
          <a:xfrm>
            <a:off x="5561296" y="2850604"/>
            <a:ext cx="1595309" cy="369332"/>
          </a:xfrm>
          <a:prstGeom prst="rect">
            <a:avLst/>
          </a:prstGeom>
          <a:noFill/>
        </p:spPr>
        <p:txBody>
          <a:bodyPr wrap="none" rtlCol="0">
            <a:spAutoFit/>
          </a:bodyPr>
          <a:lstStyle/>
          <a:p>
            <a:r>
              <a:rPr lang="en-US" b="1" dirty="0" smtClean="0">
                <a:solidFill>
                  <a:srgbClr val="FF0000"/>
                </a:solidFill>
              </a:rPr>
              <a:t>Low Standards</a:t>
            </a:r>
            <a:endParaRPr lang="en-US" b="1" dirty="0">
              <a:solidFill>
                <a:srgbClr val="FF0000"/>
              </a:solidFill>
            </a:endParaRPr>
          </a:p>
        </p:txBody>
      </p:sp>
      <p:sp>
        <p:nvSpPr>
          <p:cNvPr id="40" name="TextBox 39"/>
          <p:cNvSpPr txBox="1"/>
          <p:nvPr/>
        </p:nvSpPr>
        <p:spPr>
          <a:xfrm>
            <a:off x="5979454" y="3575758"/>
            <a:ext cx="1172241" cy="369332"/>
          </a:xfrm>
          <a:prstGeom prst="rect">
            <a:avLst/>
          </a:prstGeom>
          <a:noFill/>
        </p:spPr>
        <p:txBody>
          <a:bodyPr wrap="none" rtlCol="0">
            <a:spAutoFit/>
          </a:bodyPr>
          <a:lstStyle/>
          <a:p>
            <a:r>
              <a:rPr lang="en-US" b="1" dirty="0" smtClean="0">
                <a:solidFill>
                  <a:srgbClr val="FF0000"/>
                </a:solidFill>
              </a:rPr>
              <a:t>Ambiguity</a:t>
            </a:r>
            <a:endParaRPr lang="en-US" b="1" dirty="0">
              <a:solidFill>
                <a:srgbClr val="FF0000"/>
              </a:solidFill>
            </a:endParaRPr>
          </a:p>
        </p:txBody>
      </p:sp>
      <p:sp>
        <p:nvSpPr>
          <p:cNvPr id="41" name="TextBox 40"/>
          <p:cNvSpPr txBox="1"/>
          <p:nvPr/>
        </p:nvSpPr>
        <p:spPr>
          <a:xfrm>
            <a:off x="6431538" y="4255641"/>
            <a:ext cx="1941557" cy="369332"/>
          </a:xfrm>
          <a:prstGeom prst="rect">
            <a:avLst/>
          </a:prstGeom>
          <a:noFill/>
        </p:spPr>
        <p:txBody>
          <a:bodyPr wrap="none" rtlCol="0">
            <a:spAutoFit/>
          </a:bodyPr>
          <a:lstStyle/>
          <a:p>
            <a:r>
              <a:rPr lang="en-US" b="1" dirty="0" smtClean="0">
                <a:solidFill>
                  <a:srgbClr val="FF0000"/>
                </a:solidFill>
              </a:rPr>
              <a:t>Artificial Harmony</a:t>
            </a:r>
            <a:endParaRPr lang="en-US" b="1" dirty="0">
              <a:solidFill>
                <a:srgbClr val="FF0000"/>
              </a:solidFill>
            </a:endParaRPr>
          </a:p>
        </p:txBody>
      </p:sp>
      <p:sp>
        <p:nvSpPr>
          <p:cNvPr id="42" name="TextBox 41"/>
          <p:cNvSpPr txBox="1"/>
          <p:nvPr/>
        </p:nvSpPr>
        <p:spPr>
          <a:xfrm>
            <a:off x="6755692" y="4944650"/>
            <a:ext cx="1582484" cy="369332"/>
          </a:xfrm>
          <a:prstGeom prst="rect">
            <a:avLst/>
          </a:prstGeom>
          <a:noFill/>
        </p:spPr>
        <p:txBody>
          <a:bodyPr wrap="none" rtlCol="0">
            <a:spAutoFit/>
          </a:bodyPr>
          <a:lstStyle/>
          <a:p>
            <a:r>
              <a:rPr lang="en-US" b="1" dirty="0" smtClean="0">
                <a:solidFill>
                  <a:srgbClr val="FF0000"/>
                </a:solidFill>
              </a:rPr>
              <a:t>Invulnerability</a:t>
            </a:r>
            <a:endParaRPr lang="en-US" b="1" dirty="0">
              <a:solidFill>
                <a:srgbClr val="FF0000"/>
              </a:solidFill>
            </a:endParaRPr>
          </a:p>
        </p:txBody>
      </p:sp>
      <p:sp>
        <p:nvSpPr>
          <p:cNvPr id="2" name="TextBox 1"/>
          <p:cNvSpPr txBox="1"/>
          <p:nvPr/>
        </p:nvSpPr>
        <p:spPr>
          <a:xfrm>
            <a:off x="2159660" y="5102208"/>
            <a:ext cx="301660" cy="369332"/>
          </a:xfrm>
          <a:prstGeom prst="rect">
            <a:avLst/>
          </a:prstGeom>
          <a:noFill/>
        </p:spPr>
        <p:txBody>
          <a:bodyPr wrap="none" rtlCol="0">
            <a:spAutoFit/>
          </a:bodyPr>
          <a:lstStyle/>
          <a:p>
            <a:r>
              <a:rPr lang="en-US" dirty="0" smtClean="0"/>
              <a:t>1</a:t>
            </a:r>
            <a:endParaRPr lang="en-US" dirty="0"/>
          </a:p>
        </p:txBody>
      </p:sp>
      <p:sp>
        <p:nvSpPr>
          <p:cNvPr id="3" name="TextBox 2"/>
          <p:cNvSpPr txBox="1"/>
          <p:nvPr/>
        </p:nvSpPr>
        <p:spPr>
          <a:xfrm>
            <a:off x="2481737" y="4408838"/>
            <a:ext cx="301660" cy="369332"/>
          </a:xfrm>
          <a:prstGeom prst="rect">
            <a:avLst/>
          </a:prstGeom>
          <a:noFill/>
        </p:spPr>
        <p:txBody>
          <a:bodyPr wrap="none" rtlCol="0">
            <a:spAutoFit/>
          </a:bodyPr>
          <a:lstStyle/>
          <a:p>
            <a:r>
              <a:rPr lang="en-US" dirty="0" smtClean="0"/>
              <a:t>2</a:t>
            </a:r>
            <a:endParaRPr lang="en-US" dirty="0"/>
          </a:p>
        </p:txBody>
      </p:sp>
      <p:sp>
        <p:nvSpPr>
          <p:cNvPr id="5" name="TextBox 4"/>
          <p:cNvSpPr txBox="1"/>
          <p:nvPr/>
        </p:nvSpPr>
        <p:spPr>
          <a:xfrm>
            <a:off x="2783397" y="3708849"/>
            <a:ext cx="301660" cy="369332"/>
          </a:xfrm>
          <a:prstGeom prst="rect">
            <a:avLst/>
          </a:prstGeom>
          <a:noFill/>
        </p:spPr>
        <p:txBody>
          <a:bodyPr wrap="none" rtlCol="0">
            <a:spAutoFit/>
          </a:bodyPr>
          <a:lstStyle/>
          <a:p>
            <a:r>
              <a:rPr lang="en-US" dirty="0" smtClean="0"/>
              <a:t>3</a:t>
            </a:r>
            <a:endParaRPr lang="en-US" dirty="0"/>
          </a:p>
        </p:txBody>
      </p:sp>
      <p:sp>
        <p:nvSpPr>
          <p:cNvPr id="7" name="TextBox 6"/>
          <p:cNvSpPr txBox="1"/>
          <p:nvPr/>
        </p:nvSpPr>
        <p:spPr>
          <a:xfrm>
            <a:off x="3083159" y="2922739"/>
            <a:ext cx="301660" cy="369332"/>
          </a:xfrm>
          <a:prstGeom prst="rect">
            <a:avLst/>
          </a:prstGeom>
          <a:noFill/>
        </p:spPr>
        <p:txBody>
          <a:bodyPr wrap="none" rtlCol="0">
            <a:spAutoFit/>
          </a:bodyPr>
          <a:lstStyle/>
          <a:p>
            <a:r>
              <a:rPr lang="en-US" dirty="0" smtClean="0"/>
              <a:t>4</a:t>
            </a:r>
            <a:endParaRPr lang="en-US" dirty="0"/>
          </a:p>
        </p:txBody>
      </p:sp>
      <p:sp>
        <p:nvSpPr>
          <p:cNvPr id="9" name="TextBox 8"/>
          <p:cNvSpPr txBox="1"/>
          <p:nvPr/>
        </p:nvSpPr>
        <p:spPr>
          <a:xfrm flipV="1">
            <a:off x="3828791" y="1600200"/>
            <a:ext cx="510646" cy="369332"/>
          </a:xfrm>
          <a:prstGeom prst="rect">
            <a:avLst/>
          </a:prstGeom>
          <a:noFill/>
        </p:spPr>
        <p:txBody>
          <a:bodyPr wrap="square" rtlCol="0">
            <a:spAutoFit/>
          </a:bodyPr>
          <a:lstStyle/>
          <a:p>
            <a:r>
              <a:rPr lang="en-US" dirty="0" smtClean="0"/>
              <a:t>5</a:t>
            </a:r>
            <a:endParaRPr lang="en-US" dirty="0"/>
          </a:p>
        </p:txBody>
      </p:sp>
    </p:spTree>
    <p:extLst>
      <p:ext uri="{BB962C8B-B14F-4D97-AF65-F5344CB8AC3E}">
        <p14:creationId xmlns:p14="http://schemas.microsoft.com/office/powerpoint/2010/main" val="2570319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6">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7">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Members of teams with an absence of trust</a:t>
            </a:r>
            <a:endParaRPr lang="en-US" sz="2800" dirty="0"/>
          </a:p>
        </p:txBody>
      </p:sp>
      <p:sp>
        <p:nvSpPr>
          <p:cNvPr id="3" name="Rectangle 2"/>
          <p:cNvSpPr/>
          <p:nvPr/>
        </p:nvSpPr>
        <p:spPr>
          <a:xfrm>
            <a:off x="298449" y="1720840"/>
            <a:ext cx="8740835" cy="3785652"/>
          </a:xfrm>
          <a:prstGeom prst="rect">
            <a:avLst/>
          </a:prstGeom>
        </p:spPr>
        <p:txBody>
          <a:bodyPr wrap="square">
            <a:spAutoFit/>
          </a:bodyPr>
          <a:lstStyle/>
          <a:p>
            <a:pPr marL="457200" indent="-457200">
              <a:buFont typeface="Arial"/>
              <a:buChar char="•"/>
            </a:pPr>
            <a:r>
              <a:rPr lang="en-US" sz="2400" dirty="0" smtClean="0"/>
              <a:t>Conceal</a:t>
            </a:r>
            <a:r>
              <a:rPr lang="en-US" sz="2400" baseline="0" dirty="0" smtClean="0"/>
              <a:t> their weaknesses and mistakes from one another.</a:t>
            </a:r>
          </a:p>
          <a:p>
            <a:pPr marL="457200" indent="-457200">
              <a:buFont typeface="Arial"/>
              <a:buChar char="•"/>
            </a:pPr>
            <a:r>
              <a:rPr lang="en-US" sz="2400" baseline="0" dirty="0" smtClean="0"/>
              <a:t>Hesitate to ask for help or provide constructive feedback.</a:t>
            </a:r>
          </a:p>
          <a:p>
            <a:pPr marL="457200" indent="-457200">
              <a:buFont typeface="Arial"/>
              <a:buChar char="•"/>
            </a:pPr>
            <a:r>
              <a:rPr lang="en-US" sz="2400" baseline="0" dirty="0" smtClean="0"/>
              <a:t>Jump to conclusions about the intentions and aptitudes of others without attempting to clarify them.</a:t>
            </a:r>
          </a:p>
          <a:p>
            <a:pPr marL="457200" indent="-457200">
              <a:buFont typeface="Arial"/>
              <a:buChar char="•"/>
            </a:pPr>
            <a:r>
              <a:rPr lang="en-US" sz="2400" baseline="0" dirty="0" smtClean="0"/>
              <a:t>Fail to recognize and tap into one another’s skills and experiences.</a:t>
            </a:r>
          </a:p>
          <a:p>
            <a:pPr marL="457200" indent="-457200">
              <a:buFont typeface="Arial"/>
              <a:buChar char="•"/>
            </a:pPr>
            <a:r>
              <a:rPr lang="en-US" sz="2400" baseline="0" dirty="0" smtClean="0"/>
              <a:t>Hold grudges.</a:t>
            </a:r>
          </a:p>
          <a:p>
            <a:pPr marL="457200" indent="-457200">
              <a:buFont typeface="Arial"/>
              <a:buChar char="•"/>
            </a:pPr>
            <a:r>
              <a:rPr lang="en-US" sz="2400" baseline="0" dirty="0" smtClean="0"/>
              <a:t>Dread meetings and find reasons to avoid spending time together.</a:t>
            </a:r>
          </a:p>
          <a:p>
            <a:pPr marL="457200" indent="-457200">
              <a:buFont typeface="Arial"/>
              <a:buChar char="•"/>
            </a:pPr>
            <a:r>
              <a:rPr lang="en-US" sz="2400" b="1" dirty="0" smtClean="0"/>
              <a:t>Psychological safety is the key to trust.</a:t>
            </a:r>
            <a:endParaRPr lang="en-US" sz="2400" b="1" dirty="0"/>
          </a:p>
        </p:txBody>
      </p:sp>
    </p:spTree>
    <p:extLst>
      <p:ext uri="{BB962C8B-B14F-4D97-AF65-F5344CB8AC3E}">
        <p14:creationId xmlns:p14="http://schemas.microsoft.com/office/powerpoint/2010/main" val="3080409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Members of trusting teams</a:t>
            </a:r>
            <a:endParaRPr lang="en-US" sz="2800" dirty="0"/>
          </a:p>
        </p:txBody>
      </p:sp>
      <p:sp>
        <p:nvSpPr>
          <p:cNvPr id="4" name="Content Placeholder 3"/>
          <p:cNvSpPr>
            <a:spLocks noGrp="1"/>
          </p:cNvSpPr>
          <p:nvPr>
            <p:ph idx="1"/>
          </p:nvPr>
        </p:nvSpPr>
        <p:spPr>
          <a:xfrm>
            <a:off x="490161" y="1600200"/>
            <a:ext cx="8343900" cy="4291013"/>
          </a:xfrm>
        </p:spPr>
        <p:txBody>
          <a:bodyPr>
            <a:normAutofit fontScale="92500" lnSpcReduction="10000"/>
          </a:bodyPr>
          <a:lstStyle/>
          <a:p>
            <a:r>
              <a:rPr lang="en-US" sz="2400" dirty="0" smtClean="0"/>
              <a:t>Admit weaknesses and mistakes.</a:t>
            </a:r>
          </a:p>
          <a:p>
            <a:r>
              <a:rPr lang="en-US" sz="2400" dirty="0" smtClean="0"/>
              <a:t>Ask for help.</a:t>
            </a:r>
          </a:p>
          <a:p>
            <a:r>
              <a:rPr lang="en-US" sz="2400" dirty="0" smtClean="0"/>
              <a:t>Accept questions and input about their areas of responsibility.</a:t>
            </a:r>
          </a:p>
          <a:p>
            <a:r>
              <a:rPr lang="en-US" sz="2400" dirty="0" smtClean="0"/>
              <a:t>Give one another the benefit of the doubt before arrive at a negative conclusion.</a:t>
            </a:r>
          </a:p>
          <a:p>
            <a:r>
              <a:rPr lang="en-US" sz="2400" dirty="0" smtClean="0"/>
              <a:t>Take risks in offering feedback and assistance.</a:t>
            </a:r>
          </a:p>
          <a:p>
            <a:r>
              <a:rPr lang="en-US" sz="2400" dirty="0" smtClean="0"/>
              <a:t>Appreciate and</a:t>
            </a:r>
            <a:r>
              <a:rPr lang="en-US" sz="2800" dirty="0" smtClean="0"/>
              <a:t> </a:t>
            </a:r>
            <a:r>
              <a:rPr lang="en-US" sz="2400" dirty="0" smtClean="0"/>
              <a:t>tap into one another’s skills and experience.</a:t>
            </a:r>
          </a:p>
          <a:p>
            <a:r>
              <a:rPr lang="en-US" sz="2400" dirty="0" smtClean="0"/>
              <a:t>Focus time and energy on important issues, not politics.</a:t>
            </a:r>
          </a:p>
          <a:p>
            <a:r>
              <a:rPr lang="en-US" sz="2400" dirty="0" smtClean="0"/>
              <a:t>Offer and accept apologies without hesitation.</a:t>
            </a:r>
          </a:p>
          <a:p>
            <a:r>
              <a:rPr lang="en-US" sz="2400" dirty="0" smtClean="0"/>
              <a:t>Look forward to meetings and other opportunities to work as a group.</a:t>
            </a:r>
            <a:endParaRPr lang="en-US" sz="2400" dirty="0"/>
          </a:p>
        </p:txBody>
      </p:sp>
    </p:spTree>
    <p:extLst>
      <p:ext uri="{BB962C8B-B14F-4D97-AF65-F5344CB8AC3E}">
        <p14:creationId xmlns:p14="http://schemas.microsoft.com/office/powerpoint/2010/main" val="5845790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Teams that fear conflict</a:t>
            </a:r>
            <a:endParaRPr lang="en-US" sz="2800" dirty="0"/>
          </a:p>
        </p:txBody>
      </p:sp>
      <p:sp>
        <p:nvSpPr>
          <p:cNvPr id="4" name="Content Placeholder 3"/>
          <p:cNvSpPr>
            <a:spLocks noGrp="1"/>
          </p:cNvSpPr>
          <p:nvPr>
            <p:ph idx="1"/>
          </p:nvPr>
        </p:nvSpPr>
        <p:spPr/>
        <p:txBody>
          <a:bodyPr>
            <a:normAutofit/>
          </a:bodyPr>
          <a:lstStyle/>
          <a:p>
            <a:r>
              <a:rPr lang="en-US" sz="2400" dirty="0" smtClean="0"/>
              <a:t>Have boring meetings.</a:t>
            </a:r>
          </a:p>
          <a:p>
            <a:r>
              <a:rPr lang="en-US" sz="2400" dirty="0" smtClean="0"/>
              <a:t>Create environments where back-channel politics and personal attacks thrive.</a:t>
            </a:r>
          </a:p>
          <a:p>
            <a:r>
              <a:rPr lang="en-US" sz="2400" dirty="0" smtClean="0"/>
              <a:t>Ignore controversial topics that are critical to team success.</a:t>
            </a:r>
          </a:p>
          <a:p>
            <a:r>
              <a:rPr lang="en-US" sz="2400" dirty="0" smtClean="0"/>
              <a:t>Fail to tap into all the opinions and perspectives of team members.</a:t>
            </a:r>
          </a:p>
          <a:p>
            <a:r>
              <a:rPr lang="en-US" sz="2400" dirty="0" smtClean="0"/>
              <a:t>Waste time and energy with posturing and interpersonal risk management.</a:t>
            </a:r>
            <a:endParaRPr lang="en-US" sz="2400" dirty="0"/>
          </a:p>
        </p:txBody>
      </p:sp>
    </p:spTree>
    <p:extLst>
      <p:ext uri="{BB962C8B-B14F-4D97-AF65-F5344CB8AC3E}">
        <p14:creationId xmlns:p14="http://schemas.microsoft.com/office/powerpoint/2010/main" val="1286996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Teams that engage in conflict</a:t>
            </a:r>
            <a:endParaRPr lang="en-US" sz="2800" dirty="0"/>
          </a:p>
        </p:txBody>
      </p:sp>
      <p:sp>
        <p:nvSpPr>
          <p:cNvPr id="4" name="Content Placeholder 3"/>
          <p:cNvSpPr>
            <a:spLocks noGrp="1"/>
          </p:cNvSpPr>
          <p:nvPr>
            <p:ph idx="1"/>
          </p:nvPr>
        </p:nvSpPr>
        <p:spPr/>
        <p:txBody>
          <a:bodyPr>
            <a:normAutofit/>
          </a:bodyPr>
          <a:lstStyle/>
          <a:p>
            <a:r>
              <a:rPr lang="en-US" sz="2400" dirty="0" smtClean="0"/>
              <a:t>Have lively, interesting meetings.</a:t>
            </a:r>
          </a:p>
          <a:p>
            <a:r>
              <a:rPr lang="en-US" sz="2400" dirty="0" smtClean="0"/>
              <a:t>Extract and exploit the ideas of all team members.</a:t>
            </a:r>
          </a:p>
          <a:p>
            <a:r>
              <a:rPr lang="en-US" sz="2400" dirty="0" smtClean="0"/>
              <a:t>Solve real problems quickly.</a:t>
            </a:r>
          </a:p>
          <a:p>
            <a:r>
              <a:rPr lang="en-US" sz="2400" dirty="0" smtClean="0"/>
              <a:t>Minimize politics.</a:t>
            </a:r>
          </a:p>
          <a:p>
            <a:r>
              <a:rPr lang="en-US" sz="2400" dirty="0" smtClean="0"/>
              <a:t>Put critical topics on the table for discussion.</a:t>
            </a:r>
          </a:p>
          <a:p>
            <a:pPr marL="0" indent="0">
              <a:buNone/>
            </a:pPr>
            <a:endParaRPr lang="en-US" sz="2400" dirty="0"/>
          </a:p>
        </p:txBody>
      </p:sp>
    </p:spTree>
    <p:extLst>
      <p:ext uri="{BB962C8B-B14F-4D97-AF65-F5344CB8AC3E}">
        <p14:creationId xmlns:p14="http://schemas.microsoft.com/office/powerpoint/2010/main" val="13883815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A team that fails to commit</a:t>
            </a:r>
            <a:endParaRPr lang="en-US" sz="2800" dirty="0"/>
          </a:p>
        </p:txBody>
      </p:sp>
      <p:sp>
        <p:nvSpPr>
          <p:cNvPr id="4" name="Content Placeholder 3"/>
          <p:cNvSpPr>
            <a:spLocks noGrp="1"/>
          </p:cNvSpPr>
          <p:nvPr>
            <p:ph idx="1"/>
          </p:nvPr>
        </p:nvSpPr>
        <p:spPr/>
        <p:txBody>
          <a:bodyPr>
            <a:normAutofit/>
          </a:bodyPr>
          <a:lstStyle/>
          <a:p>
            <a:r>
              <a:rPr lang="en-US" sz="2400" dirty="0" smtClean="0"/>
              <a:t>Creates ambiguity among the team about direction and priorities.</a:t>
            </a:r>
          </a:p>
          <a:p>
            <a:r>
              <a:rPr lang="en-US" sz="2400" dirty="0" smtClean="0"/>
              <a:t>Watches windows of opportunity close due to excessive analysis and unnecessary delay.</a:t>
            </a:r>
          </a:p>
          <a:p>
            <a:r>
              <a:rPr lang="en-US" sz="2400" dirty="0" smtClean="0"/>
              <a:t>Breeds lack of confidence and </a:t>
            </a:r>
            <a:r>
              <a:rPr lang="en-US" sz="2400" b="1" dirty="0" smtClean="0"/>
              <a:t>fear of failure.</a:t>
            </a:r>
          </a:p>
          <a:p>
            <a:r>
              <a:rPr lang="en-US" sz="2400" dirty="0" smtClean="0"/>
              <a:t>Revisits discussions and decisions again and again.</a:t>
            </a:r>
          </a:p>
          <a:p>
            <a:r>
              <a:rPr lang="en-US" sz="2400" dirty="0" smtClean="0"/>
              <a:t>Encourages second-guessing among team members. </a:t>
            </a:r>
          </a:p>
          <a:p>
            <a:endParaRPr lang="en-US" sz="2400" dirty="0"/>
          </a:p>
        </p:txBody>
      </p:sp>
    </p:spTree>
    <p:extLst>
      <p:ext uri="{BB962C8B-B14F-4D97-AF65-F5344CB8AC3E}">
        <p14:creationId xmlns:p14="http://schemas.microsoft.com/office/powerpoint/2010/main" val="2076215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A team that commits</a:t>
            </a:r>
            <a:endParaRPr lang="en-US" sz="2800" dirty="0"/>
          </a:p>
        </p:txBody>
      </p:sp>
      <p:sp>
        <p:nvSpPr>
          <p:cNvPr id="4" name="Content Placeholder 3"/>
          <p:cNvSpPr>
            <a:spLocks noGrp="1"/>
          </p:cNvSpPr>
          <p:nvPr>
            <p:ph idx="1"/>
          </p:nvPr>
        </p:nvSpPr>
        <p:spPr/>
        <p:txBody>
          <a:bodyPr>
            <a:normAutofit/>
          </a:bodyPr>
          <a:lstStyle/>
          <a:p>
            <a:r>
              <a:rPr lang="en-US" sz="2400" dirty="0" smtClean="0"/>
              <a:t>Creates clarity around direction and priorities.</a:t>
            </a:r>
          </a:p>
          <a:p>
            <a:r>
              <a:rPr lang="en-US" sz="2400" dirty="0" smtClean="0"/>
              <a:t>Aligns the entire team around common objectives.</a:t>
            </a:r>
          </a:p>
          <a:p>
            <a:r>
              <a:rPr lang="en-US" sz="2400" dirty="0" smtClean="0"/>
              <a:t>Develops an ability to learn from mistakes.</a:t>
            </a:r>
          </a:p>
          <a:p>
            <a:r>
              <a:rPr lang="en-US" sz="2400" dirty="0" smtClean="0"/>
              <a:t>Takes advantage of opportunities in the marketplace before competitors do.</a:t>
            </a:r>
          </a:p>
          <a:p>
            <a:r>
              <a:rPr lang="en-US" sz="2400" dirty="0" smtClean="0"/>
              <a:t>Moves forward without hesitation.</a:t>
            </a:r>
          </a:p>
          <a:p>
            <a:r>
              <a:rPr lang="en-US" sz="2400" dirty="0" smtClean="0"/>
              <a:t>Changes direction without hesitation or guilt.</a:t>
            </a:r>
            <a:endParaRPr lang="en-US" sz="2400" dirty="0"/>
          </a:p>
        </p:txBody>
      </p:sp>
    </p:spTree>
    <p:extLst>
      <p:ext uri="{BB962C8B-B14F-4D97-AF65-F5344CB8AC3E}">
        <p14:creationId xmlns:p14="http://schemas.microsoft.com/office/powerpoint/2010/main" val="8497150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A team that avoids accountability</a:t>
            </a:r>
            <a:endParaRPr lang="en-US" sz="2800" dirty="0"/>
          </a:p>
        </p:txBody>
      </p:sp>
      <p:sp>
        <p:nvSpPr>
          <p:cNvPr id="4" name="Content Placeholder 3"/>
          <p:cNvSpPr>
            <a:spLocks noGrp="1"/>
          </p:cNvSpPr>
          <p:nvPr>
            <p:ph idx="1"/>
          </p:nvPr>
        </p:nvSpPr>
        <p:spPr/>
        <p:txBody>
          <a:bodyPr>
            <a:normAutofit/>
          </a:bodyPr>
          <a:lstStyle/>
          <a:p>
            <a:r>
              <a:rPr lang="en-US" sz="2400" dirty="0" smtClean="0"/>
              <a:t>Creates resentment among team members who have different standards of performance.</a:t>
            </a:r>
          </a:p>
          <a:p>
            <a:r>
              <a:rPr lang="en-US" sz="2400" dirty="0" smtClean="0"/>
              <a:t>Encourages mediocrity.</a:t>
            </a:r>
          </a:p>
          <a:p>
            <a:r>
              <a:rPr lang="en-US" sz="2400" dirty="0" smtClean="0"/>
              <a:t>Misses deadlines and key deliverables.</a:t>
            </a:r>
          </a:p>
          <a:p>
            <a:r>
              <a:rPr lang="en-US" sz="2400" dirty="0" smtClean="0"/>
              <a:t>Places an undue burden on the team leader as the sole source of discipline.</a:t>
            </a:r>
          </a:p>
          <a:p>
            <a:endParaRPr lang="en-US" sz="2400" dirty="0"/>
          </a:p>
        </p:txBody>
      </p:sp>
    </p:spTree>
    <p:extLst>
      <p:ext uri="{BB962C8B-B14F-4D97-AF65-F5344CB8AC3E}">
        <p14:creationId xmlns:p14="http://schemas.microsoft.com/office/powerpoint/2010/main" val="38274581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TNS-Powerpoint_Template_New_Brand.potx</Template>
  <TotalTime>207</TotalTime>
  <Words>1004</Words>
  <Application>Microsoft Macintosh PowerPoint</Application>
  <PresentationFormat>On-screen Show (4:3)</PresentationFormat>
  <Paragraphs>108</Paragraphs>
  <Slides>19</Slides>
  <Notes>1</Notes>
  <HiddenSlides>0</HiddenSlides>
  <MMClips>0</MMClips>
  <ScaleCrop>false</ScaleCrop>
  <HeadingPairs>
    <vt:vector size="4" baseType="variant">
      <vt:variant>
        <vt:lpstr>Theme</vt:lpstr>
      </vt:variant>
      <vt:variant>
        <vt:i4>5</vt:i4>
      </vt:variant>
      <vt:variant>
        <vt:lpstr>Slide Titles</vt:lpstr>
      </vt:variant>
      <vt:variant>
        <vt:i4>19</vt:i4>
      </vt:variant>
    </vt:vector>
  </HeadingPairs>
  <TitlesOfParts>
    <vt:vector size="24" baseType="lpstr">
      <vt:lpstr>1_Office Theme</vt:lpstr>
      <vt:lpstr>2_Office Theme</vt:lpstr>
      <vt:lpstr>3_Office Theme</vt:lpstr>
      <vt:lpstr>4_Office Theme</vt:lpstr>
      <vt:lpstr>7_Office Theme</vt:lpstr>
      <vt:lpstr>The five dysfunctions of a team</vt:lpstr>
      <vt:lpstr>The Five Dysfunction of a Team</vt:lpstr>
      <vt:lpstr>Members of teams with an absence of trust</vt:lpstr>
      <vt:lpstr>Members of trusting teams</vt:lpstr>
      <vt:lpstr>Teams that fear conflict</vt:lpstr>
      <vt:lpstr>Teams that engage in conflict</vt:lpstr>
      <vt:lpstr>A team that fails to commit</vt:lpstr>
      <vt:lpstr>A team that commits</vt:lpstr>
      <vt:lpstr>A team that avoids accountability</vt:lpstr>
      <vt:lpstr>A team that hold one another accountable</vt:lpstr>
      <vt:lpstr>A team that is not focused on results</vt:lpstr>
      <vt:lpstr>A team that focuses on collective results</vt:lpstr>
      <vt:lpstr>An effective team</vt:lpstr>
      <vt:lpstr>the secrets of highly successful groups</vt:lpstr>
      <vt:lpstr>PowerPoint Presentation</vt:lpstr>
      <vt:lpstr>PowerPoint Presentation</vt:lpstr>
      <vt:lpstr>PowerPoint Presentation</vt:lpstr>
      <vt:lpstr>PowerPoint Presentation</vt:lpstr>
      <vt:lpstr>Cooperation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Five Dysfunction of a Team</dc:title>
  <dc:creator>Charles Warner</dc:creator>
  <cp:lastModifiedBy>Charles Warner</cp:lastModifiedBy>
  <cp:revision>24</cp:revision>
  <dcterms:created xsi:type="dcterms:W3CDTF">2017-03-27T14:20:55Z</dcterms:created>
  <dcterms:modified xsi:type="dcterms:W3CDTF">2018-06-14T19:25:05Z</dcterms:modified>
</cp:coreProperties>
</file>