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0" r:id="rId2"/>
    <p:sldMasterId id="2147483682" r:id="rId3"/>
    <p:sldMasterId id="2147483684" r:id="rId4"/>
    <p:sldMasterId id="2147483692" r:id="rId5"/>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20"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fld id="{339E5339-60EC-024F-A414-BDF34FC64342}" type="slidenum">
              <a:rPr lang="en-US" smtClean="0"/>
              <a:t>‹#›</a:t>
            </a:fld>
            <a:endParaRPr lang="en-US"/>
          </a:p>
        </p:txBody>
      </p:sp>
      <p:sp>
        <p:nvSpPr>
          <p:cNvPr id="9"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116918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DAB6C86-1141-104A-8FFC-684B045D9347}"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544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ABBFA5B-7006-614B-A6B3-7B9D68F9C01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81029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C9F67B3F-C95E-0446-9ADC-E8B5C40DA36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27352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3789DA18-7816-0D43-B738-69171C5F2962}"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5384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8" name="Slide Number Placeholder 5"/>
          <p:cNvSpPr>
            <a:spLocks noGrp="1"/>
          </p:cNvSpPr>
          <p:nvPr>
            <p:ph type="sldNum" sz="quarter" idx="15"/>
          </p:nvPr>
        </p:nvSpPr>
        <p:spPr/>
        <p:txBody>
          <a:bodyPr/>
          <a:lstStyle>
            <a:lvl1pPr>
              <a:defRPr/>
            </a:lvl1pPr>
          </a:lstStyle>
          <a:p>
            <a:pPr>
              <a:defRPr/>
            </a:pPr>
            <a:fld id="{B8473F58-0BB1-9740-9F97-DFA741A9D9B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982258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3E164F1E-FD20-FE42-8687-2BA083E07F95}" type="datetimeFigureOut">
              <a:rPr lang="en-US"/>
              <a:pPr>
                <a:defRPr/>
              </a:pPr>
              <a:t>5/30/18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B36C8-5241-C448-8934-0F6AB37CDA73}" type="slidenum">
              <a:rPr lang="en-US"/>
              <a:pPr>
                <a:defRPr/>
              </a:pPr>
              <a:t>‹#›</a:t>
            </a:fld>
            <a:endParaRPr lang="en-US"/>
          </a:p>
        </p:txBody>
      </p:sp>
    </p:spTree>
    <p:extLst>
      <p:ext uri="{BB962C8B-B14F-4D97-AF65-F5344CB8AC3E}">
        <p14:creationId xmlns:p14="http://schemas.microsoft.com/office/powerpoint/2010/main" val="728869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259847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73653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fld id="{339E5339-60EC-024F-A414-BDF34FC64342}"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47054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fld id="{339E5339-60EC-024F-A414-BDF34FC64342}" type="slidenum">
              <a:rPr lang="en-US" smtClean="0"/>
              <a:t>‹#›</a:t>
            </a:fld>
            <a:endParaRPr lang="en-US"/>
          </a:p>
        </p:txBody>
      </p:sp>
      <p:sp>
        <p:nvSpPr>
          <p:cNvPr id="7"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127315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fld id="{339E5339-60EC-024F-A414-BDF34FC64342}"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62635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smtClean="0"/>
          </a:p>
        </p:txBody>
      </p:sp>
      <p:sp>
        <p:nvSpPr>
          <p:cNvPr id="8" name="Slide Number Placeholder 5"/>
          <p:cNvSpPr>
            <a:spLocks noGrp="1"/>
          </p:cNvSpPr>
          <p:nvPr>
            <p:ph type="sldNum" sz="quarter" idx="15"/>
          </p:nvPr>
        </p:nvSpPr>
        <p:spPr/>
        <p:txBody>
          <a:bodyPr/>
          <a:lstStyle>
            <a:lvl1pPr>
              <a:defRPr/>
            </a:lvl1pPr>
          </a:lstStyle>
          <a:p>
            <a:fld id="{339E5339-60EC-024F-A414-BDF34FC64342}" type="slidenum">
              <a:rPr lang="en-US" smtClean="0"/>
              <a:t>‹#›</a:t>
            </a:fld>
            <a:endParaRPr lang="en-US"/>
          </a:p>
        </p:txBody>
      </p:sp>
      <p:sp>
        <p:nvSpPr>
          <p:cNvPr id="9"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223735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7C9B63C3-3AE8-B644-9218-BEEA45BB0E43}" type="datetimeFigureOut">
              <a:rPr lang="en-US" smtClean="0"/>
              <a:t>5/30/18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9E5339-60EC-024F-A414-BDF34FC64342}" type="slidenum">
              <a:rPr lang="en-US" smtClean="0"/>
              <a:t>‹#›</a:t>
            </a:fld>
            <a:endParaRPr lang="en-US"/>
          </a:p>
        </p:txBody>
      </p:sp>
    </p:spTree>
    <p:extLst>
      <p:ext uri="{BB962C8B-B14F-4D97-AF65-F5344CB8AC3E}">
        <p14:creationId xmlns:p14="http://schemas.microsoft.com/office/powerpoint/2010/main" val="363731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9B63C3-3AE8-B644-9218-BEEA45BB0E43}" type="datetimeFigureOut">
              <a:rPr lang="en-US" smtClean="0"/>
              <a:t>5/30/18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9E5339-60EC-024F-A414-BDF34FC64342}"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schemeClr val="bg1"/>
                </a:solidFill>
                <a:latin typeface="Neue Bold" charset="0"/>
                <a:cs typeface="Neue Bold" charset="0"/>
              </a:rPr>
              <a:t>04.07.2015</a:t>
            </a:r>
            <a:endParaRPr lang="en-US" sz="1300" dirty="0" smtClean="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24404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3470198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2.xml"/><Relationship Id="rId3"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 Id="rId3"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theme" Target="../theme/theme4.xml"/><Relationship Id="rId9" Type="http://schemas.openxmlformats.org/officeDocument/2006/relationships/image" Target="../media/image1.emf"/><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5.xml"/><Relationship Id="rId3"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307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pic>
        <p:nvPicPr>
          <p:cNvPr id="3076"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fld id="{339E5339-60EC-024F-A414-BDF34FC64342}" type="slidenum">
              <a:rPr lang="en-US" smtClean="0"/>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endParaRPr lang="en-US"/>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F5C5E1-7DE5-4841-83C2-BC3D7D3C024F}" type="slidenum">
              <a:rPr lang="en-US"/>
              <a:pPr>
                <a:defRPr/>
              </a:pPr>
              <a:t>‹#›</a:t>
            </a:fld>
            <a:endParaRPr lang="en-US"/>
          </a:p>
        </p:txBody>
      </p:sp>
      <p:pic>
        <p:nvPicPr>
          <p:cNvPr id="102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B5ECC8-859D-7549-AAEB-C378699C10E7}" type="slidenum">
              <a:rPr lang="en-US"/>
              <a:pPr>
                <a:defRPr/>
              </a:pPr>
              <a:t>‹#›</a:t>
            </a:fld>
            <a:endParaRPr lang="en-US"/>
          </a:p>
        </p:txBody>
      </p:sp>
      <p:pic>
        <p:nvPicPr>
          <p:cNvPr id="1024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12291"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pic>
        <p:nvPicPr>
          <p:cNvPr id="12292"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1F8B4E1C-956D-3343-AC0A-D13983CCA57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67669C1D-F2D8-9C4C-95C5-6E57E657AE7F}" type="slidenum">
              <a:rPr lang="en-US"/>
              <a:pPr>
                <a:defRPr/>
              </a:pPr>
              <a:t>‹#›</a:t>
            </a:fld>
            <a:endParaRPr lang="en-US"/>
          </a:p>
        </p:txBody>
      </p:sp>
      <p:pic>
        <p:nvPicPr>
          <p:cNvPr id="348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Re-Thinking Objectivity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3234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New Direction</a:t>
            </a:r>
            <a:endParaRPr lang="en-US" sz="3600" dirty="0"/>
          </a:p>
        </p:txBody>
      </p:sp>
      <p:sp>
        <p:nvSpPr>
          <p:cNvPr id="3" name="Content Placeholder 2"/>
          <p:cNvSpPr>
            <a:spLocks noGrp="1"/>
          </p:cNvSpPr>
          <p:nvPr>
            <p:ph idx="1"/>
          </p:nvPr>
        </p:nvSpPr>
        <p:spPr/>
        <p:txBody>
          <a:bodyPr>
            <a:normAutofit/>
          </a:bodyPr>
          <a:lstStyle/>
          <a:p>
            <a:r>
              <a:rPr lang="en-US" sz="2800" dirty="0" smtClean="0"/>
              <a:t>Journalists must acknowledge, humbly and publicly, that what they do is  far less detached than the aura of objectivity implies.</a:t>
            </a:r>
          </a:p>
          <a:p>
            <a:r>
              <a:rPr lang="en-US" sz="2800" dirty="0" smtClean="0"/>
              <a:t>Reporters must be encouraged to develop expertise and use it to sort through competing claims, identify and explain underlying assumptions of those claims, and make judgments about what the audience needs to know.</a:t>
            </a:r>
          </a:p>
          <a:p>
            <a:r>
              <a:rPr lang="en-US" sz="2800" dirty="0" smtClean="0"/>
              <a:t>Master their </a:t>
            </a:r>
            <a:r>
              <a:rPr lang="en-US" sz="2800" dirty="0" smtClean="0"/>
              <a:t>beats (specialize).</a:t>
            </a:r>
            <a:endParaRPr lang="en-US" sz="2800" dirty="0"/>
          </a:p>
        </p:txBody>
      </p:sp>
    </p:spTree>
    <p:extLst>
      <p:ext uri="{BB962C8B-B14F-4D97-AF65-F5344CB8AC3E}">
        <p14:creationId xmlns:p14="http://schemas.microsoft.com/office/powerpoint/2010/main" val="203729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Reporters must be </a:t>
            </a:r>
            <a:r>
              <a:rPr lang="en-US" sz="2800" i="1" dirty="0" smtClean="0"/>
              <a:t>precision</a:t>
            </a:r>
            <a:r>
              <a:rPr lang="en-US" sz="2800" dirty="0" smtClean="0"/>
              <a:t> journalists, which is arguably activist, but approaches the unobtainable goal of objectivity better than traditional reporting strategies.</a:t>
            </a:r>
          </a:p>
          <a:p>
            <a:r>
              <a:rPr lang="en-US" sz="2800" dirty="0" smtClean="0"/>
              <a:t>Precision journalism requires expert usage of big data.</a:t>
            </a:r>
          </a:p>
          <a:p>
            <a:r>
              <a:rPr lang="en-US" sz="2800" dirty="0" smtClean="0"/>
              <a:t>Finally, reporters (including bloggers) should be human first, reporters second.</a:t>
            </a:r>
            <a:endParaRPr lang="en-US" sz="2800" dirty="0"/>
          </a:p>
        </p:txBody>
      </p:sp>
    </p:spTree>
    <p:extLst>
      <p:ext uri="{BB962C8B-B14F-4D97-AF65-F5344CB8AC3E}">
        <p14:creationId xmlns:p14="http://schemas.microsoft.com/office/powerpoint/2010/main" val="399341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Objectivity</a:t>
            </a:r>
            <a:endParaRPr lang="en-US" sz="3600" dirty="0"/>
          </a:p>
        </p:txBody>
      </p:sp>
      <p:sp>
        <p:nvSpPr>
          <p:cNvPr id="3" name="Content Placeholder 2"/>
          <p:cNvSpPr>
            <a:spLocks noGrp="1"/>
          </p:cNvSpPr>
          <p:nvPr>
            <p:ph idx="1"/>
          </p:nvPr>
        </p:nvSpPr>
        <p:spPr/>
        <p:txBody>
          <a:bodyPr>
            <a:normAutofit/>
          </a:bodyPr>
          <a:lstStyle/>
          <a:p>
            <a:r>
              <a:rPr lang="en-US" sz="2800" dirty="0" smtClean="0"/>
              <a:t>Applying objectivity too broadly can lead to passive receptivity of the news rather than the press being aggressive analyzers and explainers of it.</a:t>
            </a:r>
          </a:p>
          <a:p>
            <a:r>
              <a:rPr lang="en-US" sz="2800" dirty="0" smtClean="0"/>
              <a:t>The press has conflicting dictates:</a:t>
            </a:r>
          </a:p>
          <a:p>
            <a:pPr lvl="1"/>
            <a:r>
              <a:rPr lang="en-US" sz="2400" dirty="0" smtClean="0"/>
              <a:t>Be neutral yet investigative</a:t>
            </a:r>
          </a:p>
          <a:p>
            <a:pPr lvl="1"/>
            <a:r>
              <a:rPr lang="en-US" sz="2400" dirty="0" smtClean="0"/>
              <a:t>Be disengaged yet have impact</a:t>
            </a:r>
          </a:p>
          <a:p>
            <a:pPr lvl="1"/>
            <a:r>
              <a:rPr lang="en-US" sz="2400" dirty="0" smtClean="0"/>
              <a:t>Be fair-minded but have an edge</a:t>
            </a:r>
          </a:p>
          <a:p>
            <a:endParaRPr lang="en-US" dirty="0"/>
          </a:p>
        </p:txBody>
      </p:sp>
    </p:spTree>
    <p:extLst>
      <p:ext uri="{BB962C8B-B14F-4D97-AF65-F5344CB8AC3E}">
        <p14:creationId xmlns:p14="http://schemas.microsoft.com/office/powerpoint/2010/main" val="183680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An attempt of objectivity has persisted in many journalistic organizations because nothing better has replaced it.</a:t>
            </a:r>
          </a:p>
          <a:p>
            <a:r>
              <a:rPr lang="en-US" sz="2800" dirty="0" smtClean="0"/>
              <a:t>And the public is cynical of marketing slogans such as “fair and balanced.”</a:t>
            </a:r>
          </a:p>
          <a:p>
            <a:pPr marL="0" indent="0">
              <a:buNone/>
            </a:pPr>
            <a:endParaRPr lang="en-US" dirty="0"/>
          </a:p>
        </p:txBody>
      </p:sp>
    </p:spTree>
    <p:extLst>
      <p:ext uri="{BB962C8B-B14F-4D97-AF65-F5344CB8AC3E}">
        <p14:creationId xmlns:p14="http://schemas.microsoft.com/office/powerpoint/2010/main" val="2241230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000" dirty="0" smtClean="0"/>
              <a:t>The concept of objectivity can lead to </a:t>
            </a:r>
            <a:r>
              <a:rPr lang="en-US" sz="3000" i="1" dirty="0" smtClean="0"/>
              <a:t>false balance </a:t>
            </a:r>
            <a:r>
              <a:rPr lang="en-US" sz="3000" dirty="0" smtClean="0"/>
              <a:t>and lazy reporting.</a:t>
            </a:r>
          </a:p>
          <a:p>
            <a:pPr lvl="1"/>
            <a:r>
              <a:rPr lang="en-US" sz="2600" dirty="0" smtClean="0"/>
              <a:t>“He said, she said”</a:t>
            </a:r>
          </a:p>
          <a:p>
            <a:pPr lvl="1"/>
            <a:r>
              <a:rPr lang="en-US" sz="2600" dirty="0" smtClean="0"/>
              <a:t>“Both sides of the story”</a:t>
            </a:r>
          </a:p>
          <a:p>
            <a:pPr lvl="1"/>
            <a:r>
              <a:rPr lang="en-US" sz="2600" dirty="0"/>
              <a:t>False </a:t>
            </a:r>
            <a:r>
              <a:rPr lang="en-US" sz="2600" dirty="0" smtClean="0"/>
              <a:t>equivalencies</a:t>
            </a:r>
          </a:p>
          <a:p>
            <a:r>
              <a:rPr lang="en-US" sz="3000" dirty="0" smtClean="0"/>
              <a:t>False balance leads to failure of pushing the story, incrementally, toward a deeper understanding of what is true and false.</a:t>
            </a:r>
          </a:p>
          <a:p>
            <a:r>
              <a:rPr lang="en-US" sz="3000" dirty="0" smtClean="0"/>
              <a:t>Too often rely on official sources, which leads to false balance and “he said, she said” reporting.</a:t>
            </a:r>
            <a:endParaRPr lang="en-US" sz="3000" dirty="0"/>
          </a:p>
        </p:txBody>
      </p:sp>
    </p:spTree>
    <p:extLst>
      <p:ext uri="{BB962C8B-B14F-4D97-AF65-F5344CB8AC3E}">
        <p14:creationId xmlns:p14="http://schemas.microsoft.com/office/powerpoint/2010/main" val="414110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The concept of objectivity often makes reporters hesitant to inject issues that aren’t in the news already.</a:t>
            </a:r>
          </a:p>
          <a:p>
            <a:pPr lvl="1"/>
            <a:r>
              <a:rPr lang="en-US" sz="2400" dirty="0" smtClean="0"/>
              <a:t>“News is driven by the zeitgeist.”</a:t>
            </a:r>
          </a:p>
          <a:p>
            <a:pPr lvl="1"/>
            <a:r>
              <a:rPr lang="en-US" sz="2400" dirty="0" smtClean="0"/>
              <a:t>Who sets the agenda?</a:t>
            </a:r>
            <a:endParaRPr lang="en-US" sz="2400" dirty="0"/>
          </a:p>
        </p:txBody>
      </p:sp>
    </p:spTree>
    <p:extLst>
      <p:ext uri="{BB962C8B-B14F-4D97-AF65-F5344CB8AC3E}">
        <p14:creationId xmlns:p14="http://schemas.microsoft.com/office/powerpoint/2010/main" val="385882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Objectivity Abandoned</a:t>
            </a:r>
            <a:endParaRPr lang="en-US" sz="3600" dirty="0"/>
          </a:p>
        </p:txBody>
      </p:sp>
      <p:sp>
        <p:nvSpPr>
          <p:cNvPr id="3" name="Content Placeholder 2"/>
          <p:cNvSpPr>
            <a:spLocks noGrp="1"/>
          </p:cNvSpPr>
          <p:nvPr>
            <p:ph idx="1"/>
          </p:nvPr>
        </p:nvSpPr>
        <p:spPr/>
        <p:txBody>
          <a:bodyPr>
            <a:normAutofit/>
          </a:bodyPr>
          <a:lstStyle/>
          <a:p>
            <a:r>
              <a:rPr lang="en-US" sz="2800" dirty="0" smtClean="0"/>
              <a:t>The Internet and cable news drive a non-stop news cycle, which elevates the appeal of “attitude” in the news, making the balanced, measured news report seem anachronistic.</a:t>
            </a:r>
          </a:p>
          <a:p>
            <a:r>
              <a:rPr lang="en-US" sz="2800" dirty="0" smtClean="0"/>
              <a:t>Public relations has matured into a spin-monsters so that virtually every word a reporter hears from an official source has been shaped and polished in order to manipulate public perceptions.</a:t>
            </a:r>
            <a:endParaRPr lang="en-US" sz="2800" dirty="0"/>
          </a:p>
        </p:txBody>
      </p:sp>
    </p:spTree>
    <p:extLst>
      <p:ext uri="{BB962C8B-B14F-4D97-AF65-F5344CB8AC3E}">
        <p14:creationId xmlns:p14="http://schemas.microsoft.com/office/powerpoint/2010/main" val="77987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Thus, “fairness” has often come to mean a scrupulous passivity – to cover a developing story as it is manufactured.</a:t>
            </a:r>
          </a:p>
          <a:p>
            <a:r>
              <a:rPr lang="en-US" sz="2800" dirty="0" smtClean="0"/>
              <a:t>Too often a story represents the view of cooperative sources (Bob Woodward).</a:t>
            </a:r>
          </a:p>
          <a:p>
            <a:r>
              <a:rPr lang="en-US" sz="2800" dirty="0" smtClean="0"/>
              <a:t>If problems or issues are being ignored by official sources, reporters too often don’t dig, don’t force officials to confront the problem or issue.</a:t>
            </a:r>
            <a:endParaRPr lang="en-US" sz="2800" dirty="0"/>
          </a:p>
        </p:txBody>
      </p:sp>
    </p:spTree>
    <p:extLst>
      <p:ext uri="{BB962C8B-B14F-4D97-AF65-F5344CB8AC3E}">
        <p14:creationId xmlns:p14="http://schemas.microsoft.com/office/powerpoint/2010/main" val="40250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Bias</a:t>
            </a:r>
            <a:endParaRPr lang="en-US" sz="3600" dirty="0"/>
          </a:p>
        </p:txBody>
      </p:sp>
      <p:sp>
        <p:nvSpPr>
          <p:cNvPr id="3" name="Content Placeholder 2"/>
          <p:cNvSpPr>
            <a:spLocks noGrp="1"/>
          </p:cNvSpPr>
          <p:nvPr>
            <p:ph idx="1"/>
          </p:nvPr>
        </p:nvSpPr>
        <p:spPr/>
        <p:txBody>
          <a:bodyPr>
            <a:normAutofit/>
          </a:bodyPr>
          <a:lstStyle/>
          <a:p>
            <a:r>
              <a:rPr lang="en-US" sz="3000" dirty="0" smtClean="0"/>
              <a:t>Bias is driven by ideology.</a:t>
            </a:r>
          </a:p>
          <a:p>
            <a:pPr lvl="1"/>
            <a:r>
              <a:rPr lang="en-US" sz="2400" dirty="0" smtClean="0"/>
              <a:t>Politicians always see “unfairness.”</a:t>
            </a:r>
          </a:p>
          <a:p>
            <a:r>
              <a:rPr lang="en-US" sz="2800" dirty="0" smtClean="0"/>
              <a:t>Bias is driven by class.</a:t>
            </a:r>
          </a:p>
          <a:p>
            <a:pPr lvl="1"/>
            <a:r>
              <a:rPr lang="en-US" sz="2400" dirty="0" smtClean="0"/>
              <a:t>Biggest bias in the news is based on the lack of socio-economic diversity in the newsroom.</a:t>
            </a:r>
          </a:p>
          <a:p>
            <a:pPr lvl="2"/>
            <a:r>
              <a:rPr lang="en-US" sz="2000" dirty="0" smtClean="0"/>
              <a:t>Fewer non-Ivy League, blue-collar reporters such as </a:t>
            </a:r>
            <a:r>
              <a:rPr lang="en-US" sz="2000" dirty="0" err="1" smtClean="0"/>
              <a:t>Breslin</a:t>
            </a:r>
            <a:r>
              <a:rPr lang="en-US" sz="2000" dirty="0" smtClean="0"/>
              <a:t>, </a:t>
            </a:r>
            <a:r>
              <a:rPr lang="en-US" sz="2000" dirty="0" err="1" smtClean="0"/>
              <a:t>Royko</a:t>
            </a:r>
            <a:r>
              <a:rPr lang="en-US" sz="2000" dirty="0" smtClean="0"/>
              <a:t>, </a:t>
            </a:r>
            <a:r>
              <a:rPr lang="en-US" sz="2000" dirty="0" err="1" smtClean="0"/>
              <a:t>Hammil</a:t>
            </a:r>
            <a:r>
              <a:rPr lang="en-US" sz="2000" dirty="0" smtClean="0"/>
              <a:t>.</a:t>
            </a:r>
          </a:p>
          <a:p>
            <a:r>
              <a:rPr lang="en-US" sz="2800" dirty="0" smtClean="0"/>
              <a:t>Bias driven by conflict-oriented, event-driven, horse-race coverage and by existing narratives.</a:t>
            </a:r>
            <a:endParaRPr lang="en-US" sz="2800" dirty="0"/>
          </a:p>
        </p:txBody>
      </p:sp>
    </p:spTree>
    <p:extLst>
      <p:ext uri="{BB962C8B-B14F-4D97-AF65-F5344CB8AC3E}">
        <p14:creationId xmlns:p14="http://schemas.microsoft.com/office/powerpoint/2010/main" val="545524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Bias driven by “altruistic democracy,”  “responsible capitalism” and </a:t>
            </a:r>
            <a:r>
              <a:rPr lang="en-US" sz="2800" i="1" dirty="0" smtClean="0"/>
              <a:t>reformism</a:t>
            </a:r>
            <a:r>
              <a:rPr lang="en-US" sz="2800" dirty="0" smtClean="0"/>
              <a:t>. (</a:t>
            </a:r>
            <a:r>
              <a:rPr lang="en-US" sz="2800" dirty="0" err="1" smtClean="0"/>
              <a:t>Gans</a:t>
            </a:r>
            <a:r>
              <a:rPr lang="en-US" sz="2800" dirty="0" smtClean="0"/>
              <a:t>)</a:t>
            </a:r>
          </a:p>
          <a:p>
            <a:r>
              <a:rPr lang="en-US" sz="2800" dirty="0" smtClean="0"/>
              <a:t>Reporters are reformists, against corruption, exploitation, cruelty, violence, discrimination and abuse of power. For honesty, fairness, courage and humility.</a:t>
            </a:r>
          </a:p>
          <a:p>
            <a:pPr lvl="1"/>
            <a:r>
              <a:rPr lang="en-US" sz="2400" dirty="0" smtClean="0"/>
              <a:t>They like to look out for people who cannot look out for themselves</a:t>
            </a:r>
            <a:r>
              <a:rPr lang="en-US" dirty="0" smtClean="0"/>
              <a:t>.</a:t>
            </a:r>
            <a:endParaRPr lang="en-US" dirty="0"/>
          </a:p>
        </p:txBody>
      </p:sp>
    </p:spTree>
    <p:extLst>
      <p:ext uri="{BB962C8B-B14F-4D97-AF65-F5344CB8AC3E}">
        <p14:creationId xmlns:p14="http://schemas.microsoft.com/office/powerpoint/2010/main" val="3455625781"/>
      </p:ext>
    </p:extLst>
  </p:cSld>
  <p:clrMapOvr>
    <a:masterClrMapping/>
  </p:clrMapOvr>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105</TotalTime>
  <Words>580</Words>
  <Application>Microsoft Macintosh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1_Office Theme</vt:lpstr>
      <vt:lpstr>2_Office Theme</vt:lpstr>
      <vt:lpstr>3_Office Theme</vt:lpstr>
      <vt:lpstr>4_Office Theme</vt:lpstr>
      <vt:lpstr>7_Office Theme</vt:lpstr>
      <vt:lpstr>Re-Thinking Objectivity</vt:lpstr>
      <vt:lpstr>Objectivity</vt:lpstr>
      <vt:lpstr>PowerPoint Presentation</vt:lpstr>
      <vt:lpstr>PowerPoint Presentation</vt:lpstr>
      <vt:lpstr>PowerPoint Presentation</vt:lpstr>
      <vt:lpstr>Objectivity Abandoned</vt:lpstr>
      <vt:lpstr>PowerPoint Presentation</vt:lpstr>
      <vt:lpstr>Bias</vt:lpstr>
      <vt:lpstr>PowerPoint Presentation</vt:lpstr>
      <vt:lpstr>New Direction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Objectivity</dc:title>
  <dc:creator>Charles Warner</dc:creator>
  <cp:lastModifiedBy>Charles Warner</cp:lastModifiedBy>
  <cp:revision>11</cp:revision>
  <dcterms:created xsi:type="dcterms:W3CDTF">2013-02-14T14:57:53Z</dcterms:created>
  <dcterms:modified xsi:type="dcterms:W3CDTF">2018-05-30T22:24:54Z</dcterms:modified>
</cp:coreProperties>
</file>