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71" r:id="rId15"/>
    <p:sldId id="268" r:id="rId16"/>
    <p:sldId id="269" r:id="rId17"/>
    <p:sldId id="272" r:id="rId18"/>
    <p:sldId id="274" r:id="rId19"/>
    <p:sldId id="275" r:id="rId20"/>
    <p:sldId id="276" r:id="rId21"/>
    <p:sldId id="277" r:id="rId22"/>
    <p:sldId id="279" r:id="rId23"/>
    <p:sldId id="278" r:id="rId24"/>
    <p:sldId id="280" r:id="rId25"/>
    <p:sldId id="281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11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400">
                <a:latin typeface="Verdana"/>
                <a:cs typeface="Verdan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Verdana"/>
                <a:cs typeface="Verdan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A3D43-BEF5-B04E-A422-CCF293270B96}" type="datetimeFigureOut">
              <a:rPr lang="en-US" smtClean="0"/>
              <a:t>4/22/13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A3D43-BEF5-B04E-A422-CCF293270B96}" type="datetimeFigureOut">
              <a:rPr lang="en-US" smtClean="0"/>
              <a:t>4/22/13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3605-B8B4-B749-B449-7287460FC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A3D43-BEF5-B04E-A422-CCF293270B96}" type="datetimeFigureOut">
              <a:rPr lang="en-US" smtClean="0"/>
              <a:t>4/22/13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3605-B8B4-B749-B449-7287460FC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A3D43-BEF5-B04E-A422-CCF293270B96}" type="datetimeFigureOut">
              <a:rPr lang="en-US" smtClean="0"/>
              <a:t>4/22/13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3605-B8B4-B749-B449-7287460FC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A3D43-BEF5-B04E-A422-CCF293270B96}" type="datetimeFigureOut">
              <a:rPr lang="en-US" smtClean="0"/>
              <a:t>4/22/13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3605-B8B4-B749-B449-7287460FC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A3D43-BEF5-B04E-A422-CCF293270B96}" type="datetimeFigureOut">
              <a:rPr lang="en-US" smtClean="0"/>
              <a:t>4/22/13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3605-B8B4-B749-B449-7287460FC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A3D43-BEF5-B04E-A422-CCF293270B96}" type="datetimeFigureOut">
              <a:rPr lang="en-US" smtClean="0"/>
              <a:t>4/22/13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3605-B8B4-B749-B449-7287460FC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A3D43-BEF5-B04E-A422-CCF293270B96}" type="datetimeFigureOut">
              <a:rPr lang="en-US" smtClean="0"/>
              <a:t>4/22/13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3605-B8B4-B749-B449-7287460FC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A3D43-BEF5-B04E-A422-CCF293270B96}" type="datetimeFigureOut">
              <a:rPr lang="en-US" smtClean="0"/>
              <a:t>4/22/13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3605-B8B4-B749-B449-7287460FC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A3D43-BEF5-B04E-A422-CCF293270B96}" type="datetimeFigureOut">
              <a:rPr lang="en-US" smtClean="0"/>
              <a:t>4/22/13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3605-B8B4-B749-B449-7287460FC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A3D43-BEF5-B04E-A422-CCF293270B96}" type="datetimeFigureOut">
              <a:rPr lang="en-US" smtClean="0"/>
              <a:t>4/22/13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3605-B8B4-B749-B449-7287460FC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A3D43-BEF5-B04E-A422-CCF293270B96}" type="datetimeFigureOut">
              <a:rPr lang="en-US" smtClean="0"/>
              <a:t>4/22/13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Verdana"/>
          <a:ea typeface="+mj-ea"/>
          <a:cs typeface="Verdana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Verdana"/>
          <a:ea typeface="+mn-ea"/>
          <a:cs typeface="Verdana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Verdana"/>
          <a:ea typeface="+mn-ea"/>
          <a:cs typeface="Verdana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Verdana"/>
          <a:ea typeface="+mn-ea"/>
          <a:cs typeface="Verdana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Verdana"/>
          <a:ea typeface="+mn-ea"/>
          <a:cs typeface="Verdana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Verdana"/>
          <a:ea typeface="+mn-ea"/>
          <a:cs typeface="Verdana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New Rules of Brainstorming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09673"/>
            <a:ext cx="6400800" cy="1752600"/>
          </a:xfrm>
        </p:spPr>
        <p:txBody>
          <a:bodyPr>
            <a:normAutofit/>
          </a:bodyPr>
          <a:lstStyle/>
          <a:p>
            <a:r>
              <a:rPr lang="en-US" sz="1400" i="1" dirty="0" smtClean="0"/>
              <a:t>Creative Conspiracy: The New Rules of Brainstorming.  </a:t>
            </a:r>
            <a:r>
              <a:rPr lang="en-US" sz="1400" dirty="0" smtClean="0"/>
              <a:t>(2013).  Leigh Thompson. Harvard Business School Press.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8541899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blackboard, whiteboards, flip charts to write everything down (memorialize ideas).</a:t>
            </a:r>
          </a:p>
          <a:p>
            <a:pPr lvl="1"/>
            <a:r>
              <a:rPr lang="en-US" dirty="0" smtClean="0"/>
              <a:t>Take photos on </a:t>
            </a:r>
            <a:r>
              <a:rPr lang="en-US" dirty="0" err="1" smtClean="0"/>
              <a:t>iPad</a:t>
            </a:r>
            <a:r>
              <a:rPr lang="en-US" dirty="0" smtClean="0"/>
              <a:t> or phone.</a:t>
            </a:r>
          </a:p>
          <a:p>
            <a:pPr lvl="1"/>
            <a:r>
              <a:rPr lang="en-US" dirty="0" smtClean="0"/>
              <a:t>Put in a </a:t>
            </a:r>
            <a:r>
              <a:rPr lang="en-US" dirty="0" err="1" smtClean="0"/>
              <a:t>boneyard</a:t>
            </a:r>
            <a:r>
              <a:rPr lang="en-US" dirty="0" smtClean="0"/>
              <a:t> or repository (Google Doc, wiki, blog) so group members can actively access ideas during, before, and after meetings.</a:t>
            </a:r>
          </a:p>
          <a:p>
            <a:r>
              <a:rPr lang="en-US" dirty="0" smtClean="0"/>
              <a:t>Mood: Consistently positive and upbeat</a:t>
            </a:r>
          </a:p>
          <a:p>
            <a:pPr lvl="1"/>
            <a:r>
              <a:rPr lang="en-US" dirty="0" smtClean="0"/>
              <a:t>Facilitator’s responsibility.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69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Diversity is critical.</a:t>
            </a:r>
          </a:p>
          <a:p>
            <a:pPr lvl="1"/>
            <a:r>
              <a:rPr lang="en-US" dirty="0" smtClean="0"/>
              <a:t>Don’t put friends together.</a:t>
            </a:r>
          </a:p>
          <a:p>
            <a:r>
              <a:rPr lang="en-US" smtClean="0"/>
              <a:t>If </a:t>
            </a:r>
            <a:r>
              <a:rPr lang="en-US" smtClean="0"/>
              <a:t>possible</a:t>
            </a:r>
            <a:r>
              <a:rPr lang="en-US" dirty="0" smtClean="0"/>
              <a:t>, regularly involve the input of of outsiders who are devil’s advocates.</a:t>
            </a:r>
          </a:p>
          <a:p>
            <a:r>
              <a:rPr lang="en-US" dirty="0" smtClean="0"/>
              <a:t>Conflict is OK – manage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862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Going along with the crowd</a:t>
            </a:r>
          </a:p>
          <a:p>
            <a:r>
              <a:rPr lang="en-US" dirty="0" smtClean="0"/>
              <a:t>Riding the bus without paying the fee (free riding)</a:t>
            </a:r>
          </a:p>
          <a:p>
            <a:r>
              <a:rPr lang="en-US" dirty="0" smtClean="0"/>
              <a:t>Team superiority complex</a:t>
            </a:r>
          </a:p>
          <a:p>
            <a:pPr lvl="1"/>
            <a:r>
              <a:rPr lang="en-US" dirty="0" smtClean="0"/>
              <a:t>90% believe they are in the top quartile.</a:t>
            </a:r>
          </a:p>
          <a:p>
            <a:r>
              <a:rPr lang="en-US" dirty="0" smtClean="0"/>
              <a:t>The tyranny of the average</a:t>
            </a:r>
          </a:p>
          <a:p>
            <a:pPr lvl="1"/>
            <a:r>
              <a:rPr lang="en-US" dirty="0" smtClean="0"/>
              <a:t>Regress toward the mean – satisficing</a:t>
            </a:r>
          </a:p>
          <a:p>
            <a:r>
              <a:rPr lang="en-US" dirty="0" smtClean="0"/>
              <a:t>Dumbing down (playing it safe to be popular)</a:t>
            </a:r>
          </a:p>
          <a:p>
            <a:r>
              <a:rPr lang="en-US" dirty="0" smtClean="0"/>
              <a:t>Evaluation apprehension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1373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Cognitive </a:t>
            </a:r>
            <a:r>
              <a:rPr lang="en-US" dirty="0" err="1"/>
              <a:t>interruptus</a:t>
            </a:r>
            <a:r>
              <a:rPr lang="en-US" dirty="0"/>
              <a:t> (multitasking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Fewer than 95% of people can multitask effectively (and 90% of people think they are in the 5%)</a:t>
            </a:r>
          </a:p>
          <a:p>
            <a:pPr lvl="1"/>
            <a:r>
              <a:rPr lang="en-US" dirty="0" smtClean="0"/>
              <a:t>Takes a person seven minutes on average to recover from an interruption</a:t>
            </a:r>
          </a:p>
          <a:p>
            <a:pPr lvl="2"/>
            <a:r>
              <a:rPr lang="en-US" dirty="0" smtClean="0"/>
              <a:t>Focus, focus, focus on generating a lot of ideas.</a:t>
            </a:r>
          </a:p>
          <a:p>
            <a:r>
              <a:rPr lang="en-US" dirty="0" smtClean="0"/>
              <a:t>Being in a group requires a symphony of skills: Listening, speaking, taking turns, taking notes, and summarizing.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9210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Production </a:t>
            </a:r>
            <a:r>
              <a:rPr lang="en-US" dirty="0" smtClean="0"/>
              <a:t>blocking (time wasted while group members queue up and wait to take turns expressing their ideas)</a:t>
            </a:r>
            <a:endParaRPr lang="en-US" dirty="0"/>
          </a:p>
          <a:p>
            <a:r>
              <a:rPr lang="en-US" dirty="0" smtClean="0"/>
              <a:t>Competing for attention</a:t>
            </a:r>
          </a:p>
          <a:p>
            <a:r>
              <a:rPr lang="en-US" dirty="0"/>
              <a:t>S</a:t>
            </a:r>
            <a:r>
              <a:rPr lang="en-US" dirty="0" smtClean="0"/>
              <a:t>imultaneous talking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5258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Making Groups Effective </a:t>
            </a:r>
            <a:br>
              <a:rPr lang="en-US" dirty="0" smtClean="0"/>
            </a:br>
            <a:r>
              <a:rPr lang="en-US" dirty="0" smtClean="0"/>
              <a:t>(And Avoiding Free Riders)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make team too big.</a:t>
            </a:r>
          </a:p>
          <a:p>
            <a:r>
              <a:rPr lang="en-US" dirty="0" smtClean="0"/>
              <a:t>Assign roles.</a:t>
            </a:r>
          </a:p>
          <a:p>
            <a:r>
              <a:rPr lang="en-US" dirty="0" smtClean="0"/>
              <a:t>Strengthen team cohesion.</a:t>
            </a:r>
          </a:p>
          <a:p>
            <a:pPr lvl="1"/>
            <a:r>
              <a:rPr lang="en-US" dirty="0" smtClean="0"/>
              <a:t>Team T-shirts</a:t>
            </a:r>
          </a:p>
          <a:p>
            <a:pPr lvl="1"/>
            <a:r>
              <a:rPr lang="en-US" dirty="0" smtClean="0"/>
              <a:t>Focus on shared goals</a:t>
            </a:r>
          </a:p>
          <a:p>
            <a:pPr lvl="1"/>
            <a:r>
              <a:rPr lang="en-US" dirty="0" smtClean="0"/>
              <a:t>Use same lingo</a:t>
            </a:r>
          </a:p>
          <a:p>
            <a:pPr lvl="1"/>
            <a:r>
              <a:rPr lang="en-US" dirty="0" smtClean="0"/>
              <a:t>Talk “we.”</a:t>
            </a:r>
          </a:p>
          <a:p>
            <a:r>
              <a:rPr lang="en-US" dirty="0" smtClean="0"/>
              <a:t>Increase diversity – not too much homogeneity.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79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Making Groups Effective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Craft a team charter.</a:t>
            </a:r>
          </a:p>
          <a:p>
            <a:pPr lvl="1"/>
            <a:r>
              <a:rPr lang="en-US" dirty="0" smtClean="0"/>
              <a:t>A document written by all team members specifying the team </a:t>
            </a:r>
            <a:r>
              <a:rPr lang="en-US" i="1" dirty="0" smtClean="0"/>
              <a:t>mission</a:t>
            </a:r>
            <a:r>
              <a:rPr lang="en-US" dirty="0" smtClean="0"/>
              <a:t> and </a:t>
            </a:r>
            <a:r>
              <a:rPr lang="en-US" i="1" dirty="0" smtClean="0"/>
              <a:t>expectations </a:t>
            </a:r>
            <a:r>
              <a:rPr lang="en-US" dirty="0" smtClean="0"/>
              <a:t>they hold for one another.</a:t>
            </a:r>
          </a:p>
          <a:p>
            <a:pPr lvl="2"/>
            <a:r>
              <a:rPr lang="en-US" dirty="0" smtClean="0"/>
              <a:t>People are less likely to renege on an agreement they agreed to in writing.</a:t>
            </a:r>
          </a:p>
        </p:txBody>
      </p:sp>
    </p:spTree>
    <p:extLst>
      <p:ext uri="{BB962C8B-B14F-4D97-AF65-F5344CB8AC3E}">
        <p14:creationId xmlns:p14="http://schemas.microsoft.com/office/powerpoint/2010/main" val="41347057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Making Groups Effective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Cyberstorming</a:t>
            </a:r>
            <a:endParaRPr lang="en-US" dirty="0" smtClean="0"/>
          </a:p>
          <a:p>
            <a:pPr lvl="1"/>
            <a:r>
              <a:rPr lang="en-US" dirty="0" smtClean="0"/>
              <a:t>Google Docs, etc.</a:t>
            </a:r>
          </a:p>
          <a:p>
            <a:pPr lvl="1"/>
            <a:r>
              <a:rPr lang="en-US" dirty="0" smtClean="0"/>
              <a:t>No fighting for attention, no production blocking</a:t>
            </a:r>
          </a:p>
          <a:p>
            <a:r>
              <a:rPr lang="en-US" dirty="0" err="1" smtClean="0"/>
              <a:t>Brainwriting</a:t>
            </a:r>
            <a:endParaRPr lang="en-US" dirty="0" smtClean="0"/>
          </a:p>
          <a:p>
            <a:pPr lvl="1"/>
            <a:r>
              <a:rPr lang="en-US" dirty="0" smtClean="0"/>
              <a:t>Simultaneously and independently writing down ideas.  No eye contact. Silence.  Focus attention on idea generation.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4023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Groups Effective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Raise expectations.</a:t>
            </a:r>
          </a:p>
          <a:p>
            <a:pPr lvl="1"/>
            <a:r>
              <a:rPr lang="en-US" dirty="0" smtClean="0"/>
              <a:t>Brainstorm for ten minutes, rest, then double the number of ideas expected.</a:t>
            </a:r>
          </a:p>
          <a:p>
            <a:r>
              <a:rPr lang="en-US" dirty="0" smtClean="0"/>
              <a:t>Separate people from the problem.</a:t>
            </a:r>
          </a:p>
          <a:p>
            <a:pPr lvl="1"/>
            <a:r>
              <a:rPr lang="en-US" dirty="0" smtClean="0"/>
              <a:t>Attack the problem, not people.</a:t>
            </a:r>
          </a:p>
          <a:p>
            <a:pPr lvl="1"/>
            <a:r>
              <a:rPr lang="en-US" dirty="0" smtClean="0"/>
              <a:t>Disagreement and conflict are OK.</a:t>
            </a:r>
          </a:p>
          <a:p>
            <a:pPr lvl="1"/>
            <a:r>
              <a:rPr lang="en-US" dirty="0" smtClean="0"/>
              <a:t>Don’t get defensive.</a:t>
            </a:r>
          </a:p>
          <a:p>
            <a:pPr lvl="1"/>
            <a:r>
              <a:rPr lang="en-US" dirty="0" smtClean="0"/>
              <a:t>Don’t be indirect – be direct but respectful.</a:t>
            </a:r>
          </a:p>
          <a:p>
            <a:pPr lvl="2"/>
            <a:r>
              <a:rPr lang="en-US" dirty="0" smtClean="0"/>
              <a:t>People like directness.</a:t>
            </a:r>
          </a:p>
          <a:p>
            <a:r>
              <a:rPr lang="en-US" dirty="0" smtClean="0"/>
              <a:t>When stuck, summarize.</a:t>
            </a:r>
          </a:p>
        </p:txBody>
      </p:sp>
    </p:spTree>
    <p:extLst>
      <p:ext uri="{BB962C8B-B14F-4D97-AF65-F5344CB8AC3E}">
        <p14:creationId xmlns:p14="http://schemas.microsoft.com/office/powerpoint/2010/main" val="37068060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Groups Effective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Neutralize alpha-dominant </a:t>
            </a:r>
            <a:r>
              <a:rPr lang="en-US" dirty="0" smtClean="0"/>
              <a:t>people.</a:t>
            </a:r>
          </a:p>
          <a:p>
            <a:pPr lvl="1"/>
            <a:r>
              <a:rPr lang="en-US" dirty="0" smtClean="0"/>
              <a:t>Aren’t aware they are dominating the discussion, upsetting others, and making others loath to participate (doom loop) and give up.</a:t>
            </a:r>
          </a:p>
          <a:p>
            <a:pPr lvl="1"/>
            <a:r>
              <a:rPr lang="en-US" dirty="0" smtClean="0"/>
              <a:t>In group of six, three people do 70% of the talking.  In a group of eight, three people do 70% of the talking, etc.</a:t>
            </a:r>
          </a:p>
          <a:p>
            <a:pPr lvl="1"/>
            <a:r>
              <a:rPr lang="en-US" dirty="0" smtClean="0"/>
              <a:t>Use forced democracy:</a:t>
            </a:r>
          </a:p>
          <a:p>
            <a:pPr lvl="2"/>
            <a:r>
              <a:rPr lang="en-US" dirty="0" smtClean="0"/>
              <a:t>BRAINWRITING</a:t>
            </a:r>
          </a:p>
          <a:p>
            <a:pPr lvl="2"/>
            <a:r>
              <a:rPr lang="en-US" dirty="0" smtClean="0"/>
              <a:t>CYBERSTORMING</a:t>
            </a:r>
          </a:p>
        </p:txBody>
      </p:sp>
    </p:spTree>
    <p:extLst>
      <p:ext uri="{BB962C8B-B14F-4D97-AF65-F5344CB8AC3E}">
        <p14:creationId xmlns:p14="http://schemas.microsoft.com/office/powerpoint/2010/main" val="107135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Developed based on research and years of experience.</a:t>
            </a:r>
          </a:p>
          <a:p>
            <a:r>
              <a:rPr lang="en-US" dirty="0" smtClean="0"/>
              <a:t>Alex Osborn in </a:t>
            </a:r>
            <a:r>
              <a:rPr lang="en-US" i="1" dirty="0" smtClean="0"/>
              <a:t>Applied Imagination </a:t>
            </a:r>
            <a:r>
              <a:rPr lang="en-US" dirty="0" smtClean="0"/>
              <a:t>in 1953 invented word and basic concept of </a:t>
            </a:r>
            <a:r>
              <a:rPr lang="en-US" i="1" dirty="0" smtClean="0"/>
              <a:t>brainstorming.</a:t>
            </a:r>
          </a:p>
          <a:p>
            <a:r>
              <a:rPr lang="en-US" dirty="0" smtClean="0"/>
              <a:t>He got most of it right.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8323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Brainwriting</a:t>
            </a:r>
            <a:endParaRPr lang="en-US" dirty="0" smtClean="0"/>
          </a:p>
          <a:p>
            <a:pPr lvl="1"/>
            <a:r>
              <a:rPr lang="en-US" dirty="0" smtClean="0"/>
              <a:t>Simultaneous written generation of ideas.</a:t>
            </a:r>
          </a:p>
          <a:p>
            <a:pPr lvl="2"/>
            <a:r>
              <a:rPr lang="en-US" dirty="0" smtClean="0"/>
              <a:t>No guessing</a:t>
            </a:r>
          </a:p>
          <a:p>
            <a:pPr lvl="2"/>
            <a:r>
              <a:rPr lang="en-US" dirty="0" smtClean="0"/>
              <a:t>No confessions</a:t>
            </a:r>
          </a:p>
          <a:p>
            <a:pPr lvl="2"/>
            <a:r>
              <a:rPr lang="en-US" dirty="0" smtClean="0"/>
              <a:t>All ideas anonymous</a:t>
            </a:r>
          </a:p>
          <a:p>
            <a:pPr lvl="1"/>
            <a:r>
              <a:rPr lang="en-US" dirty="0" smtClean="0"/>
              <a:t>No longer than ten minutes in group sessions</a:t>
            </a:r>
          </a:p>
          <a:p>
            <a:pPr lvl="1"/>
            <a:r>
              <a:rPr lang="en-US" dirty="0" smtClean="0"/>
              <a:t>Secret ballot (put stickers on favorite ideas)</a:t>
            </a:r>
          </a:p>
          <a:p>
            <a:pPr lvl="1"/>
            <a:r>
              <a:rPr lang="en-US" dirty="0" smtClean="0"/>
              <a:t>Flag four-six most popular</a:t>
            </a:r>
          </a:p>
          <a:p>
            <a:pPr lvl="1"/>
            <a:r>
              <a:rPr lang="en-US" dirty="0" smtClean="0"/>
              <a:t>Groups who use </a:t>
            </a:r>
            <a:r>
              <a:rPr lang="en-US" dirty="0" err="1" smtClean="0"/>
              <a:t>brainwriting</a:t>
            </a:r>
            <a:r>
              <a:rPr lang="en-US" dirty="0" smtClean="0"/>
              <a:t> are much more effective, especially when ideas are discussed (</a:t>
            </a:r>
            <a:r>
              <a:rPr lang="en-US" i="1" dirty="0" smtClean="0"/>
              <a:t>attention</a:t>
            </a:r>
            <a:r>
              <a:rPr lang="en-US" dirty="0" smtClean="0"/>
              <a:t>) and people reflect on them (</a:t>
            </a:r>
            <a:r>
              <a:rPr lang="en-US" i="1" dirty="0" smtClean="0"/>
              <a:t>incubation).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2625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Cyberstorming</a:t>
            </a:r>
            <a:endParaRPr lang="en-US" dirty="0" smtClean="0"/>
          </a:p>
          <a:p>
            <a:pPr lvl="1"/>
            <a:r>
              <a:rPr lang="en-US" dirty="0" smtClean="0"/>
              <a:t>Electronic brainstorming</a:t>
            </a:r>
          </a:p>
          <a:p>
            <a:pPr lvl="1"/>
            <a:r>
              <a:rPr lang="en-US" dirty="0" smtClean="0"/>
              <a:t>Elegantly solve problems of production blocking</a:t>
            </a:r>
          </a:p>
          <a:p>
            <a:pPr lvl="1"/>
            <a:r>
              <a:rPr lang="en-US" dirty="0" smtClean="0"/>
              <a:t>Because ideas are displayed for everyone, they can stimulate other ideas (synergy)</a:t>
            </a:r>
          </a:p>
          <a:p>
            <a:pPr lvl="1"/>
            <a:r>
              <a:rPr lang="en-US" dirty="0" smtClean="0"/>
              <a:t>No one can talk too much, criticize ideas, or interrupt.</a:t>
            </a:r>
          </a:p>
          <a:p>
            <a:pPr lvl="1"/>
            <a:r>
              <a:rPr lang="en-US" dirty="0" smtClean="0"/>
              <a:t>Difficult because people have to both generate and monitor ideas, but still more effective than old-fashioned brainstorming.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3816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For Brainstorming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SzPct val="75000"/>
              <a:buFont typeface="+mj-lt"/>
              <a:buAutoNum type="arabicPeriod"/>
            </a:pPr>
            <a:r>
              <a:rPr lang="en-US" dirty="0" smtClean="0"/>
              <a:t>Express ideas openly.</a:t>
            </a:r>
          </a:p>
          <a:p>
            <a:pPr marL="914400" lvl="1" indent="-514350">
              <a:buSzPct val="75000"/>
            </a:pPr>
            <a:r>
              <a:rPr lang="en-US" dirty="0" smtClean="0"/>
              <a:t>Don’t hold back, get crazy, childish</a:t>
            </a:r>
          </a:p>
          <a:p>
            <a:pPr marL="514350" indent="-514350">
              <a:buSzPct val="75000"/>
              <a:buFont typeface="+mj-lt"/>
              <a:buAutoNum type="arabicPeriod"/>
            </a:pPr>
            <a:r>
              <a:rPr lang="en-US" dirty="0" smtClean="0"/>
              <a:t>No evaluation/criticism</a:t>
            </a:r>
          </a:p>
          <a:p>
            <a:pPr marL="914400" lvl="1" indent="-514350">
              <a:buSzPct val="75000"/>
            </a:pPr>
            <a:r>
              <a:rPr lang="en-US" dirty="0" smtClean="0"/>
              <a:t>Generation first, then judging</a:t>
            </a:r>
          </a:p>
          <a:p>
            <a:pPr marL="514350" indent="-514350">
              <a:buSzPct val="75000"/>
              <a:buFont typeface="+mj-lt"/>
              <a:buAutoNum type="arabicPeriod"/>
            </a:pPr>
            <a:r>
              <a:rPr lang="en-US" dirty="0" smtClean="0"/>
              <a:t>Focus on quantity.</a:t>
            </a:r>
          </a:p>
          <a:p>
            <a:pPr marL="914400" lvl="1" indent="-514350">
              <a:buSzPct val="75000"/>
            </a:pPr>
            <a:r>
              <a:rPr lang="en-US" dirty="0" smtClean="0"/>
              <a:t>As many ideas as possible</a:t>
            </a:r>
          </a:p>
          <a:p>
            <a:pPr marL="514350" indent="-514350">
              <a:buSzPct val="75000"/>
              <a:buFont typeface="+mj-lt"/>
              <a:buAutoNum type="arabicPeriod"/>
            </a:pPr>
            <a:r>
              <a:rPr lang="en-US" dirty="0" smtClean="0"/>
              <a:t>Build on ideas of others (synergy).</a:t>
            </a:r>
          </a:p>
          <a:p>
            <a:pPr marL="914400" lvl="1" indent="-514350">
              <a:buSzPct val="75000"/>
            </a:pPr>
            <a:r>
              <a:rPr lang="en-US" dirty="0" smtClean="0"/>
              <a:t>Combine ideas </a:t>
            </a:r>
          </a:p>
          <a:p>
            <a:pPr marL="514350" indent="-514350">
              <a:buSzPct val="75000"/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Keep groups small (five is ideal).</a:t>
            </a:r>
          </a:p>
          <a:p>
            <a:pPr marL="514350" indent="-514350">
              <a:buSzPct val="75000"/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Keep sessions about 30-40 minutes long.</a:t>
            </a:r>
          </a:p>
          <a:p>
            <a:pPr marL="514350" indent="-514350">
              <a:buSzPct val="75000"/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Individual brainstorming first (</a:t>
            </a:r>
            <a:r>
              <a:rPr lang="en-US" dirty="0" err="1" smtClean="0">
                <a:solidFill>
                  <a:srgbClr val="FFFF00"/>
                </a:solidFill>
              </a:rPr>
              <a:t>brainwriting</a:t>
            </a:r>
            <a:r>
              <a:rPr lang="en-US" dirty="0" smtClean="0">
                <a:solidFill>
                  <a:srgbClr val="FFFF00"/>
                </a:solidFill>
              </a:rPr>
              <a:t>), then in groups.</a:t>
            </a:r>
          </a:p>
          <a:p>
            <a:pPr marL="514350" indent="-514350">
              <a:buSzPct val="75000"/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Have clear, accepted goals and expectations (structure).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5737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Groups benefit most from building and combining ideas (not generating lots of novel ideas).</a:t>
            </a:r>
          </a:p>
          <a:p>
            <a:r>
              <a:rPr lang="en-US" dirty="0" smtClean="0"/>
              <a:t>Groups are better at evaluating and judging ideas, not generating novel ones.</a:t>
            </a:r>
          </a:p>
          <a:p>
            <a:r>
              <a:rPr lang="en-US" dirty="0" smtClean="0"/>
              <a:t>Osborn’s old rules are effective because they are </a:t>
            </a:r>
            <a:r>
              <a:rPr lang="en-US" i="1" dirty="0" smtClean="0"/>
              <a:t>rules </a:t>
            </a:r>
            <a:r>
              <a:rPr lang="en-US" dirty="0" smtClean="0"/>
              <a:t>and provide structure.</a:t>
            </a:r>
          </a:p>
          <a:p>
            <a:r>
              <a:rPr lang="en-US" dirty="0" smtClean="0"/>
              <a:t>Quantity rule is most important.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2402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Facilitator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75000"/>
            </a:pPr>
            <a:r>
              <a:rPr lang="en-US" dirty="0"/>
              <a:t>Set a clear goal</a:t>
            </a:r>
            <a:r>
              <a:rPr lang="en-US" dirty="0" smtClean="0"/>
              <a:t>.</a:t>
            </a:r>
          </a:p>
          <a:p>
            <a:pPr>
              <a:buSzPct val="75000"/>
            </a:pPr>
            <a:r>
              <a:rPr lang="en-US" dirty="0" smtClean="0"/>
              <a:t>Keep group focused on the task.</a:t>
            </a:r>
          </a:p>
          <a:p>
            <a:pPr>
              <a:buSzPct val="75000"/>
            </a:pPr>
            <a:r>
              <a:rPr lang="en-US" dirty="0" smtClean="0"/>
              <a:t>Restrict people from telling stories or explaining ideas.</a:t>
            </a:r>
          </a:p>
          <a:p>
            <a:pPr lvl="1">
              <a:buSzPct val="75000"/>
            </a:pPr>
            <a:r>
              <a:rPr lang="en-US" dirty="0" smtClean="0"/>
              <a:t>Wasting time.</a:t>
            </a:r>
          </a:p>
          <a:p>
            <a:pPr>
              <a:buSzPct val="75000"/>
            </a:pPr>
            <a:r>
              <a:rPr lang="en-US" dirty="0" smtClean="0"/>
              <a:t>When no one is suggesting an idea, </a:t>
            </a:r>
            <a:r>
              <a:rPr lang="en-US" i="1" dirty="0" smtClean="0"/>
              <a:t>restate the problem </a:t>
            </a:r>
            <a:r>
              <a:rPr lang="en-US" dirty="0" smtClean="0"/>
              <a:t>and encourage ideas.</a:t>
            </a:r>
          </a:p>
          <a:p>
            <a:pPr>
              <a:buSzPct val="75000"/>
            </a:pPr>
            <a:r>
              <a:rPr lang="en-US" dirty="0" smtClean="0"/>
              <a:t>Encourage those people who are not talking to make a contribution.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0678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Facilitator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 on process and resist inserting substantive ideas.</a:t>
            </a:r>
          </a:p>
          <a:p>
            <a:r>
              <a:rPr lang="en-US" dirty="0" smtClean="0"/>
              <a:t>Be a good umpire – enforce rules.</a:t>
            </a:r>
          </a:p>
          <a:p>
            <a:r>
              <a:rPr lang="en-US" dirty="0" smtClean="0"/>
              <a:t>Focus on volume and novelty.</a:t>
            </a:r>
          </a:p>
          <a:p>
            <a:r>
              <a:rPr lang="en-US" dirty="0" smtClean="0"/>
              <a:t>Break problems down into small chunks.</a:t>
            </a:r>
          </a:p>
          <a:p>
            <a:r>
              <a:rPr lang="en-US" dirty="0" smtClean="0"/>
              <a:t>Help </a:t>
            </a:r>
            <a:r>
              <a:rPr lang="en-US" dirty="0"/>
              <a:t>people </a:t>
            </a:r>
            <a:r>
              <a:rPr lang="en-US" dirty="0" smtClean="0"/>
              <a:t>get in touch with their child </a:t>
            </a:r>
            <a:r>
              <a:rPr lang="en-US" dirty="0"/>
              <a:t>(open, energetic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0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Osborn’s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SzPct val="75000"/>
              <a:buFont typeface="+mj-lt"/>
              <a:buAutoNum type="arabicPeriod"/>
            </a:pPr>
            <a:r>
              <a:rPr lang="en-US" dirty="0" smtClean="0"/>
              <a:t>Express ideas openly</a:t>
            </a:r>
          </a:p>
          <a:p>
            <a:pPr marL="914400" lvl="1" indent="-514350">
              <a:buSzPct val="75000"/>
            </a:pPr>
            <a:r>
              <a:rPr lang="en-US" dirty="0" smtClean="0"/>
              <a:t>Don’t hold back, get crazy, childish</a:t>
            </a:r>
          </a:p>
          <a:p>
            <a:pPr marL="514350" indent="-514350">
              <a:buSzPct val="75000"/>
              <a:buFont typeface="+mj-lt"/>
              <a:buAutoNum type="arabicPeriod"/>
            </a:pPr>
            <a:r>
              <a:rPr lang="en-US" dirty="0" smtClean="0"/>
              <a:t>No evaluation/criticism</a:t>
            </a:r>
          </a:p>
          <a:p>
            <a:pPr marL="514350" indent="-514350">
              <a:buSzPct val="75000"/>
              <a:buFont typeface="+mj-lt"/>
              <a:buAutoNum type="arabicPeriod"/>
            </a:pPr>
            <a:r>
              <a:rPr lang="en-US" dirty="0" smtClean="0"/>
              <a:t>Focus on quantity</a:t>
            </a:r>
          </a:p>
          <a:p>
            <a:pPr marL="914400" lvl="1" indent="-514350">
              <a:buSzPct val="75000"/>
            </a:pPr>
            <a:r>
              <a:rPr lang="en-US" dirty="0" smtClean="0"/>
              <a:t>As many ideas as possible</a:t>
            </a:r>
          </a:p>
          <a:p>
            <a:pPr marL="514350" indent="-514350">
              <a:buSzPct val="75000"/>
              <a:buFont typeface="+mj-lt"/>
              <a:buAutoNum type="arabicPeriod"/>
            </a:pPr>
            <a:r>
              <a:rPr lang="en-US" dirty="0" smtClean="0"/>
              <a:t>Build on ideas of others (synergy)</a:t>
            </a:r>
          </a:p>
          <a:p>
            <a:pPr marL="914400" lvl="1" indent="-514350">
              <a:buSzPct val="75000"/>
            </a:pPr>
            <a:r>
              <a:rPr lang="en-US" dirty="0" smtClean="0"/>
              <a:t>Combine ideas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355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Myths Developed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Groups are more creative than individuals.</a:t>
            </a:r>
          </a:p>
          <a:p>
            <a:pPr lvl="1"/>
            <a:r>
              <a:rPr lang="en-US" dirty="0" smtClean="0"/>
              <a:t>People are pro-social and team oriented.</a:t>
            </a:r>
          </a:p>
          <a:p>
            <a:r>
              <a:rPr lang="en-US" dirty="0" smtClean="0"/>
              <a:t>Get rid of rules, relax, no tension.</a:t>
            </a:r>
          </a:p>
          <a:p>
            <a:r>
              <a:rPr lang="en-US" dirty="0" smtClean="0"/>
              <a:t>Brainstorm as a group first to get creative juices flowing.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86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Busted Myths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Individuals more creative than groups.</a:t>
            </a:r>
          </a:p>
          <a:p>
            <a:r>
              <a:rPr lang="en-US" dirty="0" smtClean="0"/>
              <a:t>Groups need guidelines, structure, and some pressure.</a:t>
            </a:r>
          </a:p>
          <a:p>
            <a:r>
              <a:rPr lang="en-US" dirty="0" smtClean="0"/>
              <a:t>Brainstorm individually first, then in groups.</a:t>
            </a:r>
          </a:p>
          <a:p>
            <a:pPr lvl="1"/>
            <a:r>
              <a:rPr lang="en-US" dirty="0" smtClean="0"/>
              <a:t>Individuals (and groups) need </a:t>
            </a:r>
            <a:r>
              <a:rPr lang="en-US" i="1" dirty="0" smtClean="0"/>
              <a:t>priming.</a:t>
            </a:r>
          </a:p>
          <a:p>
            <a:pPr lvl="2"/>
            <a:r>
              <a:rPr lang="en-US" dirty="0" smtClean="0"/>
              <a:t>Stimulation of visuals, toys, phrases, props – expand thinking.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680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Brainstorm individually, then exchange ideas – a crucial part of creativity.</a:t>
            </a:r>
          </a:p>
          <a:p>
            <a:r>
              <a:rPr lang="en-US" dirty="0" smtClean="0"/>
              <a:t>Two key elements in creativity</a:t>
            </a:r>
          </a:p>
          <a:p>
            <a:pPr lvl="1"/>
            <a:r>
              <a:rPr lang="en-US" dirty="0" smtClean="0"/>
              <a:t>Attention/focus</a:t>
            </a:r>
          </a:p>
          <a:p>
            <a:pPr lvl="2"/>
            <a:r>
              <a:rPr lang="en-US" dirty="0" smtClean="0"/>
              <a:t>Develop then exchange a lot of individual ideas before group meets, because a group often fixates on a few ideas and gets groups stuck, slows them down. </a:t>
            </a:r>
          </a:p>
          <a:p>
            <a:pPr lvl="1"/>
            <a:r>
              <a:rPr lang="en-US" dirty="0" smtClean="0"/>
              <a:t>Incubation</a:t>
            </a:r>
          </a:p>
          <a:p>
            <a:pPr lvl="2"/>
            <a:r>
              <a:rPr lang="en-US" dirty="0" smtClean="0"/>
              <a:t>By developing a lot of ideas individually, exchanging them, then waiting to meet in a group allows for the necessary incubation.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969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Myth</a:t>
            </a:r>
          </a:p>
          <a:p>
            <a:pPr lvl="1"/>
            <a:r>
              <a:rPr lang="en-US" dirty="0" smtClean="0"/>
              <a:t>People should work close together in order to generate ideas.</a:t>
            </a:r>
          </a:p>
          <a:p>
            <a:r>
              <a:rPr lang="en-US" dirty="0" smtClean="0"/>
              <a:t>No – privacy is important for initial idea generation (can focus better).</a:t>
            </a:r>
          </a:p>
          <a:p>
            <a:pPr lvl="1"/>
            <a:r>
              <a:rPr lang="en-US" dirty="0" smtClean="0"/>
              <a:t>Idea generation works best in solitude … and with lots of priming.</a:t>
            </a:r>
          </a:p>
          <a:p>
            <a:r>
              <a:rPr lang="en-US" dirty="0" smtClean="0"/>
              <a:t>Cave-and-commons workspace is best.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848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Groups can be pro-social, but…</a:t>
            </a:r>
          </a:p>
          <a:p>
            <a:pPr lvl="1"/>
            <a:r>
              <a:rPr lang="en-US" dirty="0" smtClean="0"/>
              <a:t>Difficult to be unique or independent in a group.</a:t>
            </a:r>
          </a:p>
          <a:p>
            <a:pPr lvl="1"/>
            <a:r>
              <a:rPr lang="en-US" dirty="0" smtClean="0"/>
              <a:t>Tendency to go along to get along.</a:t>
            </a:r>
          </a:p>
          <a:p>
            <a:r>
              <a:rPr lang="en-US" dirty="0" smtClean="0"/>
              <a:t>Need some tension, pressure to keep focused, and to be unique, independent.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57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Ideal group size is five.</a:t>
            </a:r>
          </a:p>
          <a:p>
            <a:pPr lvl="1"/>
            <a:r>
              <a:rPr lang="en-US" dirty="0" smtClean="0"/>
              <a:t>Large groups get confusing, too much duplication, too much free riding.</a:t>
            </a:r>
          </a:p>
          <a:p>
            <a:r>
              <a:rPr lang="en-US" dirty="0" smtClean="0"/>
              <a:t>Experienced facilitator must keep discussion focused, open, spirited.</a:t>
            </a:r>
          </a:p>
          <a:p>
            <a:pPr lvl="1"/>
            <a:r>
              <a:rPr lang="en-US" dirty="0" smtClean="0"/>
              <a:t>Passionately attack the problem, but respect the people.</a:t>
            </a:r>
          </a:p>
          <a:p>
            <a:pPr lvl="2"/>
            <a:r>
              <a:rPr lang="en-US" dirty="0" smtClean="0"/>
              <a:t>Fair, spirited fighting.</a:t>
            </a:r>
          </a:p>
          <a:p>
            <a:pPr lvl="1"/>
            <a:r>
              <a:rPr lang="en-US" dirty="0" smtClean="0"/>
              <a:t>Don’t allow storytelling, explanations, or wallflowers.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145180"/>
      </p:ext>
    </p:extLst>
  </p:cSld>
  <p:clrMapOvr>
    <a:masterClrMapping/>
  </p:clrMapOvr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237</TotalTime>
  <Words>1266</Words>
  <Application>Microsoft Macintosh PowerPoint</Application>
  <PresentationFormat>On-screen Show (4:3)</PresentationFormat>
  <Paragraphs>162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Black</vt:lpstr>
      <vt:lpstr>The New Rules of Brainstorming</vt:lpstr>
      <vt:lpstr>New Rules</vt:lpstr>
      <vt:lpstr>Osborn’s Rules</vt:lpstr>
      <vt:lpstr>Myths Developed</vt:lpstr>
      <vt:lpstr>Research Busted Myths</vt:lpstr>
      <vt:lpstr>Research</vt:lpstr>
      <vt:lpstr>Research</vt:lpstr>
      <vt:lpstr>Research</vt:lpstr>
      <vt:lpstr> Groups</vt:lpstr>
      <vt:lpstr>Groups</vt:lpstr>
      <vt:lpstr>Groups</vt:lpstr>
      <vt:lpstr>Group Problems</vt:lpstr>
      <vt:lpstr>Group Problems</vt:lpstr>
      <vt:lpstr>Group Problems</vt:lpstr>
      <vt:lpstr>Making Groups Effective  (And Avoiding Free Riders)</vt:lpstr>
      <vt:lpstr>Making Groups Effective</vt:lpstr>
      <vt:lpstr>Making Groups Effective</vt:lpstr>
      <vt:lpstr>Making Groups Effective</vt:lpstr>
      <vt:lpstr>Making Groups Effective</vt:lpstr>
      <vt:lpstr>PowerPoint Presentation</vt:lpstr>
      <vt:lpstr>PowerPoint Presentation</vt:lpstr>
      <vt:lpstr>Rules For Brainstorming</vt:lpstr>
      <vt:lpstr>Old Rules</vt:lpstr>
      <vt:lpstr>Facilitator</vt:lpstr>
      <vt:lpstr>Facilitator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New Rules of Brainstorming</dc:title>
  <dc:creator>Charles Warner</dc:creator>
  <cp:lastModifiedBy>Charles Warner</cp:lastModifiedBy>
  <cp:revision>23</cp:revision>
  <dcterms:created xsi:type="dcterms:W3CDTF">2013-04-22T13:01:19Z</dcterms:created>
  <dcterms:modified xsi:type="dcterms:W3CDTF">2013-04-22T18:32:42Z</dcterms:modified>
</cp:coreProperties>
</file>