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53" r:id="rId1"/>
    <p:sldMasterId id="2147483961" r:id="rId2"/>
    <p:sldMasterId id="2147483963" r:id="rId3"/>
    <p:sldMasterId id="2147483965" r:id="rId4"/>
    <p:sldMasterId id="2147483973" r:id="rId5"/>
  </p:sldMasterIdLst>
  <p:notesMasterIdLst>
    <p:notesMasterId r:id="rId25"/>
  </p:notesMasterIdLst>
  <p:handoutMasterIdLst>
    <p:handoutMasterId r:id="rId26"/>
  </p:handout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3B87CBF-74F8-FC44-9FB1-A3DAE1656074}" type="datetimeFigureOut">
              <a:rPr lang="en-US"/>
              <a:pPr>
                <a:defRPr/>
              </a:pPr>
              <a:t>7/10/18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BE5BDC9-A241-834A-BB21-2AC069F6DAED}" type="slidenum">
              <a:rPr lang="en-US"/>
              <a:pPr>
                <a:defRPr/>
              </a:pPr>
              <a:t>‹#›</a:t>
            </a:fld>
            <a:endParaRPr lang="en-US"/>
          </a:p>
        </p:txBody>
      </p:sp>
    </p:spTree>
    <p:extLst>
      <p:ext uri="{BB962C8B-B14F-4D97-AF65-F5344CB8AC3E}">
        <p14:creationId xmlns:p14="http://schemas.microsoft.com/office/powerpoint/2010/main" val="458197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51B6D6E-09B2-7A45-97ED-D9DE35C0098F}" type="slidenum">
              <a:rPr lang="en-US"/>
              <a:pPr>
                <a:defRPr/>
              </a:pPr>
              <a:t>‹#›</a:t>
            </a:fld>
            <a:endParaRPr lang="en-US"/>
          </a:p>
        </p:txBody>
      </p:sp>
    </p:spTree>
    <p:extLst>
      <p:ext uri="{BB962C8B-B14F-4D97-AF65-F5344CB8AC3E}">
        <p14:creationId xmlns:p14="http://schemas.microsoft.com/office/powerpoint/2010/main" val="4612283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xfrm>
            <a:off x="1150938" y="690563"/>
            <a:ext cx="4556125" cy="3417887"/>
          </a:xfrm>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ahoma" charset="0"/>
                <a:ea typeface="ＭＳ Ｐゴシック" charset="0"/>
                <a:cs typeface="ＭＳ Ｐゴシック" charset="0"/>
              </a:defRPr>
            </a:lvl1pPr>
            <a:lvl2pPr marL="742950" indent="-285750" defTabSz="933450">
              <a:defRPr sz="2400">
                <a:solidFill>
                  <a:schemeClr val="tx1"/>
                </a:solidFill>
                <a:latin typeface="Tahoma" charset="0"/>
                <a:ea typeface="ＭＳ Ｐゴシック" charset="0"/>
              </a:defRPr>
            </a:lvl2pPr>
            <a:lvl3pPr marL="1143000" indent="-228600" defTabSz="933450">
              <a:defRPr sz="2400">
                <a:solidFill>
                  <a:schemeClr val="tx1"/>
                </a:solidFill>
                <a:latin typeface="Tahoma" charset="0"/>
                <a:ea typeface="ＭＳ Ｐゴシック" charset="0"/>
              </a:defRPr>
            </a:lvl3pPr>
            <a:lvl4pPr marL="1600200" indent="-228600" defTabSz="933450">
              <a:defRPr sz="2400">
                <a:solidFill>
                  <a:schemeClr val="tx1"/>
                </a:solidFill>
                <a:latin typeface="Tahoma" charset="0"/>
                <a:ea typeface="ＭＳ Ｐゴシック" charset="0"/>
              </a:defRPr>
            </a:lvl4pPr>
            <a:lvl5pPr marL="2057400" indent="-228600" defTabSz="933450">
              <a:defRPr sz="2400">
                <a:solidFill>
                  <a:schemeClr val="tx1"/>
                </a:solidFill>
                <a:latin typeface="Tahoma" charset="0"/>
                <a:ea typeface="ＭＳ Ｐゴシック" charset="0"/>
              </a:defRPr>
            </a:lvl5pPr>
            <a:lvl6pPr marL="2514600" indent="-228600" defTabSz="933450" eaLnBrk="0" fontAlgn="base" hangingPunct="0">
              <a:spcBef>
                <a:spcPct val="0"/>
              </a:spcBef>
              <a:spcAft>
                <a:spcPct val="0"/>
              </a:spcAft>
              <a:defRPr sz="2400">
                <a:solidFill>
                  <a:schemeClr val="tx1"/>
                </a:solidFill>
                <a:latin typeface="Tahoma" charset="0"/>
                <a:ea typeface="ＭＳ Ｐゴシック" charset="0"/>
              </a:defRPr>
            </a:lvl6pPr>
            <a:lvl7pPr marL="2971800" indent="-228600" defTabSz="933450" eaLnBrk="0" fontAlgn="base" hangingPunct="0">
              <a:spcBef>
                <a:spcPct val="0"/>
              </a:spcBef>
              <a:spcAft>
                <a:spcPct val="0"/>
              </a:spcAft>
              <a:defRPr sz="2400">
                <a:solidFill>
                  <a:schemeClr val="tx1"/>
                </a:solidFill>
                <a:latin typeface="Tahoma" charset="0"/>
                <a:ea typeface="ＭＳ Ｐゴシック" charset="0"/>
              </a:defRPr>
            </a:lvl7pPr>
            <a:lvl8pPr marL="3429000" indent="-228600" defTabSz="933450" eaLnBrk="0" fontAlgn="base" hangingPunct="0">
              <a:spcBef>
                <a:spcPct val="0"/>
              </a:spcBef>
              <a:spcAft>
                <a:spcPct val="0"/>
              </a:spcAft>
              <a:defRPr sz="2400">
                <a:solidFill>
                  <a:schemeClr val="tx1"/>
                </a:solidFill>
                <a:latin typeface="Tahoma" charset="0"/>
                <a:ea typeface="ＭＳ Ｐゴシック" charset="0"/>
              </a:defRPr>
            </a:lvl8pPr>
            <a:lvl9pPr marL="3886200" indent="-228600" defTabSz="933450" eaLnBrk="0" fontAlgn="base" hangingPunct="0">
              <a:spcBef>
                <a:spcPct val="0"/>
              </a:spcBef>
              <a:spcAft>
                <a:spcPct val="0"/>
              </a:spcAft>
              <a:defRPr sz="2400">
                <a:solidFill>
                  <a:schemeClr val="tx1"/>
                </a:solidFill>
                <a:latin typeface="Tahoma" charset="0"/>
                <a:ea typeface="ＭＳ Ｐゴシック" charset="0"/>
              </a:defRPr>
            </a:lvl9pPr>
          </a:lstStyle>
          <a:p>
            <a:fld id="{4E51335F-3F99-1840-8478-CDAED08430D0}" type="slidenum">
              <a:rPr lang="en-US" sz="1200">
                <a:latin typeface="Times New Roman" charset="0"/>
              </a:rPr>
              <a:pPr/>
              <a:t>3</a:t>
            </a:fld>
            <a:endParaRPr lang="en-US" sz="120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50E243E-1866-854C-89C4-089081927305}"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40696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6" name="Title 15"/>
          <p:cNvSpPr>
            <a:spLocks noGrp="1"/>
          </p:cNvSpPr>
          <p:nvPr>
            <p:ph type="title"/>
          </p:nvPr>
        </p:nvSpPr>
        <p:spPr>
          <a:xfrm>
            <a:off x="298450" y="457200"/>
            <a:ext cx="8229600" cy="800100"/>
          </a:xfrm>
        </p:spPr>
        <p:txBody>
          <a:bodyPr/>
          <a:lstStyle/>
          <a:p>
            <a:r>
              <a:rPr lang="en-US" smtClean="0"/>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65EBBEEF-D1F0-424D-B2C5-C3646EBA8213}"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34456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163BE9F-5FF2-8046-A994-779202ED69D8}"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087686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0BC2E869-4CFC-A047-91D8-2464F0A2D2F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763011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40E12745-D054-7F41-B079-FAA29C2EDF71}"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970653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A7889959-5AE5-6748-A767-0C7A6689943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77228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93A8F506-626D-0543-97AF-CF257A57D917}" type="datetimeFigureOut">
              <a:rPr lang="en-US"/>
              <a:pPr>
                <a:defRPr/>
              </a:pPr>
              <a:t>7/10/18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EA68DE-E717-AF42-BAD8-D84FAFE82EA0}" type="slidenum">
              <a:rPr lang="en-US"/>
              <a:pPr>
                <a:defRPr/>
              </a:pPr>
              <a:t>‹#›</a:t>
            </a:fld>
            <a:endParaRPr lang="en-US"/>
          </a:p>
        </p:txBody>
      </p:sp>
    </p:spTree>
    <p:extLst>
      <p:ext uri="{BB962C8B-B14F-4D97-AF65-F5344CB8AC3E}">
        <p14:creationId xmlns:p14="http://schemas.microsoft.com/office/powerpoint/2010/main" val="1164575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42934974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246250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B534B325-F427-0B4C-BE6E-57E10B91AC04}"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72041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0784B4F9-1C50-AE47-9645-FC46A37960E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98275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2D92723D-A906-B943-9884-536BD78A8925}"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422351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smtClean="0"/>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2093732E-D921-BA43-BCA8-E76BA7A061DC}"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35608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525443-9C57-D545-8A6E-00DAD039BDAE}" type="slidenum">
              <a:rPr lang="en-US"/>
              <a:pPr>
                <a:defRPr/>
              </a:pPr>
              <a:t>‹#›</a:t>
            </a:fld>
            <a:endParaRPr lang="en-US"/>
          </a:p>
        </p:txBody>
      </p:sp>
    </p:spTree>
    <p:extLst>
      <p:ext uri="{BB962C8B-B14F-4D97-AF65-F5344CB8AC3E}">
        <p14:creationId xmlns:p14="http://schemas.microsoft.com/office/powerpoint/2010/main" val="272604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dirty="0"/>
          </a:p>
        </p:txBody>
      </p:sp>
      <p:sp>
        <p:nvSpPr>
          <p:cNvPr id="3" name="Content Placeholder 2"/>
          <p:cNvSpPr>
            <a:spLocks noGrp="1"/>
          </p:cNvSpPr>
          <p:nvPr>
            <p:ph idx="1"/>
          </p:nvPr>
        </p:nvSpPr>
        <p:spPr>
          <a:xfrm>
            <a:off x="914400" y="1735138"/>
            <a:ext cx="7313613" cy="4056062"/>
          </a:xfrm>
          <a:prstGeom prst="rect">
            <a:avLst/>
          </a:prstGeo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Footer Placeholder 4"/>
          <p:cNvSpPr>
            <a:spLocks noGrp="1"/>
          </p:cNvSpPr>
          <p:nvPr>
            <p:ph type="ftr" sz="quarter" idx="10"/>
          </p:nvPr>
        </p:nvSpPr>
        <p:spPr>
          <a:xfrm>
            <a:off x="3943350" y="6305550"/>
            <a:ext cx="3717925" cy="258763"/>
          </a:xfrm>
        </p:spPr>
        <p:txBody>
          <a:bodyPr/>
          <a:lstStyle>
            <a:lvl1pPr>
              <a:defRPr sz="1200"/>
            </a:lvl1pPr>
          </a:lstStyle>
          <a:p>
            <a:pPr>
              <a:defRPr/>
            </a:pPr>
            <a:endParaRPr lang="en-US"/>
          </a:p>
        </p:txBody>
      </p:sp>
    </p:spTree>
    <p:extLst>
      <p:ext uri="{BB962C8B-B14F-4D97-AF65-F5344CB8AC3E}">
        <p14:creationId xmlns:p14="http://schemas.microsoft.com/office/powerpoint/2010/main" val="13758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schemeClr val="bg1"/>
                </a:solidFill>
                <a:latin typeface="Neue Bold" charset="0"/>
                <a:cs typeface="Neue Bold" charset="0"/>
              </a:rPr>
              <a:t>04.07.2015</a:t>
            </a:r>
            <a:endParaRPr lang="en-US" sz="1300" dirty="0" smtClean="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2708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smtClean="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smtClean="0">
                <a:solidFill>
                  <a:prstClr val="white"/>
                </a:solidFill>
                <a:latin typeface="Neue Bold" charset="0"/>
                <a:cs typeface="Neue Bold" charset="0"/>
              </a:rPr>
              <a:t>04.07.2015</a:t>
            </a:r>
            <a:endParaRPr lang="en-US" sz="1300" dirty="0" smtClean="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smtClean="0"/>
              <a:t>Click to edit Master title style</a:t>
            </a:r>
            <a:endParaRPr lang="en-US" dirty="0"/>
          </a:p>
        </p:txBody>
      </p:sp>
    </p:spTree>
    <p:extLst>
      <p:ext uri="{BB962C8B-B14F-4D97-AF65-F5344CB8AC3E}">
        <p14:creationId xmlns:p14="http://schemas.microsoft.com/office/powerpoint/2010/main" val="16533122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2.xml"/><Relationship Id="rId3"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 Id="rId3"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theme" Target="../theme/theme4.xml"/><Relationship Id="rId9" Type="http://schemas.openxmlformats.org/officeDocument/2006/relationships/image" Target="../media/image1.emf"/><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5.xml"/><Relationship Id="rId3"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latin typeface="Neue Display Black" charset="0"/>
                <a:cs typeface="Neue Display Black" charset="0"/>
              </a:rPr>
              <a:t/>
            </a:r>
            <a:br>
              <a:rPr lang="en-US" sz="4600" smtClean="0">
                <a:latin typeface="Neue Display Black" charset="0"/>
                <a:cs typeface="Neue Display Black" charset="0"/>
              </a:rPr>
            </a:br>
            <a:r>
              <a:rPr lang="en-US" smtClean="0">
                <a:latin typeface="Neue Bold" charset="0"/>
                <a:cs typeface="Neue Bold" charset="0"/>
              </a:rPr>
              <a:t/>
            </a:r>
            <a:br>
              <a:rPr lang="en-US" smtClean="0">
                <a:latin typeface="Neue Bold" charset="0"/>
                <a:cs typeface="Neue Bold" charset="0"/>
              </a:rPr>
            </a:br>
            <a:endParaRPr lang="en-US" sz="4600" smtClean="0">
              <a:latin typeface="Neue Display Black" charset="0"/>
              <a:cs typeface="Neue Display Black" charset="0"/>
            </a:endParaRPr>
          </a:p>
        </p:txBody>
      </p:sp>
      <p:sp>
        <p:nvSpPr>
          <p:cNvPr id="1027"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028"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488984BE-DCCD-3F4A-87E1-1B477CD0303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326B1E24-468B-B54A-BE47-29ED7561AF2D}" type="slidenum">
              <a:rPr lang="en-US"/>
              <a:pPr>
                <a:defRPr/>
              </a:pPr>
              <a:t>‹#›</a:t>
            </a:fld>
            <a:endParaRPr lang="en-US"/>
          </a:p>
        </p:txBody>
      </p:sp>
      <p:pic>
        <p:nvPicPr>
          <p:cNvPr id="92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0440DA99-9817-5545-AAE6-E2C59A5C777E}" type="slidenum">
              <a:rPr lang="en-US"/>
              <a:pPr>
                <a:defRPr/>
              </a:pPr>
              <a:t>‹#›</a:t>
            </a:fld>
            <a:endParaRPr lang="en-US"/>
          </a:p>
        </p:txBody>
      </p:sp>
      <p:pic>
        <p:nvPicPr>
          <p:cNvPr id="1126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4"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r>
              <a:rPr lang="en-US" sz="4600" smtClean="0">
                <a:solidFill>
                  <a:srgbClr val="313231"/>
                </a:solidFill>
                <a:latin typeface="Neue Display Black" charset="0"/>
                <a:cs typeface="Neue Display Black" charset="0"/>
              </a:rPr>
              <a:t/>
            </a:r>
            <a:br>
              <a:rPr lang="en-US" sz="4600" smtClean="0">
                <a:solidFill>
                  <a:srgbClr val="313231"/>
                </a:solidFill>
                <a:latin typeface="Neue Display Black" charset="0"/>
                <a:cs typeface="Neue Display Black" charset="0"/>
              </a:rPr>
            </a:br>
            <a:r>
              <a:rPr lang="en-US" smtClean="0">
                <a:solidFill>
                  <a:srgbClr val="313231"/>
                </a:solidFill>
                <a:latin typeface="Neue Bold" charset="0"/>
                <a:cs typeface="Neue Bold" charset="0"/>
              </a:rPr>
              <a:t/>
            </a:r>
            <a:br>
              <a:rPr lang="en-US" smtClean="0">
                <a:solidFill>
                  <a:srgbClr val="313231"/>
                </a:solidFill>
                <a:latin typeface="Neue Bold" charset="0"/>
                <a:cs typeface="Neue Bold" charset="0"/>
              </a:rPr>
            </a:br>
            <a:endParaRPr lang="en-US" sz="4600" smtClean="0">
              <a:solidFill>
                <a:srgbClr val="313231"/>
              </a:solidFill>
              <a:latin typeface="Neue Display Black" charset="0"/>
              <a:cs typeface="Neue Display Black" charset="0"/>
            </a:endParaRPr>
          </a:p>
        </p:txBody>
      </p:sp>
      <p:sp>
        <p:nvSpPr>
          <p:cNvPr id="1331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3316"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0A865621-7B21-5F4D-9502-7BBBE11D2947}"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Lst>
  <p:txStyles>
    <p:titleStyle>
      <a:lvl1pPr algn="l" defTabSz="457200" rtl="0" eaLnBrk="0" fontAlgn="base" hangingPunct="0">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0" fontAlgn="base" hangingPunct="0">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0B6E0C2D-CC5C-B74C-BEDE-33E2B4ED5FCF}" type="slidenum">
              <a:rPr lang="en-US"/>
              <a:pPr>
                <a:defRPr/>
              </a:pPr>
              <a:t>‹#›</a:t>
            </a:fld>
            <a:endParaRPr lang="en-US"/>
          </a:p>
        </p:txBody>
      </p:sp>
      <p:pic>
        <p:nvPicPr>
          <p:cNvPr id="2048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2"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ctrTitle"/>
          </p:nvPr>
        </p:nvSpPr>
        <p:spPr/>
        <p:txBody>
          <a:bodyPr/>
          <a:lstStyle/>
          <a:p>
            <a:pPr eaLnBrk="1" hangingPunct="1"/>
            <a:r>
              <a:rPr lang="en-US" sz="4400">
                <a:latin typeface="Neue Display Black" charset="0"/>
                <a:ea typeface="ＭＳ Ｐゴシック" charset="0"/>
              </a:rPr>
              <a:t>Effective Meetings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US">
              <a:latin typeface="Verdana" charset="0"/>
              <a:ea typeface="ＭＳ Ｐゴシック" charset="0"/>
            </a:endParaRPr>
          </a:p>
        </p:txBody>
      </p:sp>
      <p:sp>
        <p:nvSpPr>
          <p:cNvPr id="93186"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a:latin typeface="Calibri" charset="0"/>
                <a:ea typeface="ＭＳ Ｐゴシック" charset="0"/>
              </a:rPr>
              <a:t>If the meeting is to run longer than one-and-a-half hours, give participants a brief break at the two-thirds point. </a:t>
            </a:r>
          </a:p>
          <a:p>
            <a:pPr lvl="1" eaLnBrk="1" hangingPunct="1"/>
            <a:r>
              <a:rPr lang="en-US" sz="2400">
                <a:latin typeface="Calibri" charset="0"/>
                <a:ea typeface="ＭＳ Ｐゴシック" charset="0"/>
              </a:rPr>
              <a:t>In the final third of the meeting schedule For-Discussion-Only (FDO) items and schedule the easiest item as the very last item on the agenda in order to end on a positive, successful note.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31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endParaRPr lang="en-US">
              <a:latin typeface="Neue Display Black" charset="0"/>
              <a:ea typeface="ＭＳ Ｐゴシック" charset="0"/>
            </a:endParaRPr>
          </a:p>
        </p:txBody>
      </p:sp>
      <p:sp>
        <p:nvSpPr>
          <p:cNvPr id="3" name="Content Placeholder 2"/>
          <p:cNvSpPr>
            <a:spLocks noGrp="1"/>
          </p:cNvSpPr>
          <p:nvPr>
            <p:ph idx="1"/>
          </p:nvPr>
        </p:nvSpPr>
        <p:spPr/>
        <p:txBody>
          <a:bodyPr/>
          <a:lstStyle/>
          <a:p>
            <a:pPr lvl="1" eaLnBrk="1" hangingPunct="1">
              <a:buFont typeface="Lucida Grande"/>
              <a:buChar char="-"/>
              <a:defRPr/>
            </a:pPr>
            <a:r>
              <a:rPr lang="en-US" sz="2400" dirty="0" smtClean="0"/>
              <a:t>FDO </a:t>
            </a:r>
            <a:r>
              <a:rPr lang="en-US" sz="2400" dirty="0"/>
              <a:t>items help release tensions and provide the opportunity for the ventilation of feelings and discussion of poli</a:t>
            </a:r>
            <a:r>
              <a:rPr lang="en-US" dirty="0"/>
              <a:t>tical orientations and ramifications. </a:t>
            </a:r>
            <a:endParaRPr lang="en-US" dirty="0" smtClean="0"/>
          </a:p>
          <a:p>
            <a:pPr lvl="1" eaLnBrk="1" hangingPunct="1">
              <a:buFont typeface="Lucida Grande"/>
              <a:buChar char="-"/>
              <a:defRPr/>
            </a:pPr>
            <a:r>
              <a:rPr lang="en-US" sz="2400" dirty="0" smtClean="0"/>
              <a:t>Two </a:t>
            </a:r>
            <a:r>
              <a:rPr lang="en-US" sz="2400" dirty="0"/>
              <a:t>techniques to use during these discussions are the </a:t>
            </a:r>
            <a:r>
              <a:rPr lang="en-US" sz="2400" b="1" dirty="0">
                <a:solidFill>
                  <a:schemeClr val="accent4"/>
                </a:solidFill>
              </a:rPr>
              <a:t>straw vote </a:t>
            </a:r>
            <a:r>
              <a:rPr lang="en-US" sz="2400" dirty="0"/>
              <a:t>(an unofficial testing of the waters) and the </a:t>
            </a:r>
            <a:r>
              <a:rPr lang="en-US" sz="2400" b="1" dirty="0">
                <a:solidFill>
                  <a:schemeClr val="accent4"/>
                </a:solidFill>
              </a:rPr>
              <a:t>in-principle notion </a:t>
            </a:r>
            <a:r>
              <a:rPr lang="en-US" sz="2400" dirty="0"/>
              <a:t>(an agreement on a general orientation).</a:t>
            </a:r>
          </a:p>
          <a:p>
            <a:pPr lvl="1" eaLnBrk="1" hangingPunct="1">
              <a:defRPr/>
            </a:pPr>
            <a:endParaRPr lang="en-US" dirty="0">
              <a:latin typeface="Verdana" charset="0"/>
            </a:endParaRPr>
          </a:p>
          <a:p>
            <a:pPr lvl="1" eaLnBrk="1" hangingPunct="1">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z="3600">
                <a:latin typeface="Neue Display Black" charset="0"/>
                <a:ea typeface="ＭＳ Ｐゴシック" charset="0"/>
              </a:rPr>
              <a:t>Rules About Food</a:t>
            </a:r>
          </a:p>
        </p:txBody>
      </p:sp>
      <p:sp>
        <p:nvSpPr>
          <p:cNvPr id="9523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First rule, follow cultural norms.</a:t>
            </a:r>
          </a:p>
          <a:p>
            <a:pPr eaLnBrk="1" hangingPunct="1"/>
            <a:r>
              <a:rPr lang="en-US" sz="2800">
                <a:latin typeface="Calibri" charset="0"/>
                <a:ea typeface="ＭＳ Ｐゴシック" charset="0"/>
                <a:cs typeface="ＭＳ Ｐゴシック" charset="0"/>
              </a:rPr>
              <a:t>Allow coffee, but never beer, wine or booze.</a:t>
            </a:r>
          </a:p>
          <a:p>
            <a:pPr eaLnBrk="1" hangingPunct="1"/>
            <a:r>
              <a:rPr lang="en-US" sz="2800">
                <a:latin typeface="Calibri" charset="0"/>
                <a:ea typeface="ＭＳ Ｐゴシック" charset="0"/>
                <a:cs typeface="ＭＳ Ｐゴシック" charset="0"/>
              </a:rPr>
              <a:t>Provide refreshments at break time (if there is one).</a:t>
            </a:r>
          </a:p>
          <a:p>
            <a:pPr eaLnBrk="1" hangingPunct="1"/>
            <a:r>
              <a:rPr lang="en-US" sz="2800">
                <a:latin typeface="Calibri" charset="0"/>
                <a:ea typeface="ＭＳ Ｐゴシック" charset="0"/>
                <a:cs typeface="ＭＳ Ｐゴシック" charset="0"/>
              </a:rPr>
              <a:t>The less food, the more work that gets done.</a:t>
            </a:r>
          </a:p>
          <a:p>
            <a:pPr lvl="1" eaLnBrk="1" hangingPunct="1"/>
            <a:r>
              <a:rPr lang="en-US" sz="2400">
                <a:latin typeface="Calibri" charset="0"/>
                <a:ea typeface="ＭＳ Ｐゴシック" charset="0"/>
                <a:cs typeface="ＭＳ Ｐゴシック" charset="0"/>
              </a:rPr>
              <a:t>Unless you have a lunch- or dinner-time meeting at which you serve food.</a:t>
            </a:r>
          </a:p>
          <a:p>
            <a:pPr eaLnBrk="1" hangingPunct="1"/>
            <a:r>
              <a:rPr lang="en-US" sz="2800">
                <a:latin typeface="Calibri" charset="0"/>
                <a:ea typeface="ＭＳ Ｐゴシック" charset="0"/>
                <a:cs typeface="ＭＳ Ｐゴシック" charset="0"/>
              </a:rPr>
              <a:t>In non-meal-time meetings, use food as a reward, available only after the meeting.</a:t>
            </a:r>
          </a:p>
          <a:p>
            <a:pPr eaLnBrk="1" hangingPunct="1"/>
            <a:endParaRPr lang="en-US" sz="2800">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52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52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523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52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z="3600">
                <a:latin typeface="Neue Display Black" charset="0"/>
                <a:ea typeface="ＭＳ Ｐゴシック" charset="0"/>
              </a:rPr>
              <a:t>Guidelines For Meeting Leader</a:t>
            </a:r>
          </a:p>
        </p:txBody>
      </p:sp>
      <p:sp>
        <p:nvSpPr>
          <p:cNvPr id="96258" name="Content Placeholder 2"/>
          <p:cNvSpPr>
            <a:spLocks noGrp="1"/>
          </p:cNvSpPr>
          <p:nvPr>
            <p:ph idx="1"/>
          </p:nvPr>
        </p:nvSpPr>
        <p:spPr bwMode="auto">
          <a:xfrm>
            <a:off x="1066800" y="1981200"/>
            <a:ext cx="7161213" cy="381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a:latin typeface="Calibri" charset="0"/>
                <a:ea typeface="ＭＳ Ｐゴシック" charset="0"/>
              </a:rPr>
              <a:t>Plan the meeting effectively (remember the rules of fractions).</a:t>
            </a:r>
          </a:p>
          <a:p>
            <a:pPr lvl="1" eaLnBrk="1" hangingPunct="1"/>
            <a:r>
              <a:rPr lang="en-US" sz="2400">
                <a:latin typeface="Calibri" charset="0"/>
                <a:ea typeface="ＭＳ Ｐゴシック" charset="0"/>
              </a:rPr>
              <a:t>Insure agenda and temporal integrity.</a:t>
            </a:r>
          </a:p>
          <a:p>
            <a:pPr lvl="1" eaLnBrk="1" hangingPunct="1"/>
            <a:r>
              <a:rPr lang="en-US" sz="2400">
                <a:latin typeface="Calibri" charset="0"/>
                <a:ea typeface="ＭＳ Ｐゴシック" charset="0"/>
              </a:rPr>
              <a:t>Facilitate, clarify and regularly </a:t>
            </a:r>
            <a:r>
              <a:rPr lang="en-US" sz="2400">
                <a:solidFill>
                  <a:schemeClr val="accent1"/>
                </a:solidFill>
                <a:latin typeface="Calibri" charset="0"/>
                <a:ea typeface="ＭＳ Ｐゴシック" charset="0"/>
              </a:rPr>
              <a:t>summarize </a:t>
            </a:r>
            <a:r>
              <a:rPr lang="en-US" sz="2400">
                <a:latin typeface="Calibri" charset="0"/>
                <a:ea typeface="ＭＳ Ｐゴシック" charset="0"/>
              </a:rPr>
              <a:t>discussion.</a:t>
            </a:r>
          </a:p>
          <a:p>
            <a:pPr lvl="1" eaLnBrk="1" hangingPunct="1"/>
            <a:r>
              <a:rPr lang="en-US" sz="2400">
                <a:latin typeface="Calibri" charset="0"/>
                <a:ea typeface="ＭＳ Ｐゴシック" charset="0"/>
              </a:rPr>
              <a:t>Remain objective and impartial. Don’t be a tyrant.</a:t>
            </a:r>
          </a:p>
          <a:p>
            <a:pPr lvl="1" eaLnBrk="1" hangingPunct="1"/>
            <a:r>
              <a:rPr lang="en-US" sz="2400">
                <a:latin typeface="Calibri" charset="0"/>
                <a:ea typeface="ＭＳ Ｐゴシック" charset="0"/>
              </a:rPr>
              <a:t>Move the discussion along to keep on time. Time integrity is vital.</a:t>
            </a:r>
          </a:p>
          <a:p>
            <a:pPr lvl="1" eaLnBrk="1" hangingPunct="1"/>
            <a:r>
              <a:rPr lang="en-US" sz="2400">
                <a:latin typeface="Calibri" charset="0"/>
                <a:ea typeface="ＭＳ Ｐゴシック" charset="0"/>
              </a:rPr>
              <a:t>Get closure on items whenever possible.</a:t>
            </a:r>
          </a:p>
          <a:p>
            <a:pPr marL="0" indent="0" eaLnBrk="1" hangingPunct="1">
              <a:buFont typeface="Wingdings" charset="0"/>
              <a:buNone/>
            </a:pPr>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625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625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625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625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62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97282"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Conducting a meeting</a:t>
            </a:r>
          </a:p>
          <a:p>
            <a:pPr lvl="1" eaLnBrk="1" hangingPunct="1"/>
            <a:r>
              <a:rPr lang="en-US" sz="2400">
                <a:latin typeface="Calibri" charset="0"/>
                <a:ea typeface="ＭＳ Ｐゴシック" charset="0"/>
              </a:rPr>
              <a:t>Start on time.</a:t>
            </a:r>
          </a:p>
          <a:p>
            <a:pPr lvl="1" eaLnBrk="1" hangingPunct="1"/>
            <a:r>
              <a:rPr lang="en-US" sz="2400">
                <a:latin typeface="Calibri" charset="0"/>
                <a:ea typeface="ＭＳ Ｐゴシック" charset="0"/>
              </a:rPr>
              <a:t>Hand out and review meeting type, purpose and agenda.</a:t>
            </a:r>
          </a:p>
          <a:p>
            <a:pPr lvl="1" eaLnBrk="1" hangingPunct="1"/>
            <a:r>
              <a:rPr lang="en-US" sz="2400">
                <a:latin typeface="Calibri" charset="0"/>
                <a:ea typeface="ＭＳ Ｐゴシック" charset="0"/>
              </a:rPr>
              <a:t>Introduce participants (if needed).</a:t>
            </a:r>
          </a:p>
          <a:p>
            <a:pPr lvl="1" eaLnBrk="1" hangingPunct="1"/>
            <a:r>
              <a:rPr lang="en-US" sz="2400">
                <a:latin typeface="Calibri" charset="0"/>
                <a:ea typeface="ＭＳ Ｐゴシック" charset="0"/>
              </a:rPr>
              <a:t>Allow time for chit-chat (psychological safety)</a:t>
            </a:r>
          </a:p>
          <a:p>
            <a:pPr lvl="1" eaLnBrk="1" hangingPunct="1"/>
            <a:r>
              <a:rPr lang="en-US" sz="2400">
                <a:latin typeface="Calibri" charset="0"/>
                <a:ea typeface="ＭＳ Ｐゴシック" charset="0"/>
              </a:rPr>
              <a:t>Set expectations – what you hope to accomplish.</a:t>
            </a:r>
          </a:p>
          <a:p>
            <a:pPr lvl="1" eaLnBrk="1" hangingPunct="1"/>
            <a:r>
              <a:rPr lang="en-US" sz="2400">
                <a:latin typeface="Calibri" charset="0"/>
                <a:ea typeface="ＭＳ Ｐゴシック" charset="0"/>
              </a:rPr>
              <a:t>Assign meeting roles.</a:t>
            </a:r>
          </a:p>
          <a:p>
            <a:pPr lvl="2" eaLnBrk="1" hangingPunct="1"/>
            <a:r>
              <a:rPr lang="en-US" sz="2000">
                <a:latin typeface="Calibri" charset="0"/>
                <a:ea typeface="ＭＳ Ｐゴシック" charset="0"/>
              </a:rPr>
              <a:t>Note taker</a:t>
            </a:r>
          </a:p>
          <a:p>
            <a:pPr lvl="2" eaLnBrk="1" hangingPunct="1"/>
            <a:r>
              <a:rPr lang="en-US" sz="2000">
                <a:latin typeface="Calibri" charset="0"/>
                <a:ea typeface="ＭＳ Ｐゴシック" charset="0"/>
              </a:rPr>
              <a:t>Time keeper</a:t>
            </a:r>
          </a:p>
          <a:p>
            <a:pPr lvl="2" eaLnBrk="1" hangingPunct="1"/>
            <a:r>
              <a:rPr lang="en-US" sz="2000">
                <a:latin typeface="Calibri" charset="0"/>
                <a:ea typeface="ＭＳ Ｐゴシック" charset="0"/>
              </a:rPr>
              <a:t>Facilitator (if needed)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728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728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728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728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7282">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728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7282">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728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728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Guidelines For Meeting Leader</a:t>
            </a:r>
          </a:p>
        </p:txBody>
      </p:sp>
      <p:sp>
        <p:nvSpPr>
          <p:cNvPr id="98306" name="Rectangle 3"/>
          <p:cNvSpPr>
            <a:spLocks noGrp="1" noChangeArrowheads="1"/>
          </p:cNvSpPr>
          <p:nvPr>
            <p:ph idx="1"/>
          </p:nvPr>
        </p:nvSpPr>
        <p:spPr bwMode="auto">
          <a:xfrm>
            <a:off x="685800" y="1600200"/>
            <a:ext cx="73152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a:latin typeface="Calibri" charset="0"/>
                <a:ea typeface="ＭＳ Ｐゴシック" charset="0"/>
              </a:rPr>
              <a:t>Stay on track – stick to agenda.</a:t>
            </a:r>
          </a:p>
          <a:p>
            <a:pPr lvl="1" eaLnBrk="1" hangingPunct="1"/>
            <a:r>
              <a:rPr lang="en-US" sz="2400">
                <a:latin typeface="Calibri" charset="0"/>
                <a:ea typeface="ＭＳ Ｐゴシック" charset="0"/>
              </a:rPr>
              <a:t>One person talk at a time.</a:t>
            </a:r>
          </a:p>
          <a:p>
            <a:pPr lvl="1" eaLnBrk="1" hangingPunct="1"/>
            <a:r>
              <a:rPr lang="en-US" sz="2400">
                <a:latin typeface="Calibri" charset="0"/>
                <a:ea typeface="ＭＳ Ｐゴシック" charset="0"/>
              </a:rPr>
              <a:t>Never discuss anything that relates to just one person.</a:t>
            </a:r>
          </a:p>
          <a:p>
            <a:pPr lvl="1" eaLnBrk="1" hangingPunct="1"/>
            <a:r>
              <a:rPr lang="en-US" sz="2400">
                <a:latin typeface="Calibri" charset="0"/>
                <a:ea typeface="ＭＳ Ｐゴシック" charset="0"/>
              </a:rPr>
              <a:t>Promote positive interactions.</a:t>
            </a:r>
          </a:p>
          <a:p>
            <a:pPr lvl="1" eaLnBrk="1" hangingPunct="1"/>
            <a:r>
              <a:rPr lang="en-US" sz="2400">
                <a:latin typeface="Calibri" charset="0"/>
                <a:ea typeface="ＭＳ Ｐゴシック" charset="0"/>
              </a:rPr>
              <a:t>Draw out silent members.</a:t>
            </a:r>
          </a:p>
          <a:p>
            <a:pPr lvl="1" eaLnBrk="1" hangingPunct="1"/>
            <a:r>
              <a:rPr lang="en-US" sz="2400">
                <a:latin typeface="Calibri" charset="0"/>
                <a:ea typeface="ＭＳ Ｐゴシック" charset="0"/>
              </a:rPr>
              <a:t>Temper overbearing members’ output.</a:t>
            </a:r>
          </a:p>
          <a:p>
            <a:pPr lvl="1" eaLnBrk="1" hangingPunct="1"/>
            <a:r>
              <a:rPr lang="en-US" sz="2400">
                <a:latin typeface="Calibri" charset="0"/>
                <a:ea typeface="ＭＳ Ｐゴシック" charset="0"/>
              </a:rPr>
              <a:t>Never single out one person for criticism.</a:t>
            </a:r>
          </a:p>
          <a:p>
            <a:pPr lvl="1" eaLnBrk="1" hangingPunct="1"/>
            <a:r>
              <a:rPr lang="en-US" sz="2400">
                <a:latin typeface="Calibri" charset="0"/>
                <a:ea typeface="ＭＳ Ｐゴシック" charset="0"/>
              </a:rPr>
              <a:t>Discourage idle chit-chat (except at the beginning), side conversations or horsing around.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830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830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830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830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830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endParaRPr lang="en-US">
              <a:latin typeface="Verdana" charset="0"/>
              <a:ea typeface="ＭＳ Ｐゴシック" charset="0"/>
            </a:endParaRPr>
          </a:p>
        </p:txBody>
      </p:sp>
      <p:sp>
        <p:nvSpPr>
          <p:cNvPr id="99330"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defRPr/>
            </a:pPr>
            <a:r>
              <a:rPr lang="en-US" sz="2800" dirty="0">
                <a:ea typeface="ＭＳ Ｐゴシック" charset="0"/>
                <a:cs typeface="ＭＳ Ｐゴシック" charset="0"/>
              </a:rPr>
              <a:t>Consider </a:t>
            </a:r>
            <a:r>
              <a:rPr lang="en-US" sz="2800" dirty="0" smtClean="0">
                <a:ea typeface="ＭＳ Ｐゴシック" charset="0"/>
                <a:cs typeface="ＭＳ Ｐゴシック" charset="0"/>
              </a:rPr>
              <a:t>Bezos Rules </a:t>
            </a:r>
            <a:r>
              <a:rPr lang="en-US" sz="2800" dirty="0">
                <a:ea typeface="ＭＳ Ｐゴシック" charset="0"/>
                <a:cs typeface="ＭＳ Ｐゴシック" charset="0"/>
              </a:rPr>
              <a:t>(if appropriate):</a:t>
            </a:r>
          </a:p>
          <a:p>
            <a:pPr marL="914400" lvl="1" indent="-457200" eaLnBrk="1" hangingPunct="1">
              <a:buFont typeface="+mj-lt"/>
              <a:buAutoNum type="arabicPeriod"/>
              <a:defRPr/>
            </a:pPr>
            <a:r>
              <a:rPr lang="en-US" sz="2400" dirty="0">
                <a:ea typeface="ＭＳ Ｐゴシック" charset="0"/>
              </a:rPr>
              <a:t>Leave one chair empty – it’s for the customer.</a:t>
            </a:r>
          </a:p>
          <a:p>
            <a:pPr lvl="2" eaLnBrk="1" hangingPunct="1">
              <a:defRPr/>
            </a:pPr>
            <a:r>
              <a:rPr lang="en-US" sz="2000" dirty="0">
                <a:ea typeface="ＭＳ Ｐゴシック" charset="0"/>
              </a:rPr>
              <a:t>Imagine if a customer where there, what would he or she be saying, asking for or objecting to</a:t>
            </a:r>
            <a:r>
              <a:rPr lang="en-US" sz="2000" dirty="0" smtClean="0">
                <a:ea typeface="ＭＳ Ｐゴシック" charset="0"/>
              </a:rPr>
              <a:t>?</a:t>
            </a:r>
          </a:p>
          <a:p>
            <a:pPr marL="971550" lvl="1" indent="-514350" eaLnBrk="1" hangingPunct="1">
              <a:buFont typeface="+mj-lt"/>
              <a:buAutoNum type="arabicPeriod"/>
              <a:defRPr/>
            </a:pPr>
            <a:r>
              <a:rPr lang="en-US" sz="2400" dirty="0" smtClean="0">
                <a:ea typeface="ＭＳ Ｐゴシック" charset="0"/>
              </a:rPr>
              <a:t>Have people read memos before discussing items.</a:t>
            </a:r>
            <a:endParaRPr lang="en-US" sz="2400" dirty="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100354"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sz="2400" dirty="0">
                <a:latin typeface="Calibri" charset="0"/>
                <a:ea typeface="ＭＳ Ｐゴシック" charset="0"/>
              </a:rPr>
              <a:t>Summarize meeting outcomes.</a:t>
            </a:r>
          </a:p>
          <a:p>
            <a:pPr lvl="1" eaLnBrk="1" hangingPunct="1"/>
            <a:r>
              <a:rPr lang="en-US" sz="2400" dirty="0">
                <a:latin typeface="Calibri" charset="0"/>
                <a:ea typeface="ＭＳ Ｐゴシック" charset="0"/>
              </a:rPr>
              <a:t>Specify next steps.</a:t>
            </a:r>
          </a:p>
          <a:p>
            <a:pPr lvl="2" eaLnBrk="1" hangingPunct="1"/>
            <a:r>
              <a:rPr lang="en-US" sz="2000" dirty="0">
                <a:latin typeface="Calibri" charset="0"/>
                <a:ea typeface="ＭＳ Ｐゴシック" charset="0"/>
              </a:rPr>
              <a:t>Who has what assignments, tasks, deliverables and deadlines</a:t>
            </a:r>
            <a:r>
              <a:rPr lang="en-US" sz="2000" i="1" dirty="0">
                <a:latin typeface="Calibri" charset="0"/>
                <a:ea typeface="ＭＳ Ｐゴシック" charset="0"/>
              </a:rPr>
              <a:t>.</a:t>
            </a:r>
            <a:endParaRPr lang="en-US" sz="2000" dirty="0">
              <a:latin typeface="Calibri" charset="0"/>
              <a:ea typeface="ＭＳ Ｐゴシック" charset="0"/>
            </a:endParaRPr>
          </a:p>
          <a:p>
            <a:pPr lvl="1" eaLnBrk="1" hangingPunct="1"/>
            <a:r>
              <a:rPr lang="en-US" sz="2400" dirty="0">
                <a:latin typeface="Calibri" charset="0"/>
                <a:ea typeface="ＭＳ Ｐゴシック" charset="0"/>
              </a:rPr>
              <a:t>End on time.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035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endParaRPr lang="en-US">
              <a:latin typeface="Tahoma" charset="0"/>
              <a:ea typeface="ＭＳ Ｐゴシック" charset="0"/>
            </a:endParaRPr>
          </a:p>
        </p:txBody>
      </p:sp>
      <p:sp>
        <p:nvSpPr>
          <p:cNvPr id="101378" name="Rectangle 3"/>
          <p:cNvSpPr>
            <a:spLocks noGrp="1" noChangeArrowheads="1"/>
          </p:cNvSpPr>
          <p:nvPr>
            <p:ph idx="1"/>
          </p:nvPr>
        </p:nvSpPr>
        <p:spPr bwMode="auto">
          <a:xfrm>
            <a:off x="914400" y="1735138"/>
            <a:ext cx="7315200" cy="4208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Follow up.</a:t>
            </a:r>
          </a:p>
          <a:p>
            <a:pPr lvl="1" eaLnBrk="1" hangingPunct="1"/>
            <a:r>
              <a:rPr lang="en-US" sz="2400">
                <a:latin typeface="Calibri" charset="0"/>
                <a:ea typeface="ＭＳ Ｐゴシック" charset="0"/>
              </a:rPr>
              <a:t>Check with note taker on follow-up items.</a:t>
            </a:r>
          </a:p>
          <a:p>
            <a:pPr lvl="1" eaLnBrk="1" hangingPunct="1"/>
            <a:r>
              <a:rPr lang="en-US" sz="2400">
                <a:latin typeface="Calibri" charset="0"/>
                <a:ea typeface="ＭＳ Ｐゴシック" charset="0"/>
              </a:rPr>
              <a:t>Send an </a:t>
            </a:r>
            <a:r>
              <a:rPr lang="en-US" altLang="ja-JP" sz="2400">
                <a:latin typeface="Calibri" charset="0"/>
                <a:ea typeface="ＭＳ Ｐゴシック" charset="0"/>
              </a:rPr>
              <a:t>e-mail thanking participants for attending and participating. Summarize next steps, tasks, assignments, deliverables and deadlines.</a:t>
            </a:r>
          </a:p>
          <a:p>
            <a:pPr eaLnBrk="1" hangingPunct="1"/>
            <a:r>
              <a:rPr lang="en-US" altLang="ja-JP" sz="2800">
                <a:latin typeface="Calibri" charset="0"/>
                <a:ea typeface="ＭＳ Ｐゴシック" charset="0"/>
                <a:cs typeface="ＭＳ Ｐゴシック" charset="0"/>
              </a:rPr>
              <a:t>If there is no follow-up, stuff falls though the cracks.</a:t>
            </a:r>
          </a:p>
          <a:p>
            <a:pPr lvl="1" eaLnBrk="1" hangingPunct="1"/>
            <a:r>
              <a:rPr lang="en-US" altLang="ja-JP" sz="2400">
                <a:latin typeface="Calibri" charset="0"/>
                <a:ea typeface="ＭＳ Ｐゴシック" charset="0"/>
              </a:rPr>
              <a:t>Can’t assume everyone took notes and will automatically get anything done.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1378">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137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13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See “Checklist for Effective Meetings” at http://</a:t>
            </a:r>
            <a:r>
              <a:rPr lang="en-US" sz="2800" dirty="0" err="1" smtClean="0"/>
              <a:t>www.charleswarner.us</a:t>
            </a:r>
            <a:r>
              <a:rPr lang="en-US" sz="2800" dirty="0" smtClean="0"/>
              <a:t>/articles/</a:t>
            </a:r>
            <a:r>
              <a:rPr lang="en-US" sz="2800" dirty="0" err="1" smtClean="0"/>
              <a:t>artindex.html</a:t>
            </a:r>
            <a:r>
              <a:rPr lang="en-US" sz="2800" smtClean="0"/>
              <a:t>.</a:t>
            </a:r>
            <a:endParaRPr lang="en-US" sz="2800" dirty="0"/>
          </a:p>
        </p:txBody>
      </p:sp>
    </p:spTree>
    <p:extLst>
      <p:ext uri="{BB962C8B-B14F-4D97-AF65-F5344CB8AC3E}">
        <p14:creationId xmlns:p14="http://schemas.microsoft.com/office/powerpoint/2010/main" val="3374895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3200">
                <a:latin typeface="Neue Display Black" charset="0"/>
                <a:ea typeface="ＭＳ Ｐゴシック" charset="0"/>
              </a:rPr>
              <a:t>Three Rules of Meetings</a:t>
            </a:r>
          </a:p>
        </p:txBody>
      </p:sp>
      <p:sp>
        <p:nvSpPr>
          <p:cNvPr id="3" name="Content Placeholder 2"/>
          <p:cNvSpPr>
            <a:spLocks noGrp="1"/>
          </p:cNvSpPr>
          <p:nvPr>
            <p:ph idx="1"/>
          </p:nvPr>
        </p:nvSpPr>
        <p:spPr>
          <a:xfrm>
            <a:off x="609600" y="1295400"/>
            <a:ext cx="7313613" cy="4056063"/>
          </a:xfrm>
        </p:spPr>
        <p:txBody>
          <a:bodyPr/>
          <a:lstStyle/>
          <a:p>
            <a:pPr marL="514350" indent="-514350" eaLnBrk="1" hangingPunct="1">
              <a:buFont typeface="+mj-lt"/>
              <a:buAutoNum type="arabicPeriod"/>
              <a:defRPr/>
            </a:pPr>
            <a:r>
              <a:rPr lang="en-US" sz="2800" dirty="0" smtClean="0"/>
              <a:t>“Was this meeting necessary?” Only have a meeting if there is no other viable option.</a:t>
            </a:r>
          </a:p>
          <a:p>
            <a:pPr marL="514350" indent="-514350" eaLnBrk="1" hangingPunct="1">
              <a:buFont typeface="+mj-lt"/>
              <a:buAutoNum type="arabicPeriod"/>
              <a:defRPr/>
            </a:pPr>
            <a:r>
              <a:rPr lang="en-US" sz="2800" dirty="0" smtClean="0"/>
              <a:t>Only talk in a meeting if what you have to say is relevant to </a:t>
            </a:r>
            <a:r>
              <a:rPr lang="en-US" sz="2800" i="1" dirty="0" smtClean="0">
                <a:solidFill>
                  <a:srgbClr val="FF0000"/>
                </a:solidFill>
              </a:rPr>
              <a:t>everyone</a:t>
            </a:r>
            <a:r>
              <a:rPr lang="en-US" sz="2800" dirty="0" smtClean="0"/>
              <a:t> in the meeting.</a:t>
            </a:r>
          </a:p>
          <a:p>
            <a:pPr marL="514350" indent="-514350" eaLnBrk="1" hangingPunct="1">
              <a:buFont typeface="+mj-lt"/>
              <a:buAutoNum type="arabicPeriod"/>
              <a:defRPr/>
            </a:pPr>
            <a:r>
              <a:rPr lang="en-US" sz="2800" dirty="0" smtClean="0"/>
              <a:t>Only invite those participants who are needed (quiet observers, OK)</a:t>
            </a:r>
          </a:p>
          <a:p>
            <a:pPr marL="914400" lvl="1" indent="-514350" eaLnBrk="1" hangingPunct="1">
              <a:defRPr/>
            </a:pPr>
            <a:r>
              <a:rPr lang="en-US" sz="2400" dirty="0" smtClean="0"/>
              <a:t>Fewest possible. Five is the ideal. With more than nine complexity and ineffectiveness go up geometrically.</a:t>
            </a:r>
          </a:p>
          <a:p>
            <a:pPr eaLnBrk="1" hangingPunct="1">
              <a:defRPr/>
            </a:pP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Meeting Types</a:t>
            </a:r>
          </a:p>
        </p:txBody>
      </p:sp>
      <p:sp>
        <p:nvSpPr>
          <p:cNvPr id="84994"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SzPct val="75000"/>
              <a:buFont typeface="Tahoma" charset="0"/>
              <a:buAutoNum type="arabicPeriod"/>
            </a:pPr>
            <a:r>
              <a:rPr lang="en-US" sz="2800">
                <a:latin typeface="Calibri" charset="0"/>
                <a:ea typeface="ＭＳ Ｐゴシック" charset="0"/>
                <a:cs typeface="ＭＳ Ｐゴシック" charset="0"/>
              </a:rPr>
              <a:t>Strategic</a:t>
            </a:r>
          </a:p>
          <a:p>
            <a:pPr marL="914400" lvl="1" indent="-514350" eaLnBrk="1" hangingPunct="1">
              <a:buSzPct val="75000"/>
            </a:pPr>
            <a:r>
              <a:rPr lang="en-US" sz="2400">
                <a:latin typeface="Calibri" charset="0"/>
                <a:ea typeface="ＭＳ Ｐゴシック" charset="0"/>
                <a:cs typeface="ＭＳ Ｐゴシック" charset="0"/>
              </a:rPr>
              <a:t>Strategic meetings concern the biggest decisions that need to be made – about business models, vision, strategy, organizational configurations, and so on.</a:t>
            </a:r>
          </a:p>
          <a:p>
            <a:pPr marL="914400" lvl="1" indent="-514350" eaLnBrk="1" hangingPunct="1">
              <a:buSzPct val="75000"/>
            </a:pPr>
            <a:r>
              <a:rPr lang="en-US" sz="2400">
                <a:latin typeface="Calibri" charset="0"/>
                <a:ea typeface="ＭＳ Ｐゴシック" charset="0"/>
                <a:cs typeface="ＭＳ Ｐゴシック" charset="0"/>
              </a:rPr>
              <a:t>Need more than an hour or two – typically all-day, off-site meetings.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49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49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3600">
                <a:latin typeface="Neue Display Black" charset="0"/>
                <a:ea typeface="ＭＳ Ｐゴシック" charset="0"/>
              </a:rPr>
              <a:t>Meeting Types</a:t>
            </a:r>
          </a:p>
        </p:txBody>
      </p:sp>
      <p:sp>
        <p:nvSpPr>
          <p:cNvPr id="3" name="Content Placeholder 2"/>
          <p:cNvSpPr>
            <a:spLocks noGrp="1"/>
          </p:cNvSpPr>
          <p:nvPr>
            <p:ph idx="1"/>
          </p:nvPr>
        </p:nvSpPr>
        <p:spPr/>
        <p:txBody>
          <a:bodyPr/>
          <a:lstStyle/>
          <a:p>
            <a:pPr marL="514350" indent="-514350" eaLnBrk="1" hangingPunct="1">
              <a:buSzPct val="75000"/>
              <a:buFont typeface="+mj-lt"/>
              <a:buAutoNum type="arabicPeriod" startAt="2"/>
              <a:defRPr/>
            </a:pPr>
            <a:r>
              <a:rPr lang="en-US" sz="2800" dirty="0" smtClean="0">
                <a:ea typeface="ＭＳ Ｐゴシック" charset="0"/>
                <a:cs typeface="ＭＳ Ｐゴシック" charset="0"/>
              </a:rPr>
              <a:t>Operational</a:t>
            </a:r>
          </a:p>
          <a:p>
            <a:pPr marL="914400" lvl="1" indent="-514350" eaLnBrk="1" hangingPunct="1">
              <a:buSzPct val="75000"/>
              <a:defRPr/>
            </a:pPr>
            <a:r>
              <a:rPr lang="en-US" sz="2400" dirty="0" smtClean="0">
                <a:ea typeface="ＭＳ Ｐゴシック" charset="0"/>
                <a:cs typeface="ＭＳ Ｐゴシック" charset="0"/>
              </a:rPr>
              <a:t>Operational meetings involve reviewing forecasts and measures of short-term performance, and adjusting activities and plans in light of those results.</a:t>
            </a:r>
          </a:p>
          <a:p>
            <a:pPr marL="914400" lvl="1" indent="-514350" eaLnBrk="1" hangingPunct="1">
              <a:buSzPct val="75000"/>
              <a:defRPr/>
            </a:pPr>
            <a:r>
              <a:rPr lang="en-US" sz="2400" dirty="0" smtClean="0">
                <a:ea typeface="ＭＳ Ｐゴシック" charset="0"/>
                <a:cs typeface="ＭＳ Ｐゴシック" charset="0"/>
              </a:rPr>
              <a:t>Can be one-hour weekly meetings or 15-minute daily stand-up meetings.</a:t>
            </a:r>
          </a:p>
          <a:p>
            <a:pPr marL="0" indent="0" eaLnBrk="1" hangingPunct="1">
              <a:buFont typeface="Arial" charset="0"/>
              <a:buNone/>
              <a:defRPr/>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28600" y="457200"/>
            <a:ext cx="8229600" cy="1143000"/>
          </a:xfrm>
        </p:spPr>
        <p:txBody>
          <a:bodyPr/>
          <a:lstStyle/>
          <a:p>
            <a:pPr eaLnBrk="1" hangingPunct="1"/>
            <a:r>
              <a:rPr lang="en-US" sz="3600">
                <a:latin typeface="Neue Display Black" charset="0"/>
                <a:ea typeface="ＭＳ Ｐゴシック" charset="0"/>
              </a:rPr>
              <a:t>Meeting Types</a:t>
            </a:r>
          </a:p>
        </p:txBody>
      </p:sp>
      <p:sp>
        <p:nvSpPr>
          <p:cNvPr id="88066" name="Rectangle 3"/>
          <p:cNvSpPr>
            <a:spLocks noGrp="1" noChangeArrowheads="1"/>
          </p:cNvSpPr>
          <p:nvPr>
            <p:ph idx="1"/>
          </p:nvPr>
        </p:nvSpPr>
        <p:spPr bwMode="auto">
          <a:xfrm>
            <a:off x="914400" y="1371600"/>
            <a:ext cx="7313613" cy="4056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eaLnBrk="1" hangingPunct="1">
              <a:buSzPct val="75000"/>
              <a:buFont typeface="Tahoma" charset="0"/>
              <a:buAutoNum type="arabicPeriod" startAt="3"/>
            </a:pPr>
            <a:r>
              <a:rPr lang="en-US" sz="2800">
                <a:latin typeface="Calibri" charset="0"/>
                <a:ea typeface="ＭＳ Ｐゴシック" charset="0"/>
                <a:cs typeface="ＭＳ Ｐゴシック" charset="0"/>
              </a:rPr>
              <a:t>Learning</a:t>
            </a:r>
          </a:p>
          <a:p>
            <a:pPr marL="914400" lvl="1" indent="-514350" eaLnBrk="1" hangingPunct="1">
              <a:buSzPct val="75000"/>
            </a:pPr>
            <a:r>
              <a:rPr lang="en-US" sz="2400">
                <a:latin typeface="Calibri" charset="0"/>
                <a:ea typeface="ＭＳ Ｐゴシック" charset="0"/>
                <a:cs typeface="ＭＳ Ｐゴシック" charset="0"/>
              </a:rPr>
              <a:t>Learning meetings are often scheduled on an as needed basis, often after crises or in response to emerging issues or new product or service introductions. They can also focus on team building.</a:t>
            </a:r>
          </a:p>
          <a:p>
            <a:pPr marL="914400" lvl="1" indent="-514350" eaLnBrk="1" hangingPunct="1">
              <a:buSzPct val="75000"/>
            </a:pPr>
            <a:r>
              <a:rPr lang="en-US" sz="2400">
                <a:latin typeface="Calibri" charset="0"/>
                <a:ea typeface="ＭＳ Ｐゴシック" charset="0"/>
                <a:cs typeface="ＭＳ Ｐゴシック" charset="0"/>
              </a:rPr>
              <a:t>Learning meetings should be scheduled regularly and often (twice a month or more).</a:t>
            </a:r>
          </a:p>
          <a:p>
            <a:pPr marL="914400" lvl="1" indent="-514350" eaLnBrk="1" hangingPunct="1">
              <a:buSzPct val="75000"/>
            </a:pPr>
            <a:r>
              <a:rPr lang="en-US" sz="2400">
                <a:latin typeface="Calibri" charset="0"/>
                <a:ea typeface="ＭＳ Ｐゴシック" charset="0"/>
                <a:cs typeface="ＭＳ Ｐゴシック" charset="0"/>
              </a:rPr>
              <a:t>Learning meetings should be followed up with exams so learning can be measured. Online tests not only measure learning but also reinforce their importance.</a:t>
            </a:r>
          </a:p>
          <a:p>
            <a:pPr marL="514350" indent="-514350" eaLnBrk="1" hangingPunct="1">
              <a:buSzPct val="75000"/>
              <a:buFont typeface="Tahoma" charset="0"/>
              <a:buAutoNum type="arabicPeriod" startAt="3"/>
            </a:pPr>
            <a:endParaRPr lang="en-US">
              <a:latin typeface="Verdana"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806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806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806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27650" name="Rectangle 3"/>
          <p:cNvSpPr>
            <a:spLocks noGrp="1" noChangeArrowheads="1"/>
          </p:cNvSpPr>
          <p:nvPr>
            <p:ph idx="1"/>
          </p:nvPr>
        </p:nvSpPr>
        <p:spPr>
          <a:xfrm>
            <a:off x="838200" y="1371600"/>
            <a:ext cx="7389813" cy="4876800"/>
          </a:xfrm>
        </p:spPr>
        <p:txBody>
          <a:bodyPr rtlCol="0">
            <a:normAutofit fontScale="92500" lnSpcReduction="20000"/>
          </a:bodyPr>
          <a:lstStyle/>
          <a:p>
            <a:pPr eaLnBrk="1" fontAlgn="auto" hangingPunct="1">
              <a:spcAft>
                <a:spcPts val="0"/>
              </a:spcAft>
              <a:defRPr/>
            </a:pPr>
            <a:r>
              <a:rPr lang="en-US" sz="3000" dirty="0" smtClean="0">
                <a:ea typeface="+mn-ea"/>
              </a:rPr>
              <a:t>Define </a:t>
            </a:r>
            <a:r>
              <a:rPr lang="en-US" sz="3000" dirty="0">
                <a:ea typeface="+mn-ea"/>
              </a:rPr>
              <a:t>type of meeting and the </a:t>
            </a:r>
            <a:r>
              <a:rPr lang="en-US" sz="3000" i="1" dirty="0">
                <a:ea typeface="+mn-ea"/>
              </a:rPr>
              <a:t>purpose</a:t>
            </a:r>
            <a:r>
              <a:rPr lang="en-US" sz="3000" dirty="0">
                <a:ea typeface="+mn-ea"/>
              </a:rPr>
              <a:t> of the meeting.</a:t>
            </a:r>
          </a:p>
          <a:p>
            <a:pPr eaLnBrk="1" fontAlgn="auto" hangingPunct="1">
              <a:spcAft>
                <a:spcPts val="0"/>
              </a:spcAft>
              <a:defRPr/>
            </a:pPr>
            <a:r>
              <a:rPr lang="en-US" sz="3000" dirty="0">
                <a:ea typeface="+mn-ea"/>
              </a:rPr>
              <a:t>Identify </a:t>
            </a:r>
            <a:r>
              <a:rPr lang="en-US" sz="3000" dirty="0" smtClean="0">
                <a:ea typeface="+mn-ea"/>
              </a:rPr>
              <a:t>agenda items and the person </a:t>
            </a:r>
            <a:r>
              <a:rPr lang="en-US" sz="3000" dirty="0">
                <a:ea typeface="+mn-ea"/>
              </a:rPr>
              <a:t>responsible for each </a:t>
            </a:r>
            <a:r>
              <a:rPr lang="en-US" sz="3000" dirty="0" smtClean="0">
                <a:ea typeface="+mn-ea"/>
              </a:rPr>
              <a:t>item.</a:t>
            </a:r>
          </a:p>
          <a:p>
            <a:pPr lvl="1" eaLnBrk="1" fontAlgn="auto" hangingPunct="1">
              <a:spcAft>
                <a:spcPts val="0"/>
              </a:spcAft>
              <a:defRPr/>
            </a:pPr>
            <a:r>
              <a:rPr lang="en-US" sz="2600" dirty="0" smtClean="0">
                <a:ea typeface="+mn-ea"/>
              </a:rPr>
              <a:t>Estimate amount of time needed for each item.</a:t>
            </a:r>
            <a:endParaRPr lang="en-US" sz="2600" dirty="0">
              <a:ea typeface="+mn-ea"/>
            </a:endParaRPr>
          </a:p>
          <a:p>
            <a:pPr eaLnBrk="1" fontAlgn="auto" hangingPunct="1">
              <a:spcAft>
                <a:spcPts val="0"/>
              </a:spcAft>
              <a:defRPr/>
            </a:pPr>
            <a:r>
              <a:rPr lang="en-US" sz="3000" dirty="0" smtClean="0">
                <a:ea typeface="+mn-ea"/>
              </a:rPr>
              <a:t>Determine </a:t>
            </a:r>
            <a:r>
              <a:rPr lang="en-US" sz="3000" dirty="0">
                <a:ea typeface="+mn-ea"/>
              </a:rPr>
              <a:t>participants</a:t>
            </a:r>
            <a:r>
              <a:rPr lang="en-US" sz="3000" dirty="0" smtClean="0">
                <a:ea typeface="+mn-ea"/>
              </a:rPr>
              <a:t>.</a:t>
            </a:r>
          </a:p>
          <a:p>
            <a:pPr eaLnBrk="1" fontAlgn="auto" hangingPunct="1">
              <a:spcAft>
                <a:spcPts val="0"/>
              </a:spcAft>
              <a:defRPr/>
            </a:pPr>
            <a:r>
              <a:rPr lang="en-US" sz="3000" dirty="0" smtClean="0">
                <a:ea typeface="+mn-ea"/>
              </a:rPr>
              <a:t>Arrange logistics</a:t>
            </a:r>
            <a:r>
              <a:rPr lang="en-US" sz="3000" dirty="0">
                <a:ea typeface="+mn-ea"/>
              </a:rPr>
              <a:t>.</a:t>
            </a:r>
          </a:p>
          <a:p>
            <a:pPr eaLnBrk="1" fontAlgn="auto" hangingPunct="1">
              <a:spcAft>
                <a:spcPts val="0"/>
              </a:spcAft>
              <a:defRPr/>
            </a:pPr>
            <a:r>
              <a:rPr lang="en-US" sz="3000" dirty="0">
                <a:ea typeface="+mn-ea"/>
              </a:rPr>
              <a:t>Communicate with participants</a:t>
            </a:r>
            <a:r>
              <a:rPr lang="en-US" sz="3000" dirty="0" smtClean="0">
                <a:ea typeface="+mn-ea"/>
              </a:rPr>
              <a:t>.</a:t>
            </a:r>
          </a:p>
          <a:p>
            <a:pPr lvl="1" eaLnBrk="1" fontAlgn="auto" hangingPunct="1">
              <a:spcAft>
                <a:spcPts val="0"/>
              </a:spcAft>
              <a:defRPr/>
            </a:pPr>
            <a:r>
              <a:rPr lang="en-US" sz="2600" dirty="0" smtClean="0">
                <a:ea typeface="+mn-ea"/>
              </a:rPr>
              <a:t>Send out agenda with time frames.</a:t>
            </a:r>
          </a:p>
          <a:p>
            <a:pPr lvl="2" eaLnBrk="1" fontAlgn="auto" hangingPunct="1">
              <a:spcAft>
                <a:spcPts val="0"/>
              </a:spcAft>
              <a:defRPr/>
            </a:pPr>
            <a:r>
              <a:rPr lang="en-US" sz="2200" dirty="0" smtClean="0">
                <a:ea typeface="+mn-ea"/>
              </a:rPr>
              <a:t>Length of meeting (ideally an hour or less)</a:t>
            </a:r>
          </a:p>
          <a:p>
            <a:pPr lvl="2" eaLnBrk="1" fontAlgn="auto" hangingPunct="1">
              <a:spcAft>
                <a:spcPts val="0"/>
              </a:spcAft>
              <a:defRPr/>
            </a:pPr>
            <a:r>
              <a:rPr lang="en-US" sz="2200" dirty="0" smtClean="0">
                <a:ea typeface="+mn-ea"/>
              </a:rPr>
              <a:t>State time for each item.</a:t>
            </a:r>
          </a:p>
          <a:p>
            <a:pPr lvl="2" eaLnBrk="1" fontAlgn="auto" hangingPunct="1">
              <a:spcAft>
                <a:spcPts val="0"/>
              </a:spcAft>
              <a:defRPr/>
            </a:pPr>
            <a:r>
              <a:rPr lang="en-US" sz="2200" dirty="0" smtClean="0">
                <a:ea typeface="+mn-ea"/>
              </a:rPr>
              <a:t>Leave time at the beginning for chit-chat, catch up (psychological safety)</a:t>
            </a:r>
            <a:endParaRPr lang="en-US" sz="2200" dirty="0">
              <a:ea typeface="+mn-e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7650">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7650">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650">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650">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50">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65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90114"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Rule of Halves</a:t>
            </a:r>
          </a:p>
          <a:p>
            <a:pPr lvl="1" eaLnBrk="1" hangingPunct="1"/>
            <a:r>
              <a:rPr lang="en-US" sz="2400">
                <a:latin typeface="Calibri" charset="0"/>
                <a:ea typeface="ＭＳ Ｐゴシック" charset="0"/>
              </a:rPr>
              <a:t>No item put on the agenda unless is has been given to the person who owns the agenda item (topic) one-half of the time between regular meetings. </a:t>
            </a:r>
          </a:p>
          <a:p>
            <a:pPr lvl="2" eaLnBrk="1" hangingPunct="1"/>
            <a:r>
              <a:rPr lang="en-US" sz="2000">
                <a:latin typeface="Calibri" charset="0"/>
                <a:ea typeface="ＭＳ Ｐゴシック" charset="0"/>
              </a:rPr>
              <a:t>Gives topic owners time to plan and prepare for assigned items.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01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011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01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3600">
                <a:latin typeface="Neue Display Black" charset="0"/>
                <a:ea typeface="ＭＳ Ｐゴシック" charset="0"/>
              </a:rPr>
              <a:t>Planning Meetings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sz="2800" dirty="0" smtClean="0">
                <a:ea typeface="+mn-ea"/>
              </a:rPr>
              <a:t>Rule of Three-Quarters</a:t>
            </a:r>
          </a:p>
          <a:p>
            <a:pPr lvl="1" eaLnBrk="1" fontAlgn="auto" hangingPunct="1">
              <a:spcAft>
                <a:spcPts val="0"/>
              </a:spcAft>
              <a:defRPr/>
            </a:pPr>
            <a:r>
              <a:rPr lang="en-US" sz="2400" dirty="0">
                <a:ea typeface="+mn-ea"/>
              </a:rPr>
              <a:t>Agenda items should be distributed at the three-quarters point between meetings. </a:t>
            </a:r>
            <a:endParaRPr lang="en-US" sz="2400" dirty="0" smtClean="0">
              <a:ea typeface="+mn-ea"/>
            </a:endParaRPr>
          </a:p>
          <a:p>
            <a:pPr lvl="2" eaLnBrk="1" fontAlgn="auto" hangingPunct="1">
              <a:spcAft>
                <a:spcPts val="0"/>
              </a:spcAft>
              <a:defRPr/>
            </a:pPr>
            <a:r>
              <a:rPr lang="en-US" sz="2000" dirty="0" smtClean="0">
                <a:ea typeface="+mn-ea"/>
              </a:rPr>
              <a:t>E.g. distribute agenda for monthly meeting a week before, for weekly Monday meetings, on Thursday before. </a:t>
            </a:r>
          </a:p>
          <a:p>
            <a:pPr lvl="1" eaLnBrk="1" fontAlgn="auto" hangingPunct="1">
              <a:spcAft>
                <a:spcPts val="0"/>
              </a:spcAft>
              <a:defRPr/>
            </a:pPr>
            <a:r>
              <a:rPr lang="en-US" sz="2400" dirty="0" smtClean="0">
                <a:ea typeface="+mn-ea"/>
              </a:rPr>
              <a:t>The </a:t>
            </a:r>
            <a:r>
              <a:rPr lang="en-US" sz="2400" dirty="0">
                <a:ea typeface="+mn-ea"/>
              </a:rPr>
              <a:t>agenda should be distributed with any material required for effective </a:t>
            </a:r>
            <a:r>
              <a:rPr lang="en-US" sz="2400" dirty="0" smtClean="0">
                <a:ea typeface="+mn-ea"/>
              </a:rPr>
              <a:t>preparation by participants </a:t>
            </a:r>
            <a:r>
              <a:rPr lang="en-US" sz="2400" dirty="0">
                <a:ea typeface="+mn-ea"/>
              </a:rPr>
              <a:t>(including minutes of previous meetings, if minutes are involved)</a:t>
            </a:r>
            <a:r>
              <a:rPr lang="en-US" sz="2400" dirty="0" smtClean="0">
                <a:ea typeface="+mn-ea"/>
              </a:rPr>
              <a:t>.</a:t>
            </a:r>
          </a:p>
          <a:p>
            <a:pPr lvl="2" eaLnBrk="1" fontAlgn="auto" hangingPunct="1">
              <a:spcAft>
                <a:spcPts val="0"/>
              </a:spcAft>
              <a:defRPr/>
            </a:pPr>
            <a:r>
              <a:rPr lang="en-US" sz="2000" dirty="0" smtClean="0">
                <a:ea typeface="+mn-ea"/>
              </a:rPr>
              <a:t>For regular meetings minutes are a waste of time.</a:t>
            </a:r>
            <a:endParaRPr lang="en-US" sz="2000" dirty="0">
              <a:ea typeface="+mn-ea"/>
            </a:endParaRPr>
          </a:p>
          <a:p>
            <a:pPr lvl="1" eaLnBrk="1" fontAlgn="auto" hangingPunct="1">
              <a:spcAft>
                <a:spcPts val="0"/>
              </a:spcAft>
              <a:defRPr/>
            </a:pPr>
            <a:endParaRPr lang="en-US" dirty="0">
              <a:ea typeface="+mn-ea"/>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04800" y="457200"/>
            <a:ext cx="8229600" cy="1600200"/>
          </a:xfrm>
        </p:spPr>
        <p:txBody>
          <a:bodyPr/>
          <a:lstStyle/>
          <a:p>
            <a:pPr eaLnBrk="1" hangingPunct="1"/>
            <a:r>
              <a:rPr lang="en-US" sz="3600">
                <a:latin typeface="Neue Display Black" charset="0"/>
                <a:ea typeface="ＭＳ Ｐゴシック" charset="0"/>
              </a:rPr>
              <a:t>Planning Meetings</a:t>
            </a:r>
          </a:p>
        </p:txBody>
      </p:sp>
      <p:sp>
        <p:nvSpPr>
          <p:cNvPr id="92162" name="Content Placeholder 2"/>
          <p:cNvSpPr>
            <a:spLocks noGrp="1"/>
          </p:cNvSpPr>
          <p:nvPr>
            <p:ph idx="1"/>
          </p:nvPr>
        </p:nvSpPr>
        <p:spPr bwMode="auto">
          <a:xfrm>
            <a:off x="914400" y="1735138"/>
            <a:ext cx="7313613" cy="4284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800">
                <a:latin typeface="Calibri" charset="0"/>
                <a:ea typeface="ＭＳ Ｐゴシック" charset="0"/>
                <a:cs typeface="ＭＳ Ｐゴシック" charset="0"/>
              </a:rPr>
              <a:t>Rule of Thirds</a:t>
            </a:r>
          </a:p>
          <a:p>
            <a:pPr lvl="1" eaLnBrk="1" hangingPunct="1"/>
            <a:r>
              <a:rPr lang="en-US" sz="2400">
                <a:latin typeface="Calibri" charset="0"/>
                <a:ea typeface="ＭＳ Ｐゴシック" charset="0"/>
              </a:rPr>
              <a:t>In the first one-third, handle minutes, make announcements and get one or two moderately easy items out of the way in order to get the participants in a pattern of successful accomplishment. </a:t>
            </a:r>
          </a:p>
          <a:p>
            <a:pPr lvl="1" eaLnBrk="1" hangingPunct="1"/>
            <a:r>
              <a:rPr lang="en-US" sz="2400">
                <a:latin typeface="Calibri" charset="0"/>
                <a:ea typeface="ＭＳ Ｐゴシック" charset="0"/>
              </a:rPr>
              <a:t>Schedule a moderately difficult item and the single most difficult and lengthy item in the middle third of the meeting (in this third of the meeting attention is typically at its peak).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2385</TotalTime>
  <Words>1081</Words>
  <Application>Microsoft Macintosh PowerPoint</Application>
  <PresentationFormat>On-screen Show (4:3)</PresentationFormat>
  <Paragraphs>96</Paragraphs>
  <Slides>19</Slides>
  <Notes>1</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1_Office Theme</vt:lpstr>
      <vt:lpstr>2_Office Theme</vt:lpstr>
      <vt:lpstr>3_Office Theme</vt:lpstr>
      <vt:lpstr>4_Office Theme</vt:lpstr>
      <vt:lpstr>7_Office Theme</vt:lpstr>
      <vt:lpstr>Effective Meetings</vt:lpstr>
      <vt:lpstr>Three Rules of Meetings</vt:lpstr>
      <vt:lpstr>Meeting Types</vt:lpstr>
      <vt:lpstr>Meeting Types</vt:lpstr>
      <vt:lpstr>Meeting Types</vt:lpstr>
      <vt:lpstr>Planning Meetings</vt:lpstr>
      <vt:lpstr>Planning Meetings</vt:lpstr>
      <vt:lpstr>Planning Meetings</vt:lpstr>
      <vt:lpstr>Planning Meetings</vt:lpstr>
      <vt:lpstr>PowerPoint Presentation</vt:lpstr>
      <vt:lpstr>PowerPoint Presentation</vt:lpstr>
      <vt:lpstr>Rules About Food</vt:lpstr>
      <vt:lpstr>Guidelines For Meeting Leader</vt:lpstr>
      <vt:lpstr>PowerPoint Presentation</vt:lpstr>
      <vt:lpstr>Guidelines For Meeting Leader</vt:lpstr>
      <vt:lpstr>PowerPoint Presentation</vt:lpstr>
      <vt:lpstr>PowerPoint Presentation</vt:lpstr>
      <vt:lpstr>PowerPoint Presentation</vt:lpstr>
      <vt:lpstr>PowerPoint Presentation</vt:lpstr>
    </vt:vector>
  </TitlesOfParts>
  <Company>America Online,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Meetings</dc:title>
  <dc:creator>Charles Warner</dc:creator>
  <cp:lastModifiedBy>Charles Warner</cp:lastModifiedBy>
  <cp:revision>48</cp:revision>
  <cp:lastPrinted>2014-11-18T22:34:22Z</cp:lastPrinted>
  <dcterms:created xsi:type="dcterms:W3CDTF">2000-01-06T13:59:30Z</dcterms:created>
  <dcterms:modified xsi:type="dcterms:W3CDTF">2018-07-10T16:22:09Z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charleswarner@aol.com</vt:lpwstr>
  </property>
  <property fmtid="{D5CDD505-2E9C-101B-9397-08002B2CF9AE}" pid="8" name="HomePage">
    <vt:lpwstr>http://coachcharleswarner.aol.com</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C:\Powerpoint\EFFECTIVEMTNGS,DECISIONS</vt:lpwstr>
  </property>
</Properties>
</file>