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7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626-07A7-3D4E-A84E-22F00526DA79}" type="datetimeFigureOut">
              <a:rPr lang="en-US" smtClean="0"/>
              <a:t>3/21/13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C64D1-EA93-6647-BFCF-7A0A25AD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49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Hayden Christensen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C64D1-EA93-6647-BFCF-7A0A25AD855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216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86D6-6F73-FB4A-84D1-2B4B3664FED6}" type="datetimeFigureOut">
              <a:rPr lang="en-US" smtClean="0"/>
              <a:t>3/21/13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B4BE-145B-F447-B4DB-F22DCED24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86D6-6F73-FB4A-84D1-2B4B3664FED6}" type="datetimeFigureOut">
              <a:rPr lang="en-US" smtClean="0"/>
              <a:t>3/21/13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B4BE-145B-F447-B4DB-F22DCED24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86D6-6F73-FB4A-84D1-2B4B3664FED6}" type="datetimeFigureOut">
              <a:rPr lang="en-US" smtClean="0"/>
              <a:t>3/21/13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B4BE-145B-F447-B4DB-F22DCED24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86D6-6F73-FB4A-84D1-2B4B3664FED6}" type="datetimeFigureOut">
              <a:rPr lang="en-US" smtClean="0"/>
              <a:t>3/21/13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B4BE-145B-F447-B4DB-F22DCED24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86D6-6F73-FB4A-84D1-2B4B3664FED6}" type="datetimeFigureOut">
              <a:rPr lang="en-US" smtClean="0"/>
              <a:t>3/21/13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B4BE-145B-F447-B4DB-F22DCED24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86D6-6F73-FB4A-84D1-2B4B3664FED6}" type="datetimeFigureOut">
              <a:rPr lang="en-US" smtClean="0"/>
              <a:t>3/21/13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B4BE-145B-F447-B4DB-F22DCED24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86D6-6F73-FB4A-84D1-2B4B3664FED6}" type="datetimeFigureOut">
              <a:rPr lang="en-US" smtClean="0"/>
              <a:t>3/21/13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B4BE-145B-F447-B4DB-F22DCED24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86D6-6F73-FB4A-84D1-2B4B3664FED6}" type="datetimeFigureOut">
              <a:rPr lang="en-US" smtClean="0"/>
              <a:t>3/21/13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B4BE-145B-F447-B4DB-F22DCED24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86D6-6F73-FB4A-84D1-2B4B3664FED6}" type="datetimeFigureOut">
              <a:rPr lang="en-US" smtClean="0"/>
              <a:t>3/21/13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B4BE-145B-F447-B4DB-F22DCED24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86D6-6F73-FB4A-84D1-2B4B3664FED6}" type="datetimeFigureOut">
              <a:rPr lang="en-US" smtClean="0"/>
              <a:t>3/21/13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B4BE-145B-F447-B4DB-F22DCED24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86D6-6F73-FB4A-84D1-2B4B3664FED6}" type="datetimeFigureOut">
              <a:rPr lang="en-US" smtClean="0"/>
              <a:t>3/21/13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B4BE-145B-F447-B4DB-F22DCED24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E86D6-6F73-FB4A-84D1-2B4B3664FED6}" type="datetimeFigureOut">
              <a:rPr lang="en-US" smtClean="0"/>
              <a:t>3/21/13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FB4BE-145B-F447-B4DB-F22DCED24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Cheating Culture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5779" y="5859426"/>
            <a:ext cx="74169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The Cheating Culture: Why American Are Doing Wrong to Get Ahead. (2004). </a:t>
            </a:r>
          </a:p>
          <a:p>
            <a:r>
              <a:rPr lang="en-US" dirty="0" smtClean="0"/>
              <a:t>David Callahan. Harcourt.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23745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It’s a question of character.</a:t>
            </a:r>
          </a:p>
          <a:p>
            <a:pPr lvl="1"/>
            <a:r>
              <a:rPr lang="en-US" dirty="0" smtClean="0"/>
              <a:t>The “do your own thing” of the 1960s led to the laissez-faire revolution of the 1980s and 1990s.</a:t>
            </a:r>
          </a:p>
          <a:p>
            <a:pPr lvl="1"/>
            <a:r>
              <a:rPr lang="en-US" dirty="0" smtClean="0"/>
              <a:t>Stressed individual liberty and choice.</a:t>
            </a:r>
          </a:p>
          <a:p>
            <a:pPr lvl="1"/>
            <a:r>
              <a:rPr lang="en-US" dirty="0" err="1" smtClean="0"/>
              <a:t>Ayn</a:t>
            </a:r>
            <a:r>
              <a:rPr lang="en-US" dirty="0" smtClean="0"/>
              <a:t> Rand’s philosophy of extreme libertarianism – unfettered markets and personal freedom</a:t>
            </a:r>
          </a:p>
          <a:p>
            <a:pPr lvl="1"/>
            <a:r>
              <a:rPr lang="en-US" dirty="0" smtClean="0"/>
              <a:t>1980s juggernaut of yuppies and materialism</a:t>
            </a:r>
          </a:p>
          <a:p>
            <a:pPr lvl="1"/>
            <a:r>
              <a:rPr lang="en-US" dirty="0" smtClean="0"/>
              <a:t>Financial goals pushed aside other aspirations – belief that more money makes you happier.</a:t>
            </a:r>
          </a:p>
          <a:p>
            <a:pPr lvl="1"/>
            <a:r>
              <a:rPr lang="en-US" dirty="0" smtClean="0"/>
              <a:t>Rise of Social Darwinism – survival of the fittest means some people naturally suited to rule.</a:t>
            </a:r>
          </a:p>
          <a:p>
            <a:pPr lvl="1"/>
            <a:r>
              <a:rPr lang="en-US" dirty="0" smtClean="0"/>
              <a:t>Made moral judgments on people’s level of economic success. </a:t>
            </a:r>
          </a:p>
        </p:txBody>
      </p:sp>
    </p:spTree>
    <p:extLst>
      <p:ext uri="{BB962C8B-B14F-4D97-AF65-F5344CB8AC3E}">
        <p14:creationId xmlns:p14="http://schemas.microsoft.com/office/powerpoint/2010/main" val="682331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everybody-loves-a-winner mentality has troubling implications for our society’s ethics.</a:t>
            </a:r>
          </a:p>
          <a:p>
            <a:pPr lvl="1"/>
            <a:r>
              <a:rPr lang="en-US" dirty="0" smtClean="0"/>
              <a:t>Cut slack for those who are successful; love them whatever their sins.</a:t>
            </a:r>
          </a:p>
          <a:p>
            <a:pPr lvl="1"/>
            <a:r>
              <a:rPr lang="en-US" dirty="0" smtClean="0"/>
              <a:t>The sacrosanct goal of wealth virtually consecrates the means – any means.</a:t>
            </a:r>
          </a:p>
          <a:p>
            <a:pPr lvl="2"/>
            <a:r>
              <a:rPr lang="en-US" dirty="0" smtClean="0"/>
              <a:t>Jay Gatsby</a:t>
            </a:r>
          </a:p>
          <a:p>
            <a:pPr lvl="2"/>
            <a:r>
              <a:rPr lang="en-US" dirty="0" smtClean="0"/>
              <a:t>Ken 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768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However, Max Weber argued that people are more likely to follow rules or laws that seem fair and are made by an authority that deserves its power.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36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Cheating from the starting line:</a:t>
            </a:r>
          </a:p>
          <a:p>
            <a:pPr lvl="1"/>
            <a:r>
              <a:rPr lang="en-US" dirty="0" smtClean="0"/>
              <a:t>Cheating at schools to get into selective colleges rampant.</a:t>
            </a:r>
          </a:p>
          <a:p>
            <a:pPr lvl="1"/>
            <a:r>
              <a:rPr lang="en-US" dirty="0" smtClean="0"/>
              <a:t>Difference between Harvard and Rutgers worth millions.</a:t>
            </a:r>
          </a:p>
          <a:p>
            <a:pPr lvl="1"/>
            <a:r>
              <a:rPr lang="en-US" dirty="0" smtClean="0"/>
              <a:t>Cheating one way not to be left behind.</a:t>
            </a:r>
          </a:p>
          <a:p>
            <a:pPr lvl="1"/>
            <a:r>
              <a:rPr lang="en-US" dirty="0" smtClean="0"/>
              <a:t>Stakes are too big.</a:t>
            </a:r>
          </a:p>
          <a:p>
            <a:r>
              <a:rPr lang="en-US" dirty="0" smtClean="0"/>
              <a:t>Crime and no punishment.</a:t>
            </a:r>
          </a:p>
          <a:p>
            <a:pPr lvl="1"/>
            <a:r>
              <a:rPr lang="en-US" dirty="0" smtClean="0"/>
              <a:t>United States more punitive than any other advanced democratic society – death penalty.</a:t>
            </a:r>
          </a:p>
          <a:p>
            <a:pPr lvl="1"/>
            <a:r>
              <a:rPr lang="en-US" dirty="0" smtClean="0"/>
              <a:t>Uniquely tough on poor and unemployed and on drug offenders.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20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“Strict-father” morality jibes easily with laissez-faire mentality and libertarianism.</a:t>
            </a:r>
          </a:p>
          <a:p>
            <a:r>
              <a:rPr lang="en-US" dirty="0" smtClean="0"/>
              <a:t>Wealthy American coddled.</a:t>
            </a:r>
          </a:p>
          <a:p>
            <a:r>
              <a:rPr lang="en-US" dirty="0" smtClean="0"/>
              <a:t>Most academic cheating goes unpunished.</a:t>
            </a:r>
          </a:p>
          <a:p>
            <a:r>
              <a:rPr lang="en-US" dirty="0" smtClean="0"/>
              <a:t>Athletes and other admired people easily forgiven.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890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Cheating thrives where unfairness reigns along with economic anxiety.</a:t>
            </a:r>
          </a:p>
          <a:p>
            <a:pPr lvl="1"/>
            <a:r>
              <a:rPr lang="en-US" dirty="0" smtClean="0"/>
              <a:t>And where government is the weak captive of the wealthy.</a:t>
            </a:r>
          </a:p>
          <a:p>
            <a:r>
              <a:rPr lang="en-US" dirty="0" smtClean="0"/>
              <a:t>New social contract with new rules is needed:</a:t>
            </a:r>
          </a:p>
          <a:p>
            <a:pPr lvl="1"/>
            <a:r>
              <a:rPr lang="en-US" dirty="0" smtClean="0"/>
              <a:t>Everyone who plays by the rules </a:t>
            </a:r>
            <a:r>
              <a:rPr lang="en-US" i="1" dirty="0" smtClean="0"/>
              <a:t>can</a:t>
            </a:r>
            <a:r>
              <a:rPr lang="en-US" dirty="0" smtClean="0"/>
              <a:t> get ahead.</a:t>
            </a:r>
          </a:p>
          <a:p>
            <a:pPr lvl="1"/>
            <a:r>
              <a:rPr lang="en-US" dirty="0" smtClean="0"/>
              <a:t>Everyone who breaks the rules suffers the same penalties.</a:t>
            </a:r>
          </a:p>
          <a:p>
            <a:pPr lvl="1"/>
            <a:r>
              <a:rPr lang="en-US" dirty="0" smtClean="0"/>
              <a:t>All off us are in the same boat, living in the same moral community.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752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a different bottom line.</a:t>
            </a:r>
          </a:p>
          <a:p>
            <a:pPr lvl="1"/>
            <a:r>
              <a:rPr lang="en-US" dirty="0" smtClean="0"/>
              <a:t>Media ethics</a:t>
            </a:r>
          </a:p>
          <a:p>
            <a:pPr lvl="1"/>
            <a:r>
              <a:rPr lang="en-US" smtClean="0"/>
              <a:t>Business ethics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10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Happiest and Most Hated Jobs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042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Happiest </a:t>
            </a:r>
            <a:r>
              <a:rPr lang="en-US" dirty="0" smtClean="0"/>
              <a:t>Jobs </a:t>
            </a:r>
            <a:r>
              <a:rPr lang="en-US" sz="2400" dirty="0" smtClean="0"/>
              <a:t>*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SzPct val="75000"/>
              <a:buFont typeface="+mj-lt"/>
              <a:buAutoNum type="arabicPeriod"/>
            </a:pPr>
            <a:r>
              <a:rPr lang="en-US" dirty="0" smtClean="0"/>
              <a:t>Clergy</a:t>
            </a:r>
          </a:p>
          <a:p>
            <a:pPr marL="514350" indent="-514350">
              <a:buSzPct val="75000"/>
              <a:buFont typeface="+mj-lt"/>
              <a:buAutoNum type="arabicPeriod"/>
            </a:pPr>
            <a:r>
              <a:rPr lang="en-US" dirty="0" smtClean="0"/>
              <a:t>Firefighters</a:t>
            </a:r>
          </a:p>
          <a:p>
            <a:pPr marL="514350" indent="-514350">
              <a:buSzPct val="75000"/>
              <a:buFont typeface="+mj-lt"/>
              <a:buAutoNum type="arabicPeriod"/>
            </a:pPr>
            <a:r>
              <a:rPr lang="en-US" dirty="0" smtClean="0"/>
              <a:t>Physical Therapists</a:t>
            </a:r>
          </a:p>
          <a:p>
            <a:pPr marL="514350" indent="-514350">
              <a:buSzPct val="75000"/>
              <a:buFont typeface="+mj-lt"/>
              <a:buAutoNum type="arabicPeriod"/>
            </a:pPr>
            <a:r>
              <a:rPr lang="en-US" dirty="0" smtClean="0"/>
              <a:t>Authors</a:t>
            </a:r>
          </a:p>
          <a:p>
            <a:pPr marL="514350" indent="-514350">
              <a:buSzPct val="75000"/>
              <a:buFont typeface="+mj-lt"/>
              <a:buAutoNum type="arabicPeriod"/>
            </a:pPr>
            <a:r>
              <a:rPr lang="en-US" dirty="0" smtClean="0"/>
              <a:t>Special Education teachers</a:t>
            </a:r>
          </a:p>
          <a:p>
            <a:pPr marL="514350" indent="-514350">
              <a:buSzPct val="75000"/>
              <a:buFont typeface="+mj-lt"/>
              <a:buAutoNum type="arabicPeriod"/>
            </a:pPr>
            <a:r>
              <a:rPr lang="en-US" dirty="0" smtClean="0"/>
              <a:t>Teachers</a:t>
            </a:r>
          </a:p>
          <a:p>
            <a:pPr marL="514350" indent="-514350">
              <a:buSzPct val="75000"/>
              <a:buFont typeface="+mj-lt"/>
              <a:buAutoNum type="arabicPeriod"/>
            </a:pPr>
            <a:r>
              <a:rPr lang="en-US" dirty="0" smtClean="0"/>
              <a:t>Artists</a:t>
            </a:r>
          </a:p>
          <a:p>
            <a:pPr marL="514350" indent="-514350">
              <a:buSzPct val="75000"/>
              <a:buFont typeface="+mj-lt"/>
              <a:buAutoNum type="arabicPeriod"/>
            </a:pPr>
            <a:r>
              <a:rPr lang="en-US" dirty="0" smtClean="0"/>
              <a:t>Psychologists</a:t>
            </a:r>
          </a:p>
          <a:p>
            <a:pPr marL="514350" indent="-514350">
              <a:buSzPct val="75000"/>
              <a:buFont typeface="+mj-lt"/>
              <a:buAutoNum type="arabicPeriod"/>
            </a:pPr>
            <a:r>
              <a:rPr lang="en-US" dirty="0" smtClean="0"/>
              <a:t>Financial Services </a:t>
            </a:r>
            <a:r>
              <a:rPr lang="en-US" dirty="0"/>
              <a:t>S</a:t>
            </a:r>
            <a:r>
              <a:rPr lang="en-US" dirty="0" smtClean="0"/>
              <a:t>ales </a:t>
            </a:r>
            <a:r>
              <a:rPr lang="en-US" dirty="0"/>
              <a:t>A</a:t>
            </a:r>
            <a:r>
              <a:rPr lang="en-US" dirty="0" smtClean="0"/>
              <a:t>gents</a:t>
            </a:r>
          </a:p>
          <a:p>
            <a:pPr marL="514350" indent="-514350">
              <a:buSzPct val="75000"/>
              <a:buFont typeface="+mj-lt"/>
              <a:buAutoNum type="arabicPeriod"/>
            </a:pPr>
            <a:r>
              <a:rPr lang="en-US" dirty="0" smtClean="0"/>
              <a:t>Operating Engineers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01721" y="6331825"/>
            <a:ext cx="44902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 * National Organization for Research, University of Chicago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079165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Meaning, not money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059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Cheating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Cheating is increasing in American society.</a:t>
            </a:r>
          </a:p>
          <a:p>
            <a:pPr lvl="1"/>
            <a:r>
              <a:rPr lang="en-US" dirty="0" smtClean="0"/>
              <a:t>NY Municipal Credit Union 9/11</a:t>
            </a:r>
          </a:p>
          <a:p>
            <a:pPr lvl="1"/>
            <a:r>
              <a:rPr lang="en-US" dirty="0" smtClean="0"/>
              <a:t>Henry </a:t>
            </a:r>
            <a:r>
              <a:rPr lang="en-US" dirty="0" err="1" smtClean="0"/>
              <a:t>Blodget</a:t>
            </a:r>
            <a:endParaRPr lang="en-US" dirty="0" smtClean="0"/>
          </a:p>
          <a:p>
            <a:pPr lvl="1"/>
            <a:r>
              <a:rPr lang="en-US" dirty="0" smtClean="0"/>
              <a:t>Enron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World Com</a:t>
            </a:r>
          </a:p>
          <a:p>
            <a:pPr lvl="1"/>
            <a:r>
              <a:rPr lang="en-US" dirty="0" smtClean="0"/>
              <a:t>Wall Street</a:t>
            </a:r>
          </a:p>
          <a:p>
            <a:pPr lvl="1"/>
            <a:r>
              <a:rPr lang="en-US" dirty="0" smtClean="0"/>
              <a:t>Big Banks</a:t>
            </a:r>
          </a:p>
          <a:p>
            <a:pPr lvl="1"/>
            <a:r>
              <a:rPr lang="en-US" dirty="0" smtClean="0"/>
              <a:t>SAT 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3139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Most Hated </a:t>
            </a:r>
            <a:r>
              <a:rPr lang="en-US" dirty="0" smtClean="0"/>
              <a:t>Jobs </a:t>
            </a:r>
            <a:r>
              <a:rPr lang="en-US" sz="2400" dirty="0" smtClean="0"/>
              <a:t>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SzPct val="75000"/>
              <a:buFont typeface="+mj-lt"/>
              <a:buAutoNum type="arabicPeriod"/>
            </a:pPr>
            <a:r>
              <a:rPr lang="en-US" dirty="0" smtClean="0"/>
              <a:t>Director of Information Technology</a:t>
            </a:r>
          </a:p>
          <a:p>
            <a:pPr marL="514350" indent="-514350">
              <a:buSzPct val="75000"/>
              <a:buFont typeface="+mj-lt"/>
              <a:buAutoNum type="arabicPeriod"/>
            </a:pPr>
            <a:r>
              <a:rPr lang="en-US" dirty="0" smtClean="0"/>
              <a:t>Director of Sales and Marketing</a:t>
            </a:r>
          </a:p>
          <a:p>
            <a:pPr marL="514350" indent="-514350">
              <a:buSzPct val="75000"/>
              <a:buFont typeface="+mj-lt"/>
              <a:buAutoNum type="arabicPeriod"/>
            </a:pPr>
            <a:r>
              <a:rPr lang="en-US" dirty="0" smtClean="0"/>
              <a:t>Product Manager</a:t>
            </a:r>
          </a:p>
          <a:p>
            <a:pPr marL="514350" indent="-514350">
              <a:buSzPct val="75000"/>
              <a:buFont typeface="+mj-lt"/>
              <a:buAutoNum type="arabicPeriod"/>
            </a:pPr>
            <a:r>
              <a:rPr lang="en-US" dirty="0" smtClean="0"/>
              <a:t>Senior Web Developer</a:t>
            </a:r>
          </a:p>
          <a:p>
            <a:pPr marL="514350" indent="-514350">
              <a:buSzPct val="75000"/>
              <a:buFont typeface="+mj-lt"/>
              <a:buAutoNum type="arabicPeriod"/>
            </a:pPr>
            <a:r>
              <a:rPr lang="en-US" dirty="0" smtClean="0"/>
              <a:t>Technical Specialist</a:t>
            </a:r>
          </a:p>
          <a:p>
            <a:pPr marL="514350" indent="-514350">
              <a:buSzPct val="75000"/>
              <a:buFont typeface="+mj-lt"/>
              <a:buAutoNum type="arabicPeriod"/>
            </a:pPr>
            <a:r>
              <a:rPr lang="en-US" dirty="0" smtClean="0"/>
              <a:t>Electronics Technician</a:t>
            </a:r>
          </a:p>
          <a:p>
            <a:pPr marL="514350" indent="-514350">
              <a:buSzPct val="75000"/>
              <a:buFont typeface="+mj-lt"/>
              <a:buAutoNum type="arabicPeriod"/>
            </a:pPr>
            <a:r>
              <a:rPr lang="en-US" dirty="0" smtClean="0"/>
              <a:t>Law Clerk</a:t>
            </a:r>
          </a:p>
          <a:p>
            <a:pPr marL="514350" indent="-514350">
              <a:buSzPct val="75000"/>
              <a:buFont typeface="+mj-lt"/>
              <a:buAutoNum type="arabicPeriod"/>
            </a:pPr>
            <a:r>
              <a:rPr lang="en-US" dirty="0" smtClean="0"/>
              <a:t>Technical Support </a:t>
            </a:r>
            <a:r>
              <a:rPr lang="en-US" dirty="0"/>
              <a:t>A</a:t>
            </a:r>
            <a:r>
              <a:rPr lang="en-US" dirty="0" smtClean="0"/>
              <a:t>nalyst</a:t>
            </a:r>
          </a:p>
          <a:p>
            <a:pPr marL="514350" indent="-514350">
              <a:buSzPct val="75000"/>
              <a:buFont typeface="+mj-lt"/>
              <a:buAutoNum type="arabicPeriod"/>
            </a:pPr>
            <a:r>
              <a:rPr lang="en-US" dirty="0" smtClean="0"/>
              <a:t>CNC Machinist</a:t>
            </a:r>
          </a:p>
          <a:p>
            <a:pPr marL="514350" indent="-514350">
              <a:buSzPct val="75000"/>
              <a:buFont typeface="+mj-lt"/>
              <a:buAutoNum type="arabicPeriod"/>
            </a:pPr>
            <a:r>
              <a:rPr lang="en-US" dirty="0" smtClean="0"/>
              <a:t>Marketing Manager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95195" y="6171518"/>
            <a:ext cx="1683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CareerBliss.com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5957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Money, not meaning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982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Diagnosis shopping</a:t>
            </a:r>
          </a:p>
          <a:p>
            <a:pPr lvl="1"/>
            <a:r>
              <a:rPr lang="en-US" dirty="0" smtClean="0"/>
              <a:t>Doctors</a:t>
            </a:r>
          </a:p>
          <a:p>
            <a:pPr lvl="1"/>
            <a:r>
              <a:rPr lang="en-US" dirty="0" smtClean="0"/>
              <a:t>Lawyers overbilling</a:t>
            </a:r>
          </a:p>
          <a:p>
            <a:pPr lvl="1"/>
            <a:r>
              <a:rPr lang="en-US" dirty="0" smtClean="0"/>
              <a:t>CEO’s fake resumes</a:t>
            </a:r>
          </a:p>
          <a:p>
            <a:pPr lvl="1"/>
            <a:r>
              <a:rPr lang="en-US" dirty="0" smtClean="0"/>
              <a:t>Steroids in sports</a:t>
            </a:r>
          </a:p>
          <a:p>
            <a:pPr lvl="1"/>
            <a:r>
              <a:rPr lang="en-US" dirty="0" smtClean="0"/>
              <a:t>Jayson Blair and Stephen Glass (“Shattered Glass”) in Journalism</a:t>
            </a:r>
          </a:p>
          <a:p>
            <a:pPr lvl="1"/>
            <a:r>
              <a:rPr lang="en-US" dirty="0" smtClean="0"/>
              <a:t>82% of corporate executives admitted to cheating on gold course</a:t>
            </a:r>
          </a:p>
          <a:p>
            <a:r>
              <a:rPr lang="en-US" dirty="0" smtClean="0"/>
              <a:t>Crime down, violence down, drunk driving down.  Cheating up?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820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Cheating is breaking the rules to get ahead academically, professionally, or financially.</a:t>
            </a:r>
          </a:p>
          <a:p>
            <a:pPr lvl="1"/>
            <a:r>
              <a:rPr lang="en-US" dirty="0" smtClean="0"/>
              <a:t>Some cheating violates the law – often by outstanding members of society who wouldn’t shoplift a pack of chewing gum.  But at tax time cheat, or betray trust of clients or patients, or rip off insurance companies or the government.</a:t>
            </a:r>
          </a:p>
          <a:p>
            <a:r>
              <a:rPr lang="en-US" dirty="0" smtClean="0"/>
              <a:t>Americans tend to use two moral compasses:</a:t>
            </a:r>
          </a:p>
          <a:p>
            <a:pPr lvl="1"/>
            <a:r>
              <a:rPr lang="en-US" dirty="0" smtClean="0"/>
              <a:t>One that directs behavior on sex, family, drugs and traditional forms of crime.</a:t>
            </a:r>
          </a:p>
          <a:p>
            <a:pPr lvl="1"/>
            <a:r>
              <a:rPr lang="en-US" dirty="0" smtClean="0"/>
              <a:t>Another that provides ethical guidance in careers, money, and success.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565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did Americans pick up second compass?</a:t>
            </a:r>
          </a:p>
          <a:p>
            <a:r>
              <a:rPr lang="en-US" dirty="0" smtClean="0"/>
              <a:t>Jeffersonian suspicion of central power nurtured seeking personal liberty and individualism.</a:t>
            </a:r>
          </a:p>
          <a:p>
            <a:r>
              <a:rPr lang="en-US" dirty="0" smtClean="0"/>
              <a:t>During Industrial Revolution Americans embraced the rawest form of industrial capitalism in the world.</a:t>
            </a:r>
          </a:p>
          <a:p>
            <a:r>
              <a:rPr lang="en-US" dirty="0" smtClean="0"/>
              <a:t>1920s notorious for cheating, and </a:t>
            </a:r>
            <a:r>
              <a:rPr lang="en-US" i="1" dirty="0" smtClean="0"/>
              <a:t>inequality </a:t>
            </a:r>
            <a:r>
              <a:rPr lang="en-US" dirty="0" smtClean="0"/>
              <a:t>was at its height – not until 2007 was it that high again.</a:t>
            </a:r>
          </a:p>
          <a:p>
            <a:r>
              <a:rPr lang="en-US" dirty="0" smtClean="0"/>
              <a:t>Social responsibility movement lost traction in 1970s and 1980s.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419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1981 Reagan: “Government is not the solution; government is the problem.”</a:t>
            </a:r>
          </a:p>
          <a:p>
            <a:pPr lvl="1"/>
            <a:r>
              <a:rPr lang="en-US" dirty="0" smtClean="0"/>
              <a:t>Deregulation</a:t>
            </a:r>
          </a:p>
          <a:p>
            <a:pPr lvl="1"/>
            <a:r>
              <a:rPr lang="en-US" dirty="0" smtClean="0"/>
              <a:t>Making money was in, government activism was out.</a:t>
            </a:r>
          </a:p>
          <a:p>
            <a:pPr lvl="1"/>
            <a:r>
              <a:rPr lang="en-US" dirty="0" smtClean="0"/>
              <a:t>“The market as the dominant cultural force had so infiltrated society that it is increasingly difficult to remember any other reality.”</a:t>
            </a:r>
          </a:p>
          <a:p>
            <a:pPr lvl="1"/>
            <a:r>
              <a:rPr lang="en-US" dirty="0" smtClean="0"/>
              <a:t>The laissez-faire revolution – focusing on the bottom line and shareholder value.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787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 inequalities led to striking changes in our society.</a:t>
            </a:r>
          </a:p>
          <a:p>
            <a:pPr lvl="1"/>
            <a:r>
              <a:rPr lang="en-US" dirty="0" smtClean="0"/>
              <a:t>Winner-take –all</a:t>
            </a:r>
          </a:p>
          <a:p>
            <a:pPr lvl="1"/>
            <a:r>
              <a:rPr lang="en-US" dirty="0" smtClean="0"/>
              <a:t>High inequality = more divisions in society, undermining the “we’re all in it together” mentality and being bound by the same rules.</a:t>
            </a:r>
          </a:p>
          <a:p>
            <a:pPr lvl="1"/>
            <a:r>
              <a:rPr lang="en-US" dirty="0" smtClean="0"/>
              <a:t>Inequality reshaped politics as wealthy elites were able to break the rules.  Money = influence.</a:t>
            </a:r>
          </a:p>
          <a:p>
            <a:pPr lvl="1"/>
            <a:r>
              <a:rPr lang="en-US" dirty="0" smtClean="0"/>
              <a:t>The government’s ability to act as a referee was hobbled.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633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Market values held sway.  Social Darwinism thinking dominated.</a:t>
            </a:r>
          </a:p>
          <a:p>
            <a:r>
              <a:rPr lang="en-US" dirty="0" smtClean="0"/>
              <a:t>Cheating increased.</a:t>
            </a:r>
          </a:p>
          <a:p>
            <a:r>
              <a:rPr lang="en-US" dirty="0" smtClean="0"/>
              <a:t>What led to more cheating?</a:t>
            </a:r>
          </a:p>
          <a:p>
            <a:pPr lvl="1"/>
            <a:r>
              <a:rPr lang="en-US" dirty="0" smtClean="0"/>
              <a:t>New pressures for profit</a:t>
            </a:r>
          </a:p>
          <a:p>
            <a:pPr lvl="1"/>
            <a:r>
              <a:rPr lang="en-US" dirty="0" smtClean="0"/>
              <a:t>Bigger rewards for winning</a:t>
            </a:r>
          </a:p>
          <a:p>
            <a:pPr lvl="1"/>
            <a:r>
              <a:rPr lang="en-US" dirty="0" smtClean="0"/>
              <a:t>Temptation</a:t>
            </a:r>
          </a:p>
          <a:p>
            <a:pPr lvl="1"/>
            <a:r>
              <a:rPr lang="en-US" dirty="0" smtClean="0"/>
              <a:t>Trickle-down corruption</a:t>
            </a:r>
          </a:p>
          <a:p>
            <a:pPr lvl="2"/>
            <a:r>
              <a:rPr lang="en-US" dirty="0" smtClean="0"/>
              <a:t>When middle-class people stop believing the rules are fair, they change their behavior.</a:t>
            </a:r>
          </a:p>
          <a:p>
            <a:r>
              <a:rPr lang="en-US" dirty="0" smtClean="0"/>
              <a:t>Hard to stop when “everybody does it.”</a:t>
            </a:r>
          </a:p>
        </p:txBody>
      </p:sp>
    </p:spTree>
    <p:extLst>
      <p:ext uri="{BB962C8B-B14F-4D97-AF65-F5344CB8AC3E}">
        <p14:creationId xmlns:p14="http://schemas.microsoft.com/office/powerpoint/2010/main" val="1691284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Cheating in the bottom-line economy:</a:t>
            </a:r>
          </a:p>
          <a:p>
            <a:pPr lvl="1"/>
            <a:r>
              <a:rPr lang="en-US" dirty="0" smtClean="0"/>
              <a:t>Money is valued more than service to clients, customers, or community.</a:t>
            </a:r>
          </a:p>
          <a:p>
            <a:pPr lvl="2"/>
            <a:r>
              <a:rPr lang="en-US" dirty="0" smtClean="0"/>
              <a:t>Wall Street – outright greed.</a:t>
            </a:r>
          </a:p>
          <a:p>
            <a:pPr lvl="2"/>
            <a:r>
              <a:rPr lang="en-US" dirty="0" smtClean="0"/>
              <a:t>Lawyers overbilling hourly</a:t>
            </a:r>
          </a:p>
          <a:p>
            <a:r>
              <a:rPr lang="en-US" dirty="0" smtClean="0"/>
              <a:t>Whatever-It-Takes morals</a:t>
            </a:r>
          </a:p>
          <a:p>
            <a:pPr lvl="1"/>
            <a:r>
              <a:rPr lang="en-US" dirty="0" smtClean="0"/>
              <a:t>Led by skyrocketing CEO pay</a:t>
            </a:r>
          </a:p>
          <a:p>
            <a:pPr lvl="1"/>
            <a:r>
              <a:rPr lang="en-US" dirty="0" smtClean="0"/>
              <a:t>Tax policies that favor the rich</a:t>
            </a:r>
          </a:p>
          <a:p>
            <a:pPr lvl="1"/>
            <a:r>
              <a:rPr lang="en-US" dirty="0" smtClean="0"/>
              <a:t>Barry Bonds in sports</a:t>
            </a:r>
          </a:p>
          <a:p>
            <a:pPr lvl="1"/>
            <a:r>
              <a:rPr lang="en-US" dirty="0" smtClean="0"/>
              <a:t>Jason Blair, Jonah Lehrer in journalism</a:t>
            </a:r>
          </a:p>
        </p:txBody>
      </p:sp>
    </p:spTree>
    <p:extLst>
      <p:ext uri="{BB962C8B-B14F-4D97-AF65-F5344CB8AC3E}">
        <p14:creationId xmlns:p14="http://schemas.microsoft.com/office/powerpoint/2010/main" val="3653898360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195</TotalTime>
  <Words>948</Words>
  <Application>Microsoft Macintosh PowerPoint</Application>
  <PresentationFormat>On-screen Show (4:3)</PresentationFormat>
  <Paragraphs>122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Black</vt:lpstr>
      <vt:lpstr>The Cheating Culture</vt:lpstr>
      <vt:lpstr>The Cheating Culture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Happiest and Most Hated Jobs</vt:lpstr>
      <vt:lpstr>10 Happiest Jobs * </vt:lpstr>
      <vt:lpstr>PowerPoint Presentation</vt:lpstr>
      <vt:lpstr>10 Most Hated Jobs *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Cheating Culture</dc:title>
  <dc:creator>Charles Warner</dc:creator>
  <cp:lastModifiedBy>Charles Warner</cp:lastModifiedBy>
  <cp:revision>11</cp:revision>
  <dcterms:created xsi:type="dcterms:W3CDTF">2013-03-21T15:18:14Z</dcterms:created>
  <dcterms:modified xsi:type="dcterms:W3CDTF">2013-03-21T20:19:59Z</dcterms:modified>
</cp:coreProperties>
</file>