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56" r:id="rId2"/>
    <p:sldId id="303" r:id="rId3"/>
    <p:sldId id="258" r:id="rId4"/>
    <p:sldId id="307" r:id="rId5"/>
    <p:sldId id="259" r:id="rId6"/>
    <p:sldId id="308" r:id="rId7"/>
    <p:sldId id="309" r:id="rId8"/>
    <p:sldId id="262" r:id="rId9"/>
    <p:sldId id="263" r:id="rId10"/>
    <p:sldId id="264" r:id="rId11"/>
    <p:sldId id="314" r:id="rId12"/>
    <p:sldId id="315" r:id="rId13"/>
    <p:sldId id="316" r:id="rId14"/>
    <p:sldId id="317" r:id="rId15"/>
    <p:sldId id="318" r:id="rId16"/>
    <p:sldId id="265" r:id="rId17"/>
    <p:sldId id="260" r:id="rId18"/>
    <p:sldId id="261" r:id="rId19"/>
    <p:sldId id="267" r:id="rId20"/>
    <p:sldId id="269" r:id="rId21"/>
    <p:sldId id="271" r:id="rId22"/>
    <p:sldId id="268" r:id="rId23"/>
    <p:sldId id="319" r:id="rId24"/>
    <p:sldId id="270" r:id="rId25"/>
    <p:sldId id="272" r:id="rId26"/>
    <p:sldId id="321" r:id="rId27"/>
    <p:sldId id="273" r:id="rId28"/>
    <p:sldId id="320" r:id="rId29"/>
    <p:sldId id="277" r:id="rId30"/>
    <p:sldId id="322" r:id="rId31"/>
    <p:sldId id="276" r:id="rId32"/>
    <p:sldId id="323" r:id="rId33"/>
    <p:sldId id="324" r:id="rId34"/>
    <p:sldId id="325" r:id="rId35"/>
    <p:sldId id="337" r:id="rId36"/>
    <p:sldId id="282" r:id="rId37"/>
    <p:sldId id="336" r:id="rId38"/>
    <p:sldId id="331" r:id="rId39"/>
    <p:sldId id="332" r:id="rId40"/>
    <p:sldId id="333" r:id="rId41"/>
    <p:sldId id="334" r:id="rId42"/>
    <p:sldId id="283" r:id="rId43"/>
    <p:sldId id="284" r:id="rId44"/>
    <p:sldId id="304" r:id="rId45"/>
    <p:sldId id="285" r:id="rId46"/>
    <p:sldId id="340" r:id="rId47"/>
    <p:sldId id="341" r:id="rId48"/>
    <p:sldId id="305" r:id="rId49"/>
    <p:sldId id="289" r:id="rId50"/>
    <p:sldId id="342" r:id="rId51"/>
    <p:sldId id="287" r:id="rId52"/>
    <p:sldId id="286" r:id="rId53"/>
    <p:sldId id="290" r:id="rId54"/>
    <p:sldId id="291" r:id="rId55"/>
    <p:sldId id="292" r:id="rId56"/>
    <p:sldId id="293" r:id="rId57"/>
    <p:sldId id="294" r:id="rId58"/>
    <p:sldId id="346" r:id="rId59"/>
    <p:sldId id="300" r:id="rId60"/>
    <p:sldId id="348" r:id="rId61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3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56" d="100"/>
          <a:sy n="56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8EB63-E604-4708-A3B8-3AB3EFC5A65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0225A45-7067-45BB-8C6C-6424DBDD327F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559F1725-61A3-4510-A7FB-BC653FEBD6E4}" type="parTrans" cxnId="{96F52195-70F6-42AA-98F3-F583A76FF5F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DD85541-FFE6-45E1-B71F-9661493080B7}" type="sibTrans" cxnId="{96F52195-70F6-42AA-98F3-F583A76FF5F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630B62D-3CFE-4263-AA37-923007D86A3C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AD0D043A-692E-4000-9FB5-C0EA9BD420E1}" type="parTrans" cxnId="{4AF93C5A-511A-427B-A937-15CFDD06C3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79C677B-6F43-40EB-B7D4-2815ED8EA9E0}" type="sibTrans" cxnId="{4AF93C5A-511A-427B-A937-15CFDD06C3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B9B0BB9-13A2-43B3-8E2A-70F9AC499B86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4692ABD9-320C-4A85-A735-0933A6298D35}" type="parTrans" cxnId="{9AB767B4-88CC-464E-B15F-71F24D3FB04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0DAF715-E83E-409B-A359-E6CC0F234DFD}" type="sibTrans" cxnId="{9AB767B4-88CC-464E-B15F-71F24D3FB04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6FB72B9-4109-4069-AB2A-61E71B910538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4EC72FD9-38E7-4EC8-A853-5BC169A99FD2}" type="parTrans" cxnId="{D2F7296F-1C47-4A26-B0F0-987C88EF5C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26E3003-EFFD-444A-98DF-980F0DC604F9}" type="sibTrans" cxnId="{D2F7296F-1C47-4A26-B0F0-987C88EF5C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D4F81FA-2F49-4F40-B223-01BC6122639F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7EA0CC87-C7A4-4627-A8A3-E798D61D62D1}" type="parTrans" cxnId="{106F8E21-A4CD-4647-AF4E-2D06183FC2D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19DEB22-701C-4132-A603-9833E8E0ACEA}" type="sibTrans" cxnId="{106F8E21-A4CD-4647-AF4E-2D06183FC2D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9DD3137-40F7-4564-8CAD-DCB0A0A3A634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DFB5666A-0DAC-42B9-B470-ABE6EC7F893E}" type="parTrans" cxnId="{DF3F30E9-7092-4A12-8558-941C311042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8061FE3-FE10-4B5F-B4E2-6081AE32E94F}" type="sibTrans" cxnId="{DF3F30E9-7092-4A12-8558-941C311042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226E62B-2DFB-4B0E-9B8D-A1CE20D9B317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DC370111-8D6B-4EEA-8D8E-47F88221BE55}" type="parTrans" cxnId="{0636D2A6-FD46-4EE5-B7D6-62E39967A55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591A2B3-9AB3-4BC9-92DE-43ACF75FA4DA}" type="sibTrans" cxnId="{0636D2A6-FD46-4EE5-B7D6-62E39967A55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1D91AA4-C6EC-4A5F-B0BC-8AFDE2A0F543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2BE2FDB1-5E54-4344-8409-634C5F8909C2}" type="parTrans" cxnId="{73913092-5975-4D0F-B630-C34F46758D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6C11582-08B7-44EA-BD8E-6E1E5033CCDB}" type="sibTrans" cxnId="{73913092-5975-4D0F-B630-C34F46758D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D02FF91-307F-42CA-96D5-F50787222D25}" type="pres">
      <dgm:prSet presAssocID="{28F8EB63-E604-4708-A3B8-3AB3EFC5A6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87873D-699C-41C1-ACE0-35A5EEEE8E7D}" type="pres">
      <dgm:prSet presAssocID="{60225A45-7067-45BB-8C6C-6424DBDD327F}" presName="linNode" presStyleCnt="0"/>
      <dgm:spPr/>
    </dgm:pt>
    <dgm:pt modelId="{1637213B-DE0E-41F2-A825-C4DEC32117EE}" type="pres">
      <dgm:prSet presAssocID="{60225A45-7067-45BB-8C6C-6424DBDD327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1010B-040D-4019-AE92-470DBA48FE8F}" type="pres">
      <dgm:prSet presAssocID="{60225A45-7067-45BB-8C6C-6424DBDD32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23999-EA04-410C-BB6F-28CECCB09DBD}" type="pres">
      <dgm:prSet presAssocID="{2DD85541-FFE6-45E1-B71F-9661493080B7}" presName="sp" presStyleCnt="0"/>
      <dgm:spPr/>
    </dgm:pt>
    <dgm:pt modelId="{1BAEF743-8747-4F72-A228-28EAB6870A57}" type="pres">
      <dgm:prSet presAssocID="{6B9B0BB9-13A2-43B3-8E2A-70F9AC499B86}" presName="linNode" presStyleCnt="0"/>
      <dgm:spPr/>
    </dgm:pt>
    <dgm:pt modelId="{24411357-464B-4348-8D90-4FDF2B792142}" type="pres">
      <dgm:prSet presAssocID="{6B9B0BB9-13A2-43B3-8E2A-70F9AC499B8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D4ACD-8F58-4AEB-9006-9F7C6F695BEC}" type="pres">
      <dgm:prSet presAssocID="{6B9B0BB9-13A2-43B3-8E2A-70F9AC499B8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73DFB-DD19-4335-A9CF-735E0CE06A83}" type="pres">
      <dgm:prSet presAssocID="{50DAF715-E83E-409B-A359-E6CC0F234DFD}" presName="sp" presStyleCnt="0"/>
      <dgm:spPr/>
    </dgm:pt>
    <dgm:pt modelId="{BC6D2C40-F888-4404-81A8-2E531DCE8059}" type="pres">
      <dgm:prSet presAssocID="{79DD3137-40F7-4564-8CAD-DCB0A0A3A634}" presName="linNode" presStyleCnt="0"/>
      <dgm:spPr/>
    </dgm:pt>
    <dgm:pt modelId="{F912BEC7-65B6-4C46-A03A-5696EDD44CA3}" type="pres">
      <dgm:prSet presAssocID="{79DD3137-40F7-4564-8CAD-DCB0A0A3A63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ED5B8-44BB-4F0B-B73A-67ADAEF4843A}" type="pres">
      <dgm:prSet presAssocID="{79DD3137-40F7-4564-8CAD-DCB0A0A3A63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9FB77-FC06-4029-BEFD-C6BF5ABAA64C}" type="pres">
      <dgm:prSet presAssocID="{38061FE3-FE10-4B5F-B4E2-6081AE32E94F}" presName="sp" presStyleCnt="0"/>
      <dgm:spPr/>
    </dgm:pt>
    <dgm:pt modelId="{864B7856-A700-47E3-B7A1-8CB7ADD59982}" type="pres">
      <dgm:prSet presAssocID="{11D91AA4-C6EC-4A5F-B0BC-8AFDE2A0F543}" presName="linNode" presStyleCnt="0"/>
      <dgm:spPr/>
    </dgm:pt>
    <dgm:pt modelId="{7A900636-AC9B-437D-BFA0-6B77A8B39756}" type="pres">
      <dgm:prSet presAssocID="{11D91AA4-C6EC-4A5F-B0BC-8AFDE2A0F54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5C955-0742-4A9F-A52C-C2E97041883E}" type="pres">
      <dgm:prSet presAssocID="{11D91AA4-C6EC-4A5F-B0BC-8AFDE2A0F54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657BC-AEC1-40F3-8FA8-351A141CABEF}" type="presOf" srcId="{60225A45-7067-45BB-8C6C-6424DBDD327F}" destId="{1637213B-DE0E-41F2-A825-C4DEC32117EE}" srcOrd="0" destOrd="0" presId="urn:microsoft.com/office/officeart/2005/8/layout/vList5"/>
    <dgm:cxn modelId="{4AF93C5A-511A-427B-A937-15CFDD06C394}" srcId="{60225A45-7067-45BB-8C6C-6424DBDD327F}" destId="{1630B62D-3CFE-4263-AA37-923007D86A3C}" srcOrd="0" destOrd="0" parTransId="{AD0D043A-692E-4000-9FB5-C0EA9BD420E1}" sibTransId="{279C677B-6F43-40EB-B7D4-2815ED8EA9E0}"/>
    <dgm:cxn modelId="{DF3F30E9-7092-4A12-8558-941C311042B0}" srcId="{28F8EB63-E604-4708-A3B8-3AB3EFC5A652}" destId="{79DD3137-40F7-4564-8CAD-DCB0A0A3A634}" srcOrd="2" destOrd="0" parTransId="{DFB5666A-0DAC-42B9-B470-ABE6EC7F893E}" sibTransId="{38061FE3-FE10-4B5F-B4E2-6081AE32E94F}"/>
    <dgm:cxn modelId="{182B93A4-5EEF-4F91-B63B-577DCD85DBB1}" type="presOf" srcId="{11D91AA4-C6EC-4A5F-B0BC-8AFDE2A0F543}" destId="{7A900636-AC9B-437D-BFA0-6B77A8B39756}" srcOrd="0" destOrd="0" presId="urn:microsoft.com/office/officeart/2005/8/layout/vList5"/>
    <dgm:cxn modelId="{D2F7296F-1C47-4A26-B0F0-987C88EF5C95}" srcId="{6B9B0BB9-13A2-43B3-8E2A-70F9AC499B86}" destId="{E6FB72B9-4109-4069-AB2A-61E71B910538}" srcOrd="0" destOrd="0" parTransId="{4EC72FD9-38E7-4EC8-A853-5BC169A99FD2}" sibTransId="{426E3003-EFFD-444A-98DF-980F0DC604F9}"/>
    <dgm:cxn modelId="{0636D2A6-FD46-4EE5-B7D6-62E39967A55B}" srcId="{11D91AA4-C6EC-4A5F-B0BC-8AFDE2A0F543}" destId="{A226E62B-2DFB-4B0E-9B8D-A1CE20D9B317}" srcOrd="0" destOrd="0" parTransId="{DC370111-8D6B-4EEA-8D8E-47F88221BE55}" sibTransId="{5591A2B3-9AB3-4BC9-92DE-43ACF75FA4DA}"/>
    <dgm:cxn modelId="{106F8E21-A4CD-4647-AF4E-2D06183FC2D2}" srcId="{79DD3137-40F7-4564-8CAD-DCB0A0A3A634}" destId="{CD4F81FA-2F49-4F40-B223-01BC6122639F}" srcOrd="0" destOrd="0" parTransId="{7EA0CC87-C7A4-4627-A8A3-E798D61D62D1}" sibTransId="{F19DEB22-701C-4132-A603-9833E8E0ACEA}"/>
    <dgm:cxn modelId="{88DA1D93-8285-4CA7-B24F-303959EF8AEC}" type="presOf" srcId="{E6FB72B9-4109-4069-AB2A-61E71B910538}" destId="{B04D4ACD-8F58-4AEB-9006-9F7C6F695BEC}" srcOrd="0" destOrd="0" presId="urn:microsoft.com/office/officeart/2005/8/layout/vList5"/>
    <dgm:cxn modelId="{23744C5F-0B19-4691-AAE8-09938B5E60D5}" type="presOf" srcId="{A226E62B-2DFB-4B0E-9B8D-A1CE20D9B317}" destId="{0B15C955-0742-4A9F-A52C-C2E97041883E}" srcOrd="0" destOrd="0" presId="urn:microsoft.com/office/officeart/2005/8/layout/vList5"/>
    <dgm:cxn modelId="{672C8B2E-88EF-4E95-BA64-61A12B71D935}" type="presOf" srcId="{79DD3137-40F7-4564-8CAD-DCB0A0A3A634}" destId="{F912BEC7-65B6-4C46-A03A-5696EDD44CA3}" srcOrd="0" destOrd="0" presId="urn:microsoft.com/office/officeart/2005/8/layout/vList5"/>
    <dgm:cxn modelId="{4CFF5252-FE9A-452E-993B-1BCAF0A106FF}" type="presOf" srcId="{6B9B0BB9-13A2-43B3-8E2A-70F9AC499B86}" destId="{24411357-464B-4348-8D90-4FDF2B792142}" srcOrd="0" destOrd="0" presId="urn:microsoft.com/office/officeart/2005/8/layout/vList5"/>
    <dgm:cxn modelId="{A385A3F2-1794-4E9D-ABB4-E055D982AB6C}" type="presOf" srcId="{28F8EB63-E604-4708-A3B8-3AB3EFC5A652}" destId="{AD02FF91-307F-42CA-96D5-F50787222D25}" srcOrd="0" destOrd="0" presId="urn:microsoft.com/office/officeart/2005/8/layout/vList5"/>
    <dgm:cxn modelId="{AD63A990-2C25-482A-A60E-F8CAF12127C2}" type="presOf" srcId="{1630B62D-3CFE-4263-AA37-923007D86A3C}" destId="{B861010B-040D-4019-AE92-470DBA48FE8F}" srcOrd="0" destOrd="0" presId="urn:microsoft.com/office/officeart/2005/8/layout/vList5"/>
    <dgm:cxn modelId="{96F52195-70F6-42AA-98F3-F583A76FF5F9}" srcId="{28F8EB63-E604-4708-A3B8-3AB3EFC5A652}" destId="{60225A45-7067-45BB-8C6C-6424DBDD327F}" srcOrd="0" destOrd="0" parTransId="{559F1725-61A3-4510-A7FB-BC653FEBD6E4}" sibTransId="{2DD85541-FFE6-45E1-B71F-9661493080B7}"/>
    <dgm:cxn modelId="{73913092-5975-4D0F-B630-C34F46758D90}" srcId="{28F8EB63-E604-4708-A3B8-3AB3EFC5A652}" destId="{11D91AA4-C6EC-4A5F-B0BC-8AFDE2A0F543}" srcOrd="3" destOrd="0" parTransId="{2BE2FDB1-5E54-4344-8409-634C5F8909C2}" sibTransId="{C6C11582-08B7-44EA-BD8E-6E1E5033CCDB}"/>
    <dgm:cxn modelId="{9AB767B4-88CC-464E-B15F-71F24D3FB04B}" srcId="{28F8EB63-E604-4708-A3B8-3AB3EFC5A652}" destId="{6B9B0BB9-13A2-43B3-8E2A-70F9AC499B86}" srcOrd="1" destOrd="0" parTransId="{4692ABD9-320C-4A85-A735-0933A6298D35}" sibTransId="{50DAF715-E83E-409B-A359-E6CC0F234DFD}"/>
    <dgm:cxn modelId="{B2766EF1-A8DB-4B5D-AE28-BF72C763D503}" type="presOf" srcId="{CD4F81FA-2F49-4F40-B223-01BC6122639F}" destId="{51AED5B8-44BB-4F0B-B73A-67ADAEF4843A}" srcOrd="0" destOrd="0" presId="urn:microsoft.com/office/officeart/2005/8/layout/vList5"/>
    <dgm:cxn modelId="{FCCC68AE-7727-4774-93D3-8D0412C24334}" type="presParOf" srcId="{AD02FF91-307F-42CA-96D5-F50787222D25}" destId="{4387873D-699C-41C1-ACE0-35A5EEEE8E7D}" srcOrd="0" destOrd="0" presId="urn:microsoft.com/office/officeart/2005/8/layout/vList5"/>
    <dgm:cxn modelId="{EBC5A20D-C4AA-45E0-B28B-FB6DBA7ADA3B}" type="presParOf" srcId="{4387873D-699C-41C1-ACE0-35A5EEEE8E7D}" destId="{1637213B-DE0E-41F2-A825-C4DEC32117EE}" srcOrd="0" destOrd="0" presId="urn:microsoft.com/office/officeart/2005/8/layout/vList5"/>
    <dgm:cxn modelId="{00747251-816A-43D6-B750-91CB794B3F37}" type="presParOf" srcId="{4387873D-699C-41C1-ACE0-35A5EEEE8E7D}" destId="{B861010B-040D-4019-AE92-470DBA48FE8F}" srcOrd="1" destOrd="0" presId="urn:microsoft.com/office/officeart/2005/8/layout/vList5"/>
    <dgm:cxn modelId="{B763B0EF-853A-466B-9411-7F434494B97C}" type="presParOf" srcId="{AD02FF91-307F-42CA-96D5-F50787222D25}" destId="{E2323999-EA04-410C-BB6F-28CECCB09DBD}" srcOrd="1" destOrd="0" presId="urn:microsoft.com/office/officeart/2005/8/layout/vList5"/>
    <dgm:cxn modelId="{6941AA49-0487-4666-986F-AD7CF5D31A05}" type="presParOf" srcId="{AD02FF91-307F-42CA-96D5-F50787222D25}" destId="{1BAEF743-8747-4F72-A228-28EAB6870A57}" srcOrd="2" destOrd="0" presId="urn:microsoft.com/office/officeart/2005/8/layout/vList5"/>
    <dgm:cxn modelId="{0C4A84C7-3C50-46BB-BB2F-9BC5C9A675B5}" type="presParOf" srcId="{1BAEF743-8747-4F72-A228-28EAB6870A57}" destId="{24411357-464B-4348-8D90-4FDF2B792142}" srcOrd="0" destOrd="0" presId="urn:microsoft.com/office/officeart/2005/8/layout/vList5"/>
    <dgm:cxn modelId="{A1CC4EFE-449E-4780-8A19-35392A8706F6}" type="presParOf" srcId="{1BAEF743-8747-4F72-A228-28EAB6870A57}" destId="{B04D4ACD-8F58-4AEB-9006-9F7C6F695BEC}" srcOrd="1" destOrd="0" presId="urn:microsoft.com/office/officeart/2005/8/layout/vList5"/>
    <dgm:cxn modelId="{45B6996E-149B-4974-B1D2-8D1B60742887}" type="presParOf" srcId="{AD02FF91-307F-42CA-96D5-F50787222D25}" destId="{42D73DFB-DD19-4335-A9CF-735E0CE06A83}" srcOrd="3" destOrd="0" presId="urn:microsoft.com/office/officeart/2005/8/layout/vList5"/>
    <dgm:cxn modelId="{FB13A88E-5DBE-4644-967B-6FCFF8F4484E}" type="presParOf" srcId="{AD02FF91-307F-42CA-96D5-F50787222D25}" destId="{BC6D2C40-F888-4404-81A8-2E531DCE8059}" srcOrd="4" destOrd="0" presId="urn:microsoft.com/office/officeart/2005/8/layout/vList5"/>
    <dgm:cxn modelId="{E9885FF5-7D46-4C09-A246-6E68AC6E9EDC}" type="presParOf" srcId="{BC6D2C40-F888-4404-81A8-2E531DCE8059}" destId="{F912BEC7-65B6-4C46-A03A-5696EDD44CA3}" srcOrd="0" destOrd="0" presId="urn:microsoft.com/office/officeart/2005/8/layout/vList5"/>
    <dgm:cxn modelId="{67A8CD5B-B64E-4190-8948-0F374F139E53}" type="presParOf" srcId="{BC6D2C40-F888-4404-81A8-2E531DCE8059}" destId="{51AED5B8-44BB-4F0B-B73A-67ADAEF4843A}" srcOrd="1" destOrd="0" presId="urn:microsoft.com/office/officeart/2005/8/layout/vList5"/>
    <dgm:cxn modelId="{7676BB9F-AE08-4381-8B09-DE50E3E12A5D}" type="presParOf" srcId="{AD02FF91-307F-42CA-96D5-F50787222D25}" destId="{B789FB77-FC06-4029-BEFD-C6BF5ABAA64C}" srcOrd="5" destOrd="0" presId="urn:microsoft.com/office/officeart/2005/8/layout/vList5"/>
    <dgm:cxn modelId="{AFD0A9E2-8E27-4D05-B1A9-81F3794BC71F}" type="presParOf" srcId="{AD02FF91-307F-42CA-96D5-F50787222D25}" destId="{864B7856-A700-47E3-B7A1-8CB7ADD59982}" srcOrd="6" destOrd="0" presId="urn:microsoft.com/office/officeart/2005/8/layout/vList5"/>
    <dgm:cxn modelId="{F8147E31-186B-4F28-940A-1DC482938595}" type="presParOf" srcId="{864B7856-A700-47E3-B7A1-8CB7ADD59982}" destId="{7A900636-AC9B-437D-BFA0-6B77A8B39756}" srcOrd="0" destOrd="0" presId="urn:microsoft.com/office/officeart/2005/8/layout/vList5"/>
    <dgm:cxn modelId="{010FA6C3-51A0-4C25-B693-8230429AAFE4}" type="presParOf" srcId="{864B7856-A700-47E3-B7A1-8CB7ADD59982}" destId="{0B15C955-0742-4A9F-A52C-C2E9704188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8EB63-E604-4708-A3B8-3AB3EFC5A65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0225A45-7067-45BB-8C6C-6424DBDD327F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559F1725-61A3-4510-A7FB-BC653FEBD6E4}" type="parTrans" cxnId="{96F52195-70F6-42AA-98F3-F583A76FF5F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DD85541-FFE6-45E1-B71F-9661493080B7}" type="sibTrans" cxnId="{96F52195-70F6-42AA-98F3-F583A76FF5F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630B62D-3CFE-4263-AA37-923007D86A3C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AD0D043A-692E-4000-9FB5-C0EA9BD420E1}" type="parTrans" cxnId="{4AF93C5A-511A-427B-A937-15CFDD06C3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79C677B-6F43-40EB-B7D4-2815ED8EA9E0}" type="sibTrans" cxnId="{4AF93C5A-511A-427B-A937-15CFDD06C3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B9B0BB9-13A2-43B3-8E2A-70F9AC499B86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4692ABD9-320C-4A85-A735-0933A6298D35}" type="parTrans" cxnId="{9AB767B4-88CC-464E-B15F-71F24D3FB04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0DAF715-E83E-409B-A359-E6CC0F234DFD}" type="sibTrans" cxnId="{9AB767B4-88CC-464E-B15F-71F24D3FB04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6FB72B9-4109-4069-AB2A-61E71B910538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4EC72FD9-38E7-4EC8-A853-5BC169A99FD2}" type="parTrans" cxnId="{D2F7296F-1C47-4A26-B0F0-987C88EF5C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26E3003-EFFD-444A-98DF-980F0DC604F9}" type="sibTrans" cxnId="{D2F7296F-1C47-4A26-B0F0-987C88EF5C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D4F81FA-2F49-4F40-B223-01BC6122639F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7EA0CC87-C7A4-4627-A8A3-E798D61D62D1}" type="parTrans" cxnId="{106F8E21-A4CD-4647-AF4E-2D06183FC2D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19DEB22-701C-4132-A603-9833E8E0ACEA}" type="sibTrans" cxnId="{106F8E21-A4CD-4647-AF4E-2D06183FC2D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9DD3137-40F7-4564-8CAD-DCB0A0A3A634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DFB5666A-0DAC-42B9-B470-ABE6EC7F893E}" type="parTrans" cxnId="{DF3F30E9-7092-4A12-8558-941C311042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8061FE3-FE10-4B5F-B4E2-6081AE32E94F}" type="sibTrans" cxnId="{DF3F30E9-7092-4A12-8558-941C311042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226E62B-2DFB-4B0E-9B8D-A1CE20D9B317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5591A2B3-9AB3-4BC9-92DE-43ACF75FA4DA}" type="sibTrans" cxnId="{0636D2A6-FD46-4EE5-B7D6-62E39967A55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C370111-8D6B-4EEA-8D8E-47F88221BE55}" type="parTrans" cxnId="{0636D2A6-FD46-4EE5-B7D6-62E39967A55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1D91AA4-C6EC-4A5F-B0BC-8AFDE2A0F543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C6C11582-08B7-44EA-BD8E-6E1E5033CCDB}" type="sibTrans" cxnId="{73913092-5975-4D0F-B630-C34F46758D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BE2FDB1-5E54-4344-8409-634C5F8909C2}" type="parTrans" cxnId="{73913092-5975-4D0F-B630-C34F46758D9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D02FF91-307F-42CA-96D5-F50787222D25}" type="pres">
      <dgm:prSet presAssocID="{28F8EB63-E604-4708-A3B8-3AB3EFC5A6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87873D-699C-41C1-ACE0-35A5EEEE8E7D}" type="pres">
      <dgm:prSet presAssocID="{60225A45-7067-45BB-8C6C-6424DBDD327F}" presName="linNode" presStyleCnt="0"/>
      <dgm:spPr/>
    </dgm:pt>
    <dgm:pt modelId="{1637213B-DE0E-41F2-A825-C4DEC32117EE}" type="pres">
      <dgm:prSet presAssocID="{60225A45-7067-45BB-8C6C-6424DBDD327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1010B-040D-4019-AE92-470DBA48FE8F}" type="pres">
      <dgm:prSet presAssocID="{60225A45-7067-45BB-8C6C-6424DBDD32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23999-EA04-410C-BB6F-28CECCB09DBD}" type="pres">
      <dgm:prSet presAssocID="{2DD85541-FFE6-45E1-B71F-9661493080B7}" presName="sp" presStyleCnt="0"/>
      <dgm:spPr/>
    </dgm:pt>
    <dgm:pt modelId="{1BAEF743-8747-4F72-A228-28EAB6870A57}" type="pres">
      <dgm:prSet presAssocID="{6B9B0BB9-13A2-43B3-8E2A-70F9AC499B86}" presName="linNode" presStyleCnt="0"/>
      <dgm:spPr/>
    </dgm:pt>
    <dgm:pt modelId="{24411357-464B-4348-8D90-4FDF2B792142}" type="pres">
      <dgm:prSet presAssocID="{6B9B0BB9-13A2-43B3-8E2A-70F9AC499B8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D4ACD-8F58-4AEB-9006-9F7C6F695BEC}" type="pres">
      <dgm:prSet presAssocID="{6B9B0BB9-13A2-43B3-8E2A-70F9AC499B8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73DFB-DD19-4335-A9CF-735E0CE06A83}" type="pres">
      <dgm:prSet presAssocID="{50DAF715-E83E-409B-A359-E6CC0F234DFD}" presName="sp" presStyleCnt="0"/>
      <dgm:spPr/>
    </dgm:pt>
    <dgm:pt modelId="{BC6D2C40-F888-4404-81A8-2E531DCE8059}" type="pres">
      <dgm:prSet presAssocID="{79DD3137-40F7-4564-8CAD-DCB0A0A3A634}" presName="linNode" presStyleCnt="0"/>
      <dgm:spPr/>
    </dgm:pt>
    <dgm:pt modelId="{F912BEC7-65B6-4C46-A03A-5696EDD44CA3}" type="pres">
      <dgm:prSet presAssocID="{79DD3137-40F7-4564-8CAD-DCB0A0A3A63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ED5B8-44BB-4F0B-B73A-67ADAEF4843A}" type="pres">
      <dgm:prSet presAssocID="{79DD3137-40F7-4564-8CAD-DCB0A0A3A63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9FB77-FC06-4029-BEFD-C6BF5ABAA64C}" type="pres">
      <dgm:prSet presAssocID="{38061FE3-FE10-4B5F-B4E2-6081AE32E94F}" presName="sp" presStyleCnt="0"/>
      <dgm:spPr/>
    </dgm:pt>
    <dgm:pt modelId="{864B7856-A700-47E3-B7A1-8CB7ADD59982}" type="pres">
      <dgm:prSet presAssocID="{11D91AA4-C6EC-4A5F-B0BC-8AFDE2A0F543}" presName="linNode" presStyleCnt="0"/>
      <dgm:spPr/>
    </dgm:pt>
    <dgm:pt modelId="{7A900636-AC9B-437D-BFA0-6B77A8B39756}" type="pres">
      <dgm:prSet presAssocID="{11D91AA4-C6EC-4A5F-B0BC-8AFDE2A0F54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5C955-0742-4A9F-A52C-C2E97041883E}" type="pres">
      <dgm:prSet presAssocID="{11D91AA4-C6EC-4A5F-B0BC-8AFDE2A0F54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93C5A-511A-427B-A937-15CFDD06C394}" srcId="{60225A45-7067-45BB-8C6C-6424DBDD327F}" destId="{1630B62D-3CFE-4263-AA37-923007D86A3C}" srcOrd="0" destOrd="0" parTransId="{AD0D043A-692E-4000-9FB5-C0EA9BD420E1}" sibTransId="{279C677B-6F43-40EB-B7D4-2815ED8EA9E0}"/>
    <dgm:cxn modelId="{31AEDE8A-5343-467F-A4B3-6655BBA43E01}" type="presOf" srcId="{11D91AA4-C6EC-4A5F-B0BC-8AFDE2A0F543}" destId="{7A900636-AC9B-437D-BFA0-6B77A8B39756}" srcOrd="0" destOrd="0" presId="urn:microsoft.com/office/officeart/2005/8/layout/vList5"/>
    <dgm:cxn modelId="{DF3F30E9-7092-4A12-8558-941C311042B0}" srcId="{28F8EB63-E604-4708-A3B8-3AB3EFC5A652}" destId="{79DD3137-40F7-4564-8CAD-DCB0A0A3A634}" srcOrd="2" destOrd="0" parTransId="{DFB5666A-0DAC-42B9-B470-ABE6EC7F893E}" sibTransId="{38061FE3-FE10-4B5F-B4E2-6081AE32E94F}"/>
    <dgm:cxn modelId="{D2F7296F-1C47-4A26-B0F0-987C88EF5C95}" srcId="{6B9B0BB9-13A2-43B3-8E2A-70F9AC499B86}" destId="{E6FB72B9-4109-4069-AB2A-61E71B910538}" srcOrd="0" destOrd="0" parTransId="{4EC72FD9-38E7-4EC8-A853-5BC169A99FD2}" sibTransId="{426E3003-EFFD-444A-98DF-980F0DC604F9}"/>
    <dgm:cxn modelId="{0636D2A6-FD46-4EE5-B7D6-62E39967A55B}" srcId="{11D91AA4-C6EC-4A5F-B0BC-8AFDE2A0F543}" destId="{A226E62B-2DFB-4B0E-9B8D-A1CE20D9B317}" srcOrd="0" destOrd="0" parTransId="{DC370111-8D6B-4EEA-8D8E-47F88221BE55}" sibTransId="{5591A2B3-9AB3-4BC9-92DE-43ACF75FA4DA}"/>
    <dgm:cxn modelId="{ED391198-829F-4C75-8268-2BF5056300C1}" type="presOf" srcId="{60225A45-7067-45BB-8C6C-6424DBDD327F}" destId="{1637213B-DE0E-41F2-A825-C4DEC32117EE}" srcOrd="0" destOrd="0" presId="urn:microsoft.com/office/officeart/2005/8/layout/vList5"/>
    <dgm:cxn modelId="{106F8E21-A4CD-4647-AF4E-2D06183FC2D2}" srcId="{79DD3137-40F7-4564-8CAD-DCB0A0A3A634}" destId="{CD4F81FA-2F49-4F40-B223-01BC6122639F}" srcOrd="0" destOrd="0" parTransId="{7EA0CC87-C7A4-4627-A8A3-E798D61D62D1}" sibTransId="{F19DEB22-701C-4132-A603-9833E8E0ACEA}"/>
    <dgm:cxn modelId="{EE26A44D-BE23-41F8-9354-0A3195311C61}" type="presOf" srcId="{E6FB72B9-4109-4069-AB2A-61E71B910538}" destId="{B04D4ACD-8F58-4AEB-9006-9F7C6F695BEC}" srcOrd="0" destOrd="0" presId="urn:microsoft.com/office/officeart/2005/8/layout/vList5"/>
    <dgm:cxn modelId="{E4C8879A-61ED-4D23-84DB-2F045836409B}" type="presOf" srcId="{28F8EB63-E604-4708-A3B8-3AB3EFC5A652}" destId="{AD02FF91-307F-42CA-96D5-F50787222D25}" srcOrd="0" destOrd="0" presId="urn:microsoft.com/office/officeart/2005/8/layout/vList5"/>
    <dgm:cxn modelId="{B92F8AA6-88B9-48C3-A5F2-C972D3C35CFA}" type="presOf" srcId="{1630B62D-3CFE-4263-AA37-923007D86A3C}" destId="{B861010B-040D-4019-AE92-470DBA48FE8F}" srcOrd="0" destOrd="0" presId="urn:microsoft.com/office/officeart/2005/8/layout/vList5"/>
    <dgm:cxn modelId="{D99C2C1C-008E-4CD2-8D2B-D5F7CCB74286}" type="presOf" srcId="{79DD3137-40F7-4564-8CAD-DCB0A0A3A634}" destId="{F912BEC7-65B6-4C46-A03A-5696EDD44CA3}" srcOrd="0" destOrd="0" presId="urn:microsoft.com/office/officeart/2005/8/layout/vList5"/>
    <dgm:cxn modelId="{8BD8039C-FD36-41BE-8AAD-905F187EE7ED}" type="presOf" srcId="{6B9B0BB9-13A2-43B3-8E2A-70F9AC499B86}" destId="{24411357-464B-4348-8D90-4FDF2B792142}" srcOrd="0" destOrd="0" presId="urn:microsoft.com/office/officeart/2005/8/layout/vList5"/>
    <dgm:cxn modelId="{96F52195-70F6-42AA-98F3-F583A76FF5F9}" srcId="{28F8EB63-E604-4708-A3B8-3AB3EFC5A652}" destId="{60225A45-7067-45BB-8C6C-6424DBDD327F}" srcOrd="0" destOrd="0" parTransId="{559F1725-61A3-4510-A7FB-BC653FEBD6E4}" sibTransId="{2DD85541-FFE6-45E1-B71F-9661493080B7}"/>
    <dgm:cxn modelId="{73913092-5975-4D0F-B630-C34F46758D90}" srcId="{28F8EB63-E604-4708-A3B8-3AB3EFC5A652}" destId="{11D91AA4-C6EC-4A5F-B0BC-8AFDE2A0F543}" srcOrd="3" destOrd="0" parTransId="{2BE2FDB1-5E54-4344-8409-634C5F8909C2}" sibTransId="{C6C11582-08B7-44EA-BD8E-6E1E5033CCDB}"/>
    <dgm:cxn modelId="{F49C9EBC-27C2-439A-9E65-2AF46CE9CDA8}" type="presOf" srcId="{CD4F81FA-2F49-4F40-B223-01BC6122639F}" destId="{51AED5B8-44BB-4F0B-B73A-67ADAEF4843A}" srcOrd="0" destOrd="0" presId="urn:microsoft.com/office/officeart/2005/8/layout/vList5"/>
    <dgm:cxn modelId="{29E2EA17-302C-4872-B261-082DC33B325F}" type="presOf" srcId="{A226E62B-2DFB-4B0E-9B8D-A1CE20D9B317}" destId="{0B15C955-0742-4A9F-A52C-C2E97041883E}" srcOrd="0" destOrd="0" presId="urn:microsoft.com/office/officeart/2005/8/layout/vList5"/>
    <dgm:cxn modelId="{9AB767B4-88CC-464E-B15F-71F24D3FB04B}" srcId="{28F8EB63-E604-4708-A3B8-3AB3EFC5A652}" destId="{6B9B0BB9-13A2-43B3-8E2A-70F9AC499B86}" srcOrd="1" destOrd="0" parTransId="{4692ABD9-320C-4A85-A735-0933A6298D35}" sibTransId="{50DAF715-E83E-409B-A359-E6CC0F234DFD}"/>
    <dgm:cxn modelId="{E860B1C9-C4AF-43BB-BF54-D8F88805766C}" type="presParOf" srcId="{AD02FF91-307F-42CA-96D5-F50787222D25}" destId="{4387873D-699C-41C1-ACE0-35A5EEEE8E7D}" srcOrd="0" destOrd="0" presId="urn:microsoft.com/office/officeart/2005/8/layout/vList5"/>
    <dgm:cxn modelId="{AB98B900-2010-4DB9-963A-6CA4DFB2A0E0}" type="presParOf" srcId="{4387873D-699C-41C1-ACE0-35A5EEEE8E7D}" destId="{1637213B-DE0E-41F2-A825-C4DEC32117EE}" srcOrd="0" destOrd="0" presId="urn:microsoft.com/office/officeart/2005/8/layout/vList5"/>
    <dgm:cxn modelId="{FB2E1C0E-D1C9-4A55-90BD-F5E5029BB777}" type="presParOf" srcId="{4387873D-699C-41C1-ACE0-35A5EEEE8E7D}" destId="{B861010B-040D-4019-AE92-470DBA48FE8F}" srcOrd="1" destOrd="0" presId="urn:microsoft.com/office/officeart/2005/8/layout/vList5"/>
    <dgm:cxn modelId="{B9F2616D-6022-400B-9928-8FF9D691F45E}" type="presParOf" srcId="{AD02FF91-307F-42CA-96D5-F50787222D25}" destId="{E2323999-EA04-410C-BB6F-28CECCB09DBD}" srcOrd="1" destOrd="0" presId="urn:microsoft.com/office/officeart/2005/8/layout/vList5"/>
    <dgm:cxn modelId="{15E7F54A-AE4A-4914-B635-3657D1450715}" type="presParOf" srcId="{AD02FF91-307F-42CA-96D5-F50787222D25}" destId="{1BAEF743-8747-4F72-A228-28EAB6870A57}" srcOrd="2" destOrd="0" presId="urn:microsoft.com/office/officeart/2005/8/layout/vList5"/>
    <dgm:cxn modelId="{86131502-8BE7-4407-928F-A70775686943}" type="presParOf" srcId="{1BAEF743-8747-4F72-A228-28EAB6870A57}" destId="{24411357-464B-4348-8D90-4FDF2B792142}" srcOrd="0" destOrd="0" presId="urn:microsoft.com/office/officeart/2005/8/layout/vList5"/>
    <dgm:cxn modelId="{506BF34F-6729-49BD-AC40-7AFC14D0B0D0}" type="presParOf" srcId="{1BAEF743-8747-4F72-A228-28EAB6870A57}" destId="{B04D4ACD-8F58-4AEB-9006-9F7C6F695BEC}" srcOrd="1" destOrd="0" presId="urn:microsoft.com/office/officeart/2005/8/layout/vList5"/>
    <dgm:cxn modelId="{9247ED73-0906-4763-A701-0D56FAFDC9F3}" type="presParOf" srcId="{AD02FF91-307F-42CA-96D5-F50787222D25}" destId="{42D73DFB-DD19-4335-A9CF-735E0CE06A83}" srcOrd="3" destOrd="0" presId="urn:microsoft.com/office/officeart/2005/8/layout/vList5"/>
    <dgm:cxn modelId="{4DA7ECDC-C720-423F-965A-FE1753E4E973}" type="presParOf" srcId="{AD02FF91-307F-42CA-96D5-F50787222D25}" destId="{BC6D2C40-F888-4404-81A8-2E531DCE8059}" srcOrd="4" destOrd="0" presId="urn:microsoft.com/office/officeart/2005/8/layout/vList5"/>
    <dgm:cxn modelId="{A7EBAC88-6D43-4154-A056-372C8F62BF4D}" type="presParOf" srcId="{BC6D2C40-F888-4404-81A8-2E531DCE8059}" destId="{F912BEC7-65B6-4C46-A03A-5696EDD44CA3}" srcOrd="0" destOrd="0" presId="urn:microsoft.com/office/officeart/2005/8/layout/vList5"/>
    <dgm:cxn modelId="{8D3BC661-789E-44D2-B790-385502D3F378}" type="presParOf" srcId="{BC6D2C40-F888-4404-81A8-2E531DCE8059}" destId="{51AED5B8-44BB-4F0B-B73A-67ADAEF4843A}" srcOrd="1" destOrd="0" presId="urn:microsoft.com/office/officeart/2005/8/layout/vList5"/>
    <dgm:cxn modelId="{B996260B-0FED-47E8-8BA3-99873A31F73F}" type="presParOf" srcId="{AD02FF91-307F-42CA-96D5-F50787222D25}" destId="{B789FB77-FC06-4029-BEFD-C6BF5ABAA64C}" srcOrd="5" destOrd="0" presId="urn:microsoft.com/office/officeart/2005/8/layout/vList5"/>
    <dgm:cxn modelId="{1028A8C2-8AFF-4612-BDF4-5F666E5BA588}" type="presParOf" srcId="{AD02FF91-307F-42CA-96D5-F50787222D25}" destId="{864B7856-A700-47E3-B7A1-8CB7ADD59982}" srcOrd="6" destOrd="0" presId="urn:microsoft.com/office/officeart/2005/8/layout/vList5"/>
    <dgm:cxn modelId="{4A8A25F1-0698-47A4-9DD2-B92235D239DD}" type="presParOf" srcId="{864B7856-A700-47E3-B7A1-8CB7ADD59982}" destId="{7A900636-AC9B-437D-BFA0-6B77A8B39756}" srcOrd="0" destOrd="0" presId="urn:microsoft.com/office/officeart/2005/8/layout/vList5"/>
    <dgm:cxn modelId="{5179429A-AE05-4090-8F72-D2060805CFD5}" type="presParOf" srcId="{864B7856-A700-47E3-B7A1-8CB7ADD59982}" destId="{0B15C955-0742-4A9F-A52C-C2E9704188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F525C-EB78-41C0-B59E-659D37E8B0EB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D368-3716-4FEA-A83B-FF3A94BB54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BDE0-1CF0-4F9C-ABF1-B5F21C7E0FA5}" type="datetimeFigureOut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CC635-D57A-4ECA-990C-CF52FA82D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C635-D57A-4ECA-990C-CF52FA82D2BB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F530B0BE-DEA6-4EB4-8F0E-8BAC410462A0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49F7-5641-45FF-8658-C1F59A5B209E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14F9-F033-4960-98B6-F50FC5110874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447D5-AE8A-4289-9DE1-2ACAD0EC1230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C06FD-A160-4416-AF74-F1430BFBF3F1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C1F2-2566-42FF-82E7-61CD17FD879E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E23E-3CE2-421B-B56B-5635500300E8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7C99-DF3F-46FD-8680-ED2734218283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F496-6281-442D-B763-68911D9E45B5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62C1-12D1-4E97-8848-D95DAB1F549D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22FF-096B-4809-8792-BA7385305E8B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DF16047D-4CA8-4CB4-9188-6A3241C75B6F}" type="datetime1">
              <a:rPr lang="en-US" smtClean="0"/>
              <a:pPr/>
              <a:t>9/16/2011</a:t>
            </a:fld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dirty="0" smtClean="0"/>
              <a:t>copyright Amy Auerbach Inc. 2010</a:t>
            </a:r>
            <a:endParaRPr lang="en-US" dirty="0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B2F3C73-5A2B-4C5B-8206-F9A3C2EDAF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/imgres?imgurl=http://images.politico.com/global/news/090401_millenials_297.jpg&amp;imgrefurl=http://www.politico.com/news/stories/0409/20771.html&amp;usg=__gXjHfojPGgbgy9a6jV1uYv7WjsQ=&amp;h=223&amp;w=297&amp;sz=35&amp;hl=en&amp;start=21&amp;tbnid=i6kqQ-bAv4P5qM:&amp;tbnh=87&amp;tbnw=116&amp;prev=/images?q=millennial+generation&amp;gbv=2&amp;hl=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Mazlow's_Hierarchy_of_Needs.svg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File:Mazlow's_Hierarchy_of_Needs.sv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Effective Sales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Amy Auerbach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66698"/>
            <a:ext cx="7315200" cy="539130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971800"/>
            <a:ext cx="3886200" cy="3154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Lack of experience and thought leadership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Over-worked and under-appreciated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Rarely generates profit for agencies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Various coverage for different clients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by 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Account Director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Most client contact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More common in standalone media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Team management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Agency politics</a:t>
            </a:r>
            <a:endParaRPr lang="en-US" kern="12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34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35" name="Rectangle 34"/>
          <p:cNvSpPr/>
          <p:nvPr/>
        </p:nvSpPr>
        <p:spPr>
          <a:xfrm>
            <a:off x="5943600" y="16002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by 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Media Director/AMD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Usually has account support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Responsible for quality of work</a:t>
            </a:r>
            <a:endParaRPr lang="en-US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14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16" name="Rectangle 15"/>
          <p:cNvSpPr/>
          <p:nvPr/>
        </p:nvSpPr>
        <p:spPr>
          <a:xfrm>
            <a:off x="5943600" y="25146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by 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Supervisor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Buck stops here for deliverables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PPT is their whole life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Entitlement attitude</a:t>
            </a:r>
            <a:endParaRPr lang="en-US" kern="12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11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12" name="Rectangle 11"/>
          <p:cNvSpPr/>
          <p:nvPr/>
        </p:nvSpPr>
        <p:spPr>
          <a:xfrm>
            <a:off x="5943600" y="33528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by 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Planner/Buyer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Work horse of the team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Client contact challenge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Learning to manage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11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12" name="Rectangle 11"/>
          <p:cNvSpPr/>
          <p:nvPr/>
        </p:nvSpPr>
        <p:spPr>
          <a:xfrm>
            <a:off x="5943600" y="42672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by title responsibilities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446212" y="1535113"/>
            <a:ext cx="4040188" cy="639762"/>
          </a:xfrm>
        </p:spPr>
        <p:txBody>
          <a:bodyPr/>
          <a:lstStyle/>
          <a:p>
            <a:pPr lvl="0" rtl="0"/>
            <a:r>
              <a:rPr lang="en-US" sz="2400" u="sng" kern="1200" cap="none" dirty="0" smtClean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Assistant Media Planner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1446212" y="2514599"/>
            <a:ext cx="4040188" cy="3611563"/>
          </a:xfrm>
        </p:spPr>
        <p:txBody>
          <a:bodyPr/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Excel hell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Wants to contribute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Limited exposure internally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12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11" name="Content Placeholder 33" descr="totem po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7069" r="36765"/>
          <a:stretch>
            <a:fillRect/>
          </a:stretch>
        </p:blipFill>
        <p:spPr>
          <a:xfrm>
            <a:off x="6400800" y="1371600"/>
            <a:ext cx="914400" cy="5239274"/>
          </a:xfrm>
        </p:spPr>
      </p:pic>
      <p:sp>
        <p:nvSpPr>
          <p:cNvPr id="12" name="Rectangle 11"/>
          <p:cNvSpPr/>
          <p:nvPr/>
        </p:nvSpPr>
        <p:spPr>
          <a:xfrm>
            <a:off x="5943600" y="5410200"/>
            <a:ext cx="1828800" cy="990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09800"/>
            <a:ext cx="8839200" cy="3505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Build relationships with traditional teams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Mentor digital buyers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Spend your time with the spenders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Content Placeholder 8" descr="guy with mon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5584" y="2514600"/>
            <a:ext cx="2033016" cy="304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Getting the meeting and making an impact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is not glamorous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cap="none" dirty="0" smtClean="0">
                <a:solidFill>
                  <a:schemeClr val="tx2"/>
                </a:solidFill>
              </a:rPr>
              <a:t>Not this!</a:t>
            </a:r>
            <a:endParaRPr lang="en-US" sz="2400" u="sng" cap="none" dirty="0">
              <a:solidFill>
                <a:schemeClr val="tx2"/>
              </a:solidFill>
            </a:endParaRPr>
          </a:p>
        </p:txBody>
      </p:sp>
      <p:pic>
        <p:nvPicPr>
          <p:cNvPr id="14" name="Content Placeholder 10" descr="mad-men1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u="sng" cap="none" dirty="0" smtClean="0">
                <a:solidFill>
                  <a:schemeClr val="tx2"/>
                </a:solidFill>
              </a:rPr>
              <a:t>More like this!</a:t>
            </a:r>
            <a:endParaRPr lang="en-US" sz="2400" u="sng" cap="none" dirty="0">
              <a:solidFill>
                <a:schemeClr val="tx2"/>
              </a:solidFill>
            </a:endParaRPr>
          </a:p>
        </p:txBody>
      </p:sp>
      <p:pic>
        <p:nvPicPr>
          <p:cNvPr id="15" name="Content Placeholder 14" descr="dirty-job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819400"/>
            <a:ext cx="4038600" cy="2679267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 your clients: The millennials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9" name="Sun 8"/>
          <p:cNvSpPr/>
          <p:nvPr/>
        </p:nvSpPr>
        <p:spPr>
          <a:xfrm>
            <a:off x="1828800" y="1905000"/>
            <a:ext cx="5181600" cy="4191000"/>
          </a:xfrm>
          <a:prstGeom prst="su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447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B 1980-2000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57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Need structure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28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Multi-tasks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2133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Digital native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38055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Hyper-social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51126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Crave balance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6320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Optimistic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562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Collaborative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http://tbn2.google.com/images?q=tbn:i6kqQ-bAv4P5qM:http://images.politico.com/global/news/090401_millenials_2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352800"/>
            <a:ext cx="172719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are people first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5000" y="6019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2"/>
                </a:solidFill>
              </a:rPr>
              <a:t>Source: “The secret reason why you lose clients”</a:t>
            </a:r>
          </a:p>
          <a:p>
            <a:pPr algn="r"/>
            <a:r>
              <a:rPr lang="en-US" sz="1200" dirty="0" smtClean="0">
                <a:solidFill>
                  <a:schemeClr val="tx2"/>
                </a:solidFill>
              </a:rPr>
              <a:t>By Ben Nneji, imediaconnection.com, May 28 2009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1" name="Picture 4" descr="http://upload.wikimedia.org/wikipedia/commons/thumb/e/e5/Mazlow%27s_Hierarchy_of_Needs.svg/500px-Mazlow%27s_Hierarchy_of_Needs.svg.png">
            <a:hlinkClick r:id="rId2" tooltip="An interpretation of Maslow's hierarchy of needs, represented as a pyramid with the more basic needs at the bottom.[1]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066800"/>
            <a:ext cx="6687608" cy="50157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24600" y="3810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Most media folks are somewhere around here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5562600" y="3962400"/>
            <a:ext cx="762000" cy="83820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their #1 fan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54102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Workplace is a culture shock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Expand their limited experiences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Give them opportunities to be leaders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Be their audience and empathetic ear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" name="Content Placeholder 8" descr="number 1 f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362200"/>
            <a:ext cx="2032462" cy="30466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Romancing the buyers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Find out what they like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Connect on a personal level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Know what’s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8" name="Content Placeholder 7" descr="engagement r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4192" y="2842794"/>
            <a:ext cx="3046615" cy="204077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Getting to 3</a:t>
            </a:r>
            <a:r>
              <a:rPr lang="en-US" baseline="30000" dirty="0">
                <a:solidFill>
                  <a:schemeClr val="tx2"/>
                </a:solidFill>
              </a:rPr>
              <a:t>rd</a:t>
            </a:r>
            <a:r>
              <a:rPr lang="en-US" dirty="0">
                <a:solidFill>
                  <a:schemeClr val="tx2"/>
                </a:solidFill>
              </a:rPr>
              <a:t>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2672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Go digital first!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Email first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Then IM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Then talking on the phone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22</a:t>
            </a:fld>
            <a:endParaRPr lang="en-US" dirty="0" smtClean="0"/>
          </a:p>
        </p:txBody>
      </p:sp>
      <p:pic>
        <p:nvPicPr>
          <p:cNvPr id="9" name="Content Placeholder 8" descr="3rd base sl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4192" y="2749276"/>
            <a:ext cx="3046615" cy="222781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Avoid playing phone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Caller ID is your enemy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Text is their primary mode of communication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23</a:t>
            </a:fld>
            <a:endParaRPr lang="en-US" dirty="0" smtClean="0"/>
          </a:p>
        </p:txBody>
      </p:sp>
      <p:pic>
        <p:nvPicPr>
          <p:cNvPr id="10" name="Content Placeholder 9" descr="dog hating ph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819400"/>
            <a:ext cx="3586705" cy="221171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2819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communication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Level of formality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Preferred content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24</a:t>
            </a:fld>
            <a:endParaRPr lang="en-US" dirty="0" smtClean="0"/>
          </a:p>
        </p:txBody>
      </p:sp>
      <p:pic>
        <p:nvPicPr>
          <p:cNvPr id="8" name="Content Placeholder 7" descr="baby looking in mirr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590800"/>
            <a:ext cx="3046615" cy="203246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Follow your own schedule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Give multiple options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Ask for alternates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Confirm the day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25</a:t>
            </a:fld>
            <a:endParaRPr lang="en-US" dirty="0" smtClean="0"/>
          </a:p>
        </p:txBody>
      </p:sp>
      <p:pic>
        <p:nvPicPr>
          <p:cNvPr id="9" name="Content Placeholder 8" descr="calend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4192" y="2759667"/>
            <a:ext cx="3046615" cy="220702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Meeting: In-person or virtual?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Meetings can be effective in-person or on the phone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Have a structured agenda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Ask for and respect their time limitations</a:t>
            </a: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400" kern="12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 rtl="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Differentiate with a “thank you” follow up</a:t>
            </a:r>
            <a:endParaRPr lang="en-US" sz="2400" kern="12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819400"/>
            <a:ext cx="7772400" cy="216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209800"/>
            <a:ext cx="8839200" cy="3886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In-person best practices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4958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Befriend receptionists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Bring a treat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Make it a team meeting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Off limits:  Mon AM and Fri PM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20 minutes max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8" name="Content Placeholder 17" descr="conference overhead 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4192" y="2849029"/>
            <a:ext cx="3503638" cy="233257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209800"/>
            <a:ext cx="8839200" cy="3429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best practices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Invite to a “phone date”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Email materials 30 min prior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Respect time constraints</a:t>
            </a:r>
          </a:p>
          <a:p>
            <a:pP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15 minutes max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7" name="Content Placeholder 16" descr="virtual mee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2590800"/>
            <a:ext cx="2704407" cy="270440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right 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You are…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ooking for partnership not budget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Concerned about their success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Understanding about their work frustrations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29</a:t>
            </a:fld>
            <a:endParaRPr lang="en-US" dirty="0" smtClean="0"/>
          </a:p>
        </p:txBody>
      </p:sp>
      <p:pic>
        <p:nvPicPr>
          <p:cNvPr id="8" name="Content Placeholder 7" descr="pin art fa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Using agency structure to your advantage</a:t>
            </a:r>
            <a:endParaRPr lang="en-US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at first 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They will…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View you as a friend and resource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Give you mutual respect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Think of you often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Include you on RFPs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welcoming gir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600200"/>
            <a:ext cx="2971800" cy="44554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Meetings that matter to buyers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343400"/>
            <a:ext cx="3352800" cy="2133600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About them first and business 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Meetings that matter to buyers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4343400"/>
            <a:ext cx="3352800" cy="2133600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Relaxed,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casual atmosphere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Meetings that matter to buyers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4343400"/>
            <a:ext cx="3352800" cy="2133600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Make them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smarter, give them new information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 with bann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657" y="1295400"/>
            <a:ext cx="8096943" cy="556260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Meetings that matter to buyers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4343400"/>
            <a:ext cx="3352800" cy="2133600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Increase their confidence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in their job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Meeting Mistakes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meeting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Cover the “must haves”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Preparation is key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Don’t flake out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Don’t even think about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Don’t undermine your success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36</a:t>
            </a:fld>
            <a:endParaRPr lang="en-US" dirty="0" smtClean="0"/>
          </a:p>
        </p:txBody>
      </p:sp>
      <p:pic>
        <p:nvPicPr>
          <p:cNvPr id="6" name="Picture 5" descr="sign mistak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514600"/>
            <a:ext cx="3048000" cy="202692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the “must haves”</a:t>
            </a:r>
            <a:endParaRPr lang="en-US" dirty="0"/>
          </a:p>
        </p:txBody>
      </p:sp>
      <p:pic>
        <p:nvPicPr>
          <p:cNvPr id="9" name="Content Placeholder 8" descr="sign du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4010287" cy="2666841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36877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Organize your technology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Be on time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State your goal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Bring a treat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is key</a:t>
            </a:r>
            <a:endParaRPr lang="en-US" dirty="0"/>
          </a:p>
        </p:txBody>
      </p:sp>
      <p:pic>
        <p:nvPicPr>
          <p:cNvPr id="9" name="Content Placeholder 8" descr="sign go bac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967264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Learn the media basics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Have some knowledge to build on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Customize pitch to the audience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flake out</a:t>
            </a:r>
            <a:endParaRPr lang="en-US" dirty="0"/>
          </a:p>
        </p:txBody>
      </p:sp>
      <p:pic>
        <p:nvPicPr>
          <p:cNvPr id="9" name="Content Placeholder 8" descr="sign oop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1"/>
            <a:ext cx="3962400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Spell check and source your data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Know what you don’t know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Coke ≠ Pepsi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d headlin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3657600" cy="201899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Advertising in the new economy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bad headlin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3657600" cy="201899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6" descr="bad headlin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086405"/>
            <a:ext cx="3657600" cy="201899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 descr="bad headline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495800"/>
            <a:ext cx="3657600" cy="201899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Picture 8" descr="bad headline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648200"/>
            <a:ext cx="3657600" cy="2018995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even think about</a:t>
            </a:r>
            <a:endParaRPr lang="en-US" dirty="0"/>
          </a:p>
        </p:txBody>
      </p:sp>
      <p:pic>
        <p:nvPicPr>
          <p:cNvPr id="9" name="Content Placeholder 8" descr="sign nuh u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962400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Overselling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Doing all the talking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Badgering the client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undermine your success</a:t>
            </a:r>
            <a:endParaRPr lang="en-US" dirty="0"/>
          </a:p>
        </p:txBody>
      </p:sp>
      <p:pic>
        <p:nvPicPr>
          <p:cNvPr id="9" name="Content Placeholder 8" descr="sign bad choi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962400" cy="25908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Notice non-verbal cues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Know when to lead, when to follow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Follow the golden rule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Winning the RFP and making the sale</a:t>
            </a:r>
            <a:br>
              <a:rPr lang="en-US" sz="4800" dirty="0" smtClean="0">
                <a:solidFill>
                  <a:schemeClr val="tx2"/>
                </a:solidFill>
              </a:rPr>
            </a:b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2819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agency RFP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8768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Clients’ planning cycles vary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Last minute turnarounds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Handled by supervisors and below</a:t>
            </a:r>
          </a:p>
        </p:txBody>
      </p:sp>
      <p:pic>
        <p:nvPicPr>
          <p:cNvPr id="14" name="Content Placeholder 13" descr="planning process diagr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667000"/>
            <a:ext cx="3048000" cy="202996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09800"/>
            <a:ext cx="8839200" cy="3048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into the consideration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51054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Most important: Be “top of mind”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Presence in syndicated research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Inquiries based on confidential info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Content Placeholder 6" descr="checkli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3200" y="2438400"/>
            <a:ext cx="1743456" cy="25944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track of agency news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905000"/>
            <a:ext cx="4191000" cy="30781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Share comments on agency whitepapers, blogs and newsletters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Call to update them on other business you a doing within the agency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9" name="Picture 8" descr="top of min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427573"/>
            <a:ext cx="3048000" cy="203301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Pay attention to client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897972"/>
            <a:ext cx="4191000" cy="30781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screenshots of competitors’ campaigns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comments about client creative you like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lang="en-US" sz="2400" kern="0" dirty="0" smtClean="0">
              <a:solidFill>
                <a:schemeClr val="tx2"/>
              </a:solidFill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links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client and category news and research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10" name="Picture 9" descr="top of mind 2.jpg"/>
          <p:cNvPicPr>
            <a:picLocks noChangeAspect="1"/>
          </p:cNvPicPr>
          <p:nvPr/>
        </p:nvPicPr>
        <p:blipFill>
          <a:blip r:embed="rId2" cstate="print"/>
          <a:srcRect b="37500"/>
          <a:stretch>
            <a:fillRect/>
          </a:stretch>
        </p:blipFill>
        <p:spPr>
          <a:xfrm>
            <a:off x="5486400" y="2080419"/>
            <a:ext cx="2895600" cy="271326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the love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928972"/>
            <a:ext cx="4191000" cy="30781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Arrange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drop off treats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lang="en-US" sz="2400" kern="0" noProof="0" dirty="0" smtClean="0">
                <a:solidFill>
                  <a:schemeClr val="tx2"/>
                </a:solidFill>
                <a:ea typeface="+mn-lt"/>
                <a:cs typeface="+mn-lt"/>
              </a:rPr>
              <a:t>Invite them to industry events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endParaRPr lang="en-US" sz="2400" kern="0" dirty="0" smtClean="0">
              <a:solidFill>
                <a:schemeClr val="tx2"/>
              </a:solidFill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Send links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 to news about their favorite subjects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10" name="Picture 9" descr="top of mind 3.jpg"/>
          <p:cNvPicPr>
            <a:picLocks noChangeAspect="1"/>
          </p:cNvPicPr>
          <p:nvPr/>
        </p:nvPicPr>
        <p:blipFill>
          <a:blip r:embed="rId2" cstate="print"/>
          <a:srcRect b="36667"/>
          <a:stretch>
            <a:fillRect/>
          </a:stretch>
        </p:blipFill>
        <p:spPr>
          <a:xfrm>
            <a:off x="5486400" y="2097440"/>
            <a:ext cx="2895600" cy="2741226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3886200"/>
            <a:ext cx="4191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794" y="3886200"/>
            <a:ext cx="40386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syndicated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Important tool in selling digital to clients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Confirms mass vehicle status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Increases confidence in target composition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Attempts to match traditional tools like MRI, Simmons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39624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Nielsen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N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etviews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comScore Media Metrix</a:t>
            </a:r>
            <a:endParaRPr kumimoji="0" lang="en-US" b="0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4876800"/>
            <a:ext cx="4040188" cy="1893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Basic demos and geo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info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Comparison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of reach and basic usage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data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45025" y="3962400"/>
            <a:ext cx="4041775" cy="639762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Nielsen @plan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comScore Plan Metrix</a:t>
            </a:r>
            <a:endParaRPr kumimoji="0" lang="en-US" b="0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645025" y="4876800"/>
            <a:ext cx="4041775" cy="1893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Delves into psychographics,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behavior, and product usage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Infinite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 ways to define a target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Traffic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Rankings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Past performance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CPMs</a:t>
            </a:r>
          </a:p>
        </p:txBody>
      </p:sp>
      <p:pic>
        <p:nvPicPr>
          <p:cNvPr id="16" name="Content Placeholder 15" descr="cake v app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0" y="2778093"/>
            <a:ext cx="3048000" cy="2170176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Clients in the new economy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More with less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Budget cuts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Procurement reviews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6" name="Content Placeholder 15" descr="scared of goa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5325" y="2583021"/>
            <a:ext cx="3624349" cy="2560320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9530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Content/editorial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Site quality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Flexibility/customer service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Technological capabilities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Agency experience and reputation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Value added inventory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cookie v app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819400"/>
            <a:ext cx="3048000" cy="2033016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09800"/>
            <a:ext cx="8839200" cy="3048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 “must haves”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On time and completed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Clear creative specs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Full contact details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Back up data and rationale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51</a:t>
            </a:fld>
            <a:endParaRPr lang="en-US" dirty="0" smtClean="0"/>
          </a:p>
        </p:txBody>
      </p:sp>
      <p:pic>
        <p:nvPicPr>
          <p:cNvPr id="10" name="Content Placeholder 9" descr="seatbelt in airpl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0" y="2846673"/>
            <a:ext cx="3048000" cy="2033016"/>
          </a:xfr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an agency needs from RFPs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Bullet points that describe each placement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Screenshots of the placements highlighted with arrows and/or boxes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Syndicated data points and proprietary research points about the audience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Relevant industry research and case studies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RFP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51054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Use “top of mind” tactics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Reach the buyers in the evenings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Ask closed-ended questions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Email updates from your end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53</a:t>
            </a:fld>
            <a:endParaRPr lang="en-US" dirty="0" smtClean="0"/>
          </a:p>
        </p:txBody>
      </p:sp>
      <p:pic>
        <p:nvPicPr>
          <p:cNvPr id="10" name="Content Placeholder 9" descr="rating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2590800"/>
            <a:ext cx="2400300" cy="2400300"/>
          </a:xfr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Decoding a RFP</a:t>
            </a:r>
            <a:br>
              <a:rPr lang="en-US" sz="4800" dirty="0" smtClean="0">
                <a:solidFill>
                  <a:schemeClr val="tx2"/>
                </a:solidFill>
              </a:rPr>
            </a:b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between the 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9530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Who else in the consideration set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Importance of video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Importance of ad networks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Sophistication of the agency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Content Placeholder 9" descr="hieroglyphic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23592" y="2717133"/>
            <a:ext cx="2567908" cy="193106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4958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$25-50K monthly budget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$100K-$500K monthly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56</a:t>
            </a:fld>
            <a:endParaRPr lang="en-US" dirty="0" smtClean="0"/>
          </a:p>
        </p:txBody>
      </p:sp>
      <p:pic>
        <p:nvPicPr>
          <p:cNvPr id="9" name="Content Placeholder 8" descr="book money saf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590800"/>
            <a:ext cx="3048000" cy="2033016"/>
          </a:xfrm>
          <a:ln w="19050">
            <a:noFill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campaign objectives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57</a:t>
            </a:fld>
            <a:endParaRPr lang="en-US" dirty="0" smtClean="0"/>
          </a:p>
        </p:txBody>
      </p:sp>
      <p:pic>
        <p:nvPicPr>
          <p:cNvPr id="10" name="Picture 9" descr="c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720" y="1644244"/>
            <a:ext cx="1187080" cy="794156"/>
          </a:xfrm>
          <a:prstGeom prst="rect">
            <a:avLst/>
          </a:prstGeom>
        </p:spPr>
      </p:pic>
      <p:pic>
        <p:nvPicPr>
          <p:cNvPr id="11" name="Picture 10" descr="detergent.jpg"/>
          <p:cNvPicPr>
            <a:picLocks noChangeAspect="1"/>
          </p:cNvPicPr>
          <p:nvPr/>
        </p:nvPicPr>
        <p:blipFill>
          <a:blip r:embed="rId9" cstate="print"/>
          <a:srcRect t="14286" b="14286"/>
          <a:stretch>
            <a:fillRect/>
          </a:stretch>
        </p:blipFill>
        <p:spPr>
          <a:xfrm>
            <a:off x="1641482" y="2590800"/>
            <a:ext cx="711556" cy="762000"/>
          </a:xfrm>
          <a:prstGeom prst="rect">
            <a:avLst/>
          </a:prstGeom>
        </p:spPr>
      </p:pic>
      <p:pic>
        <p:nvPicPr>
          <p:cNvPr id="12" name="Picture 11" descr="airpla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63746" y="3555492"/>
            <a:ext cx="1067028" cy="711708"/>
          </a:xfrm>
          <a:prstGeom prst="rect">
            <a:avLst/>
          </a:prstGeom>
        </p:spPr>
      </p:pic>
      <p:pic>
        <p:nvPicPr>
          <p:cNvPr id="13" name="Picture 12" descr="money house.jpg"/>
          <p:cNvPicPr>
            <a:picLocks noChangeAspect="1"/>
          </p:cNvPicPr>
          <p:nvPr/>
        </p:nvPicPr>
        <p:blipFill>
          <a:blip r:embed="rId11" cstate="print"/>
          <a:srcRect t="14647" b="19442"/>
          <a:stretch>
            <a:fillRect/>
          </a:stretch>
        </p:blipFill>
        <p:spPr>
          <a:xfrm>
            <a:off x="1541754" y="4419600"/>
            <a:ext cx="911013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57600" y="17526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RFI, lower funnel activities (car configurator, request a quote, dealer locator)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2667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Reach, awareness, branding, email opt-in for database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3581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Online purchase, purchase intent activities, newsletter sign ups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4495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RFI, application completion, online purchase, credit card sign up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campaign objectives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58</a:t>
            </a:fld>
            <a:endParaRPr lang="en-US" dirty="0" smtClean="0"/>
          </a:p>
        </p:txBody>
      </p:sp>
      <p:pic>
        <p:nvPicPr>
          <p:cNvPr id="6" name="Picture 5" descr="retail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6559" y="1676400"/>
            <a:ext cx="1168711" cy="762000"/>
          </a:xfrm>
          <a:prstGeom prst="rect">
            <a:avLst/>
          </a:prstGeom>
        </p:spPr>
      </p:pic>
      <p:pic>
        <p:nvPicPr>
          <p:cNvPr id="7" name="Picture 6" descr="cell pho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3092" y="2590800"/>
            <a:ext cx="815645" cy="762000"/>
          </a:xfrm>
          <a:prstGeom prst="rect">
            <a:avLst/>
          </a:prstGeom>
        </p:spPr>
      </p:pic>
      <p:pic>
        <p:nvPicPr>
          <p:cNvPr id="9" name="Picture 8" descr="red carpe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2914" y="3505200"/>
            <a:ext cx="1016000" cy="762000"/>
          </a:xfrm>
          <a:prstGeom prst="rect">
            <a:avLst/>
          </a:prstGeom>
        </p:spPr>
      </p:pic>
      <p:pic>
        <p:nvPicPr>
          <p:cNvPr id="10" name="Picture 9" descr="hamburg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9700" y="4419600"/>
            <a:ext cx="1142429" cy="76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7600" y="1752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Store locators, online purchase, email opt-in for database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667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Online purchase, sign up for online billing, loyalty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3581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Site traffic, view trailers, viral activities,   tune- in, premiere audience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4572000"/>
            <a:ext cx="3547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chemeClr val="tx2"/>
                </a:solidFill>
              </a:rPr>
              <a:t>Time of day targeting, coupons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Final thoughts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Agencies in the new economy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Job security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Business re-definition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Increased competition</a:t>
            </a:r>
          </a:p>
        </p:txBody>
      </p:sp>
      <p:pic>
        <p:nvPicPr>
          <p:cNvPr id="20" name="Content Placeholder 15" descr="life preserv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4296" y="2643289"/>
            <a:ext cx="3466407" cy="243978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them what they need,        they will do the same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05000" y="6019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2"/>
                </a:solidFill>
              </a:rPr>
              <a:t>Source: “The secret reason why you lose clients”</a:t>
            </a:r>
          </a:p>
          <a:p>
            <a:pPr algn="r"/>
            <a:r>
              <a:rPr lang="en-US" sz="1200" dirty="0" smtClean="0">
                <a:solidFill>
                  <a:schemeClr val="tx2"/>
                </a:solidFill>
              </a:rPr>
              <a:t>By Ben Nneji, imediaconnection.com, May 28 2009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1" name="Picture 4" descr="http://upload.wikimedia.org/wikipedia/commons/thumb/e/e5/Mazlow%27s_Hierarchy_of_Needs.svg/500px-Mazlow%27s_Hierarchy_of_Needs.svg.png">
            <a:hlinkClick r:id="rId2" tooltip="An interpretation of Maslow's hierarchy of needs, represented as a pyramid with the more basic needs at the bottom.[1]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4408" y="1632744"/>
            <a:ext cx="4935008" cy="3701256"/>
          </a:xfrm>
          <a:prstGeom prst="rect">
            <a:avLst/>
          </a:prstGeom>
          <a:noFill/>
        </p:spPr>
      </p:pic>
      <p:pic>
        <p:nvPicPr>
          <p:cNvPr id="12" name="Picture 2" descr="http://www.imediaconnection.com/images/content/090526_article_img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057400"/>
            <a:ext cx="4038600" cy="3186007"/>
          </a:xfrm>
          <a:prstGeom prst="rect">
            <a:avLst/>
          </a:prstGeom>
          <a:noFill/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9800"/>
            <a:ext cx="88392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in the new economy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Ad dollars down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Old media failing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Messaging leaders</a:t>
            </a:r>
          </a:p>
        </p:txBody>
      </p:sp>
      <p:pic>
        <p:nvPicPr>
          <p:cNvPr id="14" name="Content Placeholder 17" descr="money out the windo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1169" y="2585099"/>
            <a:ext cx="3632662" cy="2556164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C73-5A2B-4C5B-8206-F9A3C2EDAF9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09800"/>
            <a:ext cx="8839200" cy="3962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agency structure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Unbundling not fulfilling expectations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“Media-led creative” is IN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Digital making steady progress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Can’t change fast enough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2" name="Content Placeholder 11" descr="skyscraper up 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0531" y="2568474"/>
            <a:ext cx="3453938" cy="258941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09800"/>
            <a:ext cx="8839200" cy="35814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is still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Cable spending replacing network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Quality digital video not scalable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Traditional planners drive budget allocation</a:t>
            </a:r>
          </a:p>
        </p:txBody>
      </p:sp>
      <p:pic>
        <p:nvPicPr>
          <p:cNvPr id="9" name="Content Placeholder 8" descr="old t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5592" y="2603803"/>
            <a:ext cx="3503815" cy="25187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88FA-525F-41D6-A391-217DA82D563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r>
              <a:rPr lang="en-US" dirty="0" smtClean="0"/>
              <a:t>copyright Amy Auerbach Inc.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1370</TotalTime>
  <Words>1474</Words>
  <Application>Microsoft Office PowerPoint</Application>
  <PresentationFormat>On-screen Show (4:3)</PresentationFormat>
  <Paragraphs>438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Human</vt:lpstr>
      <vt:lpstr>Effective Sales Training</vt:lpstr>
      <vt:lpstr>Clients are people first</vt:lpstr>
      <vt:lpstr>Using agency structure to your advantage</vt:lpstr>
      <vt:lpstr>Advertising in the new economy</vt:lpstr>
      <vt:lpstr>Clients in the new economy</vt:lpstr>
      <vt:lpstr>Agencies in the new economy</vt:lpstr>
      <vt:lpstr>Media in the new economy</vt:lpstr>
      <vt:lpstr>Media agency structure</vt:lpstr>
      <vt:lpstr>TV is still king</vt:lpstr>
      <vt:lpstr>Digital media teams</vt:lpstr>
      <vt:lpstr>Title by title responsibilities</vt:lpstr>
      <vt:lpstr>Title by title responsibilities</vt:lpstr>
      <vt:lpstr>Title by title responsibilities</vt:lpstr>
      <vt:lpstr>Title by title responsibilities</vt:lpstr>
      <vt:lpstr>Title by title responsibilities</vt:lpstr>
      <vt:lpstr>Implications for selling</vt:lpstr>
      <vt:lpstr>Getting the meeting and making an impact</vt:lpstr>
      <vt:lpstr>Digital media is not glamorous</vt:lpstr>
      <vt:lpstr>Meet your clients: The millennials</vt:lpstr>
      <vt:lpstr>Be their #1 fan</vt:lpstr>
      <vt:lpstr>Romancing the buyers</vt:lpstr>
      <vt:lpstr>Getting to 3rd base</vt:lpstr>
      <vt:lpstr>Avoid playing phone tag</vt:lpstr>
      <vt:lpstr>Mirror communication styles</vt:lpstr>
      <vt:lpstr>How to get the meeting</vt:lpstr>
      <vt:lpstr>Meeting: In-person or virtual?</vt:lpstr>
      <vt:lpstr>In-person best practices</vt:lpstr>
      <vt:lpstr>Virtual best practices</vt:lpstr>
      <vt:lpstr>Creating the right impression</vt:lpstr>
      <vt:lpstr>Love at first sight</vt:lpstr>
      <vt:lpstr>Meetings that matter to buyers</vt:lpstr>
      <vt:lpstr>Meetings that matter to buyers</vt:lpstr>
      <vt:lpstr>Meetings that matter to buyers</vt:lpstr>
      <vt:lpstr>Meetings that matter to buyers</vt:lpstr>
      <vt:lpstr>Meeting Mistakes</vt:lpstr>
      <vt:lpstr>Avoid meeting mistakes</vt:lpstr>
      <vt:lpstr>Cover the “must haves”</vt:lpstr>
      <vt:lpstr>Preparation is key</vt:lpstr>
      <vt:lpstr>Don’t flake out</vt:lpstr>
      <vt:lpstr>Don’t even think about</vt:lpstr>
      <vt:lpstr>Don’t undermine your success</vt:lpstr>
      <vt:lpstr>Winning the RFP and making the sale </vt:lpstr>
      <vt:lpstr>The agency RFP process</vt:lpstr>
      <vt:lpstr>Getting into the consideration set</vt:lpstr>
      <vt:lpstr>Keep track of agency news</vt:lpstr>
      <vt:lpstr>Pay attention to client business</vt:lpstr>
      <vt:lpstr>Share the love</vt:lpstr>
      <vt:lpstr>Role of syndicated research</vt:lpstr>
      <vt:lpstr>Quantitative selection criteria</vt:lpstr>
      <vt:lpstr>Qualitative selection criteria</vt:lpstr>
      <vt:lpstr>RFP “must haves”</vt:lpstr>
      <vt:lpstr>What an agency needs from RFPs</vt:lpstr>
      <vt:lpstr>Getting RFP feedback</vt:lpstr>
      <vt:lpstr>Decoding a RFP </vt:lpstr>
      <vt:lpstr>Reading between the lines</vt:lpstr>
      <vt:lpstr>Budget secrets</vt:lpstr>
      <vt:lpstr>Common campaign objectives</vt:lpstr>
      <vt:lpstr>Common campaign objectives</vt:lpstr>
      <vt:lpstr>Final thoughts</vt:lpstr>
      <vt:lpstr>Give them what they need,        they will do the same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Sales Training</dc:title>
  <dc:creator>Amy</dc:creator>
  <cp:lastModifiedBy>Charlie</cp:lastModifiedBy>
  <cp:revision>191</cp:revision>
  <dcterms:created xsi:type="dcterms:W3CDTF">2009-08-17T13:46:46Z</dcterms:created>
  <dcterms:modified xsi:type="dcterms:W3CDTF">2011-09-17T00:47:41Z</dcterms:modified>
</cp:coreProperties>
</file>